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Богдан" initials="Б" lastIdx="1" clrIdx="0">
    <p:extLst>
      <p:ext uri="{19B8F6BF-5375-455C-9EA6-DF929625EA0E}">
        <p15:presenceInfo xmlns:p15="http://schemas.microsoft.com/office/powerpoint/2012/main" userId="Богдан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6C85-FD5B-455A-A634-0DB6D26AC50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1E91-BC28-41B8-A9A1-76C0D7D77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96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6C85-FD5B-455A-A634-0DB6D26AC50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1E91-BC28-41B8-A9A1-76C0D7D77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1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6C85-FD5B-455A-A634-0DB6D26AC50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1E91-BC28-41B8-A9A1-76C0D7D77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42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6C85-FD5B-455A-A634-0DB6D26AC50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1E91-BC28-41B8-A9A1-76C0D7D77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58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6C85-FD5B-455A-A634-0DB6D26AC50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1E91-BC28-41B8-A9A1-76C0D7D77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43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6C85-FD5B-455A-A634-0DB6D26AC50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1E91-BC28-41B8-A9A1-76C0D7D77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60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6C85-FD5B-455A-A634-0DB6D26AC50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1E91-BC28-41B8-A9A1-76C0D7D77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941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6C85-FD5B-455A-A634-0DB6D26AC50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1E91-BC28-41B8-A9A1-76C0D7D77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59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6C85-FD5B-455A-A634-0DB6D26AC50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1E91-BC28-41B8-A9A1-76C0D7D77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1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6C85-FD5B-455A-A634-0DB6D26AC50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1E91-BC28-41B8-A9A1-76C0D7D77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049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6C85-FD5B-455A-A634-0DB6D26AC50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1E91-BC28-41B8-A9A1-76C0D7D77FE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2398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6C85-FD5B-455A-A634-0DB6D26AC50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1E91-BC28-41B8-A9A1-76C0D7D77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49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6C85-FD5B-455A-A634-0DB6D26AC50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1E91-BC28-41B8-A9A1-76C0D7D77FE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5450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6C85-FD5B-455A-A634-0DB6D26AC50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1E91-BC28-41B8-A9A1-76C0D7D77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1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6C85-FD5B-455A-A634-0DB6D26AC50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1E91-BC28-41B8-A9A1-76C0D7D77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960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C6C85-FD5B-455A-A634-0DB6D26AC50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21E91-BC28-41B8-A9A1-76C0D7D77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624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C6C85-FD5B-455A-A634-0DB6D26AC50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2A21E91-BC28-41B8-A9A1-76C0D7D77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90800" y="1995488"/>
            <a:ext cx="9601200" cy="1303337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Інформаційна гігієна під час війни. Як не піддатися пропаганді?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57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ПРОПАГАНДА, ПСИХОЛОГІЧНА ВІЙНА Й </a:t>
            </a:r>
            <a:r>
              <a:rPr lang="ru-RU" dirty="0" smtClean="0"/>
              <a:t>ІПСО –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таке</a:t>
            </a:r>
            <a:r>
              <a:rPr lang="ru-RU" dirty="0" smtClean="0"/>
              <a:t>?</a:t>
            </a:r>
            <a:endParaRPr lang="en-US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1448" y="4033337"/>
            <a:ext cx="2428875" cy="18764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2871" y="2984788"/>
            <a:ext cx="6679579" cy="339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60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ПРОПАГАНДА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Пропага́нда</a:t>
            </a:r>
            <a:r>
              <a:rPr lang="ru-RU" dirty="0"/>
              <a:t> — форма </a:t>
            </a:r>
            <a:r>
              <a:rPr lang="ru-RU" dirty="0" err="1"/>
              <a:t>комунікації</a:t>
            </a:r>
            <a:r>
              <a:rPr lang="ru-RU" dirty="0"/>
              <a:t>, </a:t>
            </a:r>
            <a:r>
              <a:rPr lang="ru-RU" dirty="0" err="1"/>
              <a:t>спрямована</a:t>
            </a:r>
            <a:r>
              <a:rPr lang="ru-RU" dirty="0"/>
              <a:t> на </a:t>
            </a:r>
            <a:r>
              <a:rPr lang="ru-RU" dirty="0" err="1"/>
              <a:t>поширення</a:t>
            </a:r>
            <a:r>
              <a:rPr lang="ru-RU" dirty="0"/>
              <a:t> в </a:t>
            </a:r>
            <a:r>
              <a:rPr lang="ru-RU" dirty="0" err="1"/>
              <a:t>суспільстві</a:t>
            </a:r>
            <a:r>
              <a:rPr lang="ru-RU" dirty="0"/>
              <a:t> — </a:t>
            </a:r>
            <a:r>
              <a:rPr lang="ru-RU" dirty="0" err="1"/>
              <a:t>світогляду</a:t>
            </a:r>
            <a:r>
              <a:rPr lang="ru-RU" dirty="0"/>
              <a:t>, </a:t>
            </a:r>
            <a:r>
              <a:rPr lang="ru-RU" dirty="0" err="1"/>
              <a:t>теорії</a:t>
            </a:r>
            <a:r>
              <a:rPr lang="ru-RU" dirty="0"/>
              <a:t>, </a:t>
            </a:r>
            <a:r>
              <a:rPr lang="ru-RU" dirty="0" err="1"/>
              <a:t>твердження</a:t>
            </a:r>
            <a:r>
              <a:rPr lang="ru-RU" dirty="0"/>
              <a:t>, </a:t>
            </a:r>
            <a:r>
              <a:rPr lang="ru-RU" dirty="0" err="1"/>
              <a:t>фактів</a:t>
            </a:r>
            <a:r>
              <a:rPr lang="ru-RU" dirty="0"/>
              <a:t>, </a:t>
            </a:r>
            <a:r>
              <a:rPr lang="ru-RU" dirty="0" err="1"/>
              <a:t>аргументів</a:t>
            </a:r>
            <a:r>
              <a:rPr lang="ru-RU" dirty="0"/>
              <a:t>, чуток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відомостей</a:t>
            </a:r>
            <a:r>
              <a:rPr lang="ru-RU" dirty="0"/>
              <a:t> для </a:t>
            </a:r>
            <a:r>
              <a:rPr lang="ru-RU" dirty="0" err="1"/>
              <a:t>впливу</a:t>
            </a:r>
            <a:r>
              <a:rPr lang="ru-RU" dirty="0"/>
              <a:t> на </a:t>
            </a:r>
            <a:r>
              <a:rPr lang="ru-RU" dirty="0" err="1"/>
              <a:t>суспільну</a:t>
            </a:r>
            <a:r>
              <a:rPr lang="ru-RU" dirty="0"/>
              <a:t> думку на </a:t>
            </a:r>
            <a:r>
              <a:rPr lang="ru-RU" dirty="0" err="1"/>
              <a:t>користь</a:t>
            </a:r>
            <a:r>
              <a:rPr lang="ru-RU" dirty="0"/>
              <a:t> </a:t>
            </a:r>
            <a:r>
              <a:rPr lang="ru-RU" dirty="0" err="1"/>
              <a:t>певної</a:t>
            </a:r>
            <a:r>
              <a:rPr lang="ru-RU" dirty="0"/>
              <a:t> </a:t>
            </a:r>
            <a:r>
              <a:rPr lang="ru-RU" dirty="0" err="1"/>
              <a:t>спільної</a:t>
            </a:r>
            <a:r>
              <a:rPr lang="ru-RU" dirty="0"/>
              <a:t> </a:t>
            </a:r>
            <a:r>
              <a:rPr lang="ru-RU" dirty="0" err="1"/>
              <a:t>справи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громадської</a:t>
            </a:r>
            <a:r>
              <a:rPr lang="ru-RU" dirty="0"/>
              <a:t> </a:t>
            </a:r>
            <a:r>
              <a:rPr lang="ru-RU" dirty="0" err="1" smtClean="0"/>
              <a:t>позиції</a:t>
            </a:r>
            <a:r>
              <a:rPr lang="ru-RU" dirty="0" smtClean="0"/>
              <a:t>.</a:t>
            </a:r>
            <a:endParaRPr lang="uk-UA" dirty="0"/>
          </a:p>
          <a:p>
            <a:r>
              <a:rPr lang="uk-UA" dirty="0" smtClean="0"/>
              <a:t>Є чорна і біла</a:t>
            </a:r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898900"/>
            <a:ext cx="10223500" cy="295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Різанина</a:t>
            </a:r>
            <a:r>
              <a:rPr lang="ru-RU" dirty="0"/>
              <a:t> в </a:t>
            </a:r>
            <a:r>
              <a:rPr lang="ru-RU" dirty="0" err="1"/>
              <a:t>Бучі</a:t>
            </a:r>
            <a:r>
              <a:rPr lang="ru-RU" dirty="0"/>
              <a:t> ‒ </a:t>
            </a:r>
            <a:r>
              <a:rPr lang="ru-RU" dirty="0" err="1"/>
              <a:t>це</a:t>
            </a:r>
            <a:r>
              <a:rPr lang="ru-RU" dirty="0"/>
              <a:t> постановка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pPr algn="just"/>
            <a:r>
              <a:rPr lang="ru-RU" b="1" dirty="0" err="1" smtClean="0"/>
              <a:t>Кремлівські</a:t>
            </a:r>
            <a:r>
              <a:rPr lang="ru-RU" b="1" dirty="0" smtClean="0"/>
              <a:t> </a:t>
            </a:r>
            <a:r>
              <a:rPr lang="ru-RU" b="1" dirty="0" err="1"/>
              <a:t>пропагандисти</a:t>
            </a:r>
            <a:r>
              <a:rPr lang="ru-RU" b="1" dirty="0"/>
              <a:t> </a:t>
            </a:r>
            <a:r>
              <a:rPr lang="ru-RU" b="1" dirty="0" err="1"/>
              <a:t>відреагували</a:t>
            </a:r>
            <a:r>
              <a:rPr lang="ru-RU" b="1" dirty="0"/>
              <a:t> стандартно: </a:t>
            </a:r>
            <a:r>
              <a:rPr lang="ru-RU" b="1" dirty="0" err="1"/>
              <a:t>вкиданням</a:t>
            </a:r>
            <a:r>
              <a:rPr lang="ru-RU" b="1" dirty="0"/>
              <a:t> </a:t>
            </a:r>
            <a:r>
              <a:rPr lang="ru-RU" b="1" dirty="0" err="1"/>
              <a:t>великої</a:t>
            </a:r>
            <a:r>
              <a:rPr lang="ru-RU" b="1" dirty="0"/>
              <a:t> </a:t>
            </a:r>
            <a:r>
              <a:rPr lang="ru-RU" b="1" dirty="0" err="1"/>
              <a:t>кількості</a:t>
            </a:r>
            <a:r>
              <a:rPr lang="ru-RU" b="1" dirty="0"/>
              <a:t> </a:t>
            </a:r>
            <a:r>
              <a:rPr lang="ru-RU" b="1" dirty="0" err="1"/>
              <a:t>версій</a:t>
            </a:r>
            <a:r>
              <a:rPr lang="ru-RU" b="1" dirty="0"/>
              <a:t>, </a:t>
            </a:r>
            <a:r>
              <a:rPr lang="ru-RU" b="1" dirty="0" err="1"/>
              <a:t>щоб</a:t>
            </a:r>
            <a:r>
              <a:rPr lang="ru-RU" b="1" dirty="0"/>
              <a:t> </a:t>
            </a:r>
            <a:r>
              <a:rPr lang="ru-RU" b="1" dirty="0" err="1"/>
              <a:t>посіяти</a:t>
            </a:r>
            <a:r>
              <a:rPr lang="ru-RU" b="1" dirty="0"/>
              <a:t> </a:t>
            </a:r>
            <a:r>
              <a:rPr lang="ru-RU" b="1" dirty="0" err="1"/>
              <a:t>сумніви</a:t>
            </a:r>
            <a:r>
              <a:rPr lang="ru-RU" b="1" dirty="0"/>
              <a:t> та </a:t>
            </a:r>
            <a:r>
              <a:rPr lang="ru-RU" b="1" dirty="0" err="1"/>
              <a:t>підштовхнути</a:t>
            </a:r>
            <a:r>
              <a:rPr lang="ru-RU" b="1" dirty="0"/>
              <a:t> до думки, </a:t>
            </a:r>
            <a:r>
              <a:rPr lang="ru-RU" b="1" dirty="0" err="1"/>
              <a:t>що</a:t>
            </a:r>
            <a:r>
              <a:rPr lang="ru-RU" b="1" dirty="0"/>
              <a:t> "не все так однозначно".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7043" y="0"/>
            <a:ext cx="33636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28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Уряд </a:t>
            </a:r>
            <a:r>
              <a:rPr lang="ru-RU" dirty="0" err="1"/>
              <a:t>продає</a:t>
            </a:r>
            <a:r>
              <a:rPr lang="ru-RU" dirty="0"/>
              <a:t> </a:t>
            </a:r>
            <a:r>
              <a:rPr lang="ru-RU" dirty="0" err="1"/>
              <a:t>електроенергію</a:t>
            </a:r>
            <a:r>
              <a:rPr lang="ru-RU" dirty="0"/>
              <a:t> за кордон, </a:t>
            </a:r>
            <a:r>
              <a:rPr lang="ru-RU" dirty="0" err="1"/>
              <a:t>поки</a:t>
            </a:r>
            <a:r>
              <a:rPr lang="ru-RU" dirty="0"/>
              <a:t> </a:t>
            </a:r>
            <a:r>
              <a:rPr lang="ru-RU" dirty="0" err="1"/>
              <a:t>українці</a:t>
            </a:r>
            <a:r>
              <a:rPr lang="ru-RU" dirty="0"/>
              <a:t> </a:t>
            </a:r>
            <a:r>
              <a:rPr lang="ru-RU" dirty="0" err="1"/>
              <a:t>сидять</a:t>
            </a:r>
            <a:r>
              <a:rPr lang="ru-RU" dirty="0"/>
              <a:t> без </a:t>
            </a:r>
            <a:r>
              <a:rPr lang="ru-RU" dirty="0" err="1"/>
              <a:t>світла</a:t>
            </a:r>
            <a:endParaRPr lang="en-US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186906"/>
            <a:ext cx="5020469" cy="36710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4164" y="0"/>
            <a:ext cx="3657599" cy="216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41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"</a:t>
            </a:r>
            <a:r>
              <a:rPr lang="ru-RU" dirty="0" err="1"/>
              <a:t>Превентивний</a:t>
            </a:r>
            <a:r>
              <a:rPr lang="ru-RU" dirty="0"/>
              <a:t> удар" </a:t>
            </a:r>
            <a:r>
              <a:rPr lang="ru-RU" dirty="0" err="1"/>
              <a:t>Лукашенка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400" dirty="0" err="1" smtClean="0"/>
              <a:t>Заради</a:t>
            </a:r>
            <a:r>
              <a:rPr lang="ru-RU" sz="2400" dirty="0" smtClean="0"/>
              <a:t> </a:t>
            </a:r>
            <a:r>
              <a:rPr lang="ru-RU" sz="2400" dirty="0" err="1" smtClean="0"/>
              <a:t>вислужування</a:t>
            </a:r>
            <a:r>
              <a:rPr lang="ru-RU" sz="2400" dirty="0" smtClean="0"/>
              <a:t> перед </a:t>
            </a:r>
            <a:r>
              <a:rPr lang="ru-RU" sz="2400" dirty="0" err="1" smtClean="0"/>
              <a:t>Путіним</a:t>
            </a:r>
            <a:r>
              <a:rPr lang="ru-RU" sz="2400" dirty="0"/>
              <a:t>, </a:t>
            </a:r>
            <a:r>
              <a:rPr lang="ru-RU" sz="2400" dirty="0" err="1"/>
              <a:t>білоруський</a:t>
            </a:r>
            <a:r>
              <a:rPr lang="ru-RU" sz="2400" dirty="0"/>
              <a:t> диктатор </a:t>
            </a:r>
            <a:r>
              <a:rPr lang="ru-RU" sz="2400" dirty="0" err="1"/>
              <a:t>просував</a:t>
            </a:r>
            <a:r>
              <a:rPr lang="ru-RU" sz="2400" dirty="0"/>
              <a:t> </a:t>
            </a:r>
            <a:r>
              <a:rPr lang="ru-RU" sz="2400" dirty="0" err="1"/>
              <a:t>наратив</a:t>
            </a:r>
            <a:r>
              <a:rPr lang="ru-RU" sz="2400" dirty="0"/>
              <a:t> про </a:t>
            </a:r>
            <a:r>
              <a:rPr lang="ru-RU" sz="2400" dirty="0" err="1"/>
              <a:t>війну</a:t>
            </a:r>
            <a:r>
              <a:rPr lang="ru-RU" sz="2400" dirty="0"/>
              <a:t> як </a:t>
            </a:r>
            <a:r>
              <a:rPr lang="ru-RU" sz="2400" dirty="0" err="1"/>
              <a:t>самозахист</a:t>
            </a:r>
            <a:r>
              <a:rPr lang="ru-RU" sz="2400" dirty="0"/>
              <a:t>, а не </a:t>
            </a:r>
            <a:r>
              <a:rPr lang="ru-RU" sz="2400" dirty="0" err="1" smtClean="0"/>
              <a:t>напад</a:t>
            </a:r>
            <a:r>
              <a:rPr lang="ru-RU" sz="2400" dirty="0"/>
              <a:t>. </a:t>
            </a:r>
            <a:endParaRPr lang="ru-RU" sz="2400" dirty="0" smtClean="0"/>
          </a:p>
          <a:p>
            <a:pPr algn="just"/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4140" y="4034118"/>
            <a:ext cx="4607859" cy="2823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1" y="3517900"/>
            <a:ext cx="6159500" cy="349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2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fontAlgn="base"/>
            <a:r>
              <a:rPr lang="ru-RU" b="1" cap="all" dirty="0">
                <a:solidFill>
                  <a:srgbClr val="0D0D0D"/>
                </a:solidFill>
                <a:latin typeface="Oswald"/>
              </a:rPr>
              <a:t>ПСИХОЛОГІЧНА ВІЙНА</a:t>
            </a:r>
            <a:r>
              <a:rPr lang="ru-RU" cap="all" dirty="0">
                <a:solidFill>
                  <a:srgbClr val="0D0D0D"/>
                </a:solidFill>
                <a:latin typeface="Oswald"/>
              </a:rPr>
              <a:t/>
            </a:r>
            <a:br>
              <a:rPr lang="ru-RU" cap="all" dirty="0">
                <a:solidFill>
                  <a:srgbClr val="0D0D0D"/>
                </a:solidFill>
                <a:latin typeface="Oswald"/>
              </a:rPr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9147984" cy="3880773"/>
          </a:xfrm>
        </p:spPr>
        <p:txBody>
          <a:bodyPr>
            <a:normAutofit/>
          </a:bodyPr>
          <a:lstStyle/>
          <a:p>
            <a:pPr algn="just"/>
            <a:r>
              <a:rPr lang="ru-RU" sz="2000" dirty="0" err="1"/>
              <a:t>Психологі́чна</a:t>
            </a:r>
            <a:r>
              <a:rPr lang="ru-RU" sz="2000" dirty="0"/>
              <a:t> </a:t>
            </a:r>
            <a:r>
              <a:rPr lang="ru-RU" sz="2000" dirty="0" err="1"/>
              <a:t>війна</a:t>
            </a:r>
            <a:r>
              <a:rPr lang="ru-RU" sz="2000" dirty="0"/>
              <a:t>́ (англ. </a:t>
            </a:r>
            <a:r>
              <a:rPr lang="en-US" sz="2000" dirty="0"/>
              <a:t>psychological warfare (PSYWAR)) — </a:t>
            </a:r>
            <a:r>
              <a:rPr lang="ru-RU" sz="2000" dirty="0" err="1"/>
              <a:t>сукупність</a:t>
            </a:r>
            <a:r>
              <a:rPr lang="ru-RU" sz="2000" dirty="0"/>
              <a:t> </a:t>
            </a:r>
            <a:r>
              <a:rPr lang="ru-RU" sz="2000" dirty="0" err="1"/>
              <a:t>різних</a:t>
            </a:r>
            <a:r>
              <a:rPr lang="ru-RU" sz="2000" dirty="0"/>
              <a:t> форм, </a:t>
            </a:r>
            <a:r>
              <a:rPr lang="ru-RU" sz="2000" dirty="0" err="1"/>
              <a:t>методів</a:t>
            </a:r>
            <a:r>
              <a:rPr lang="ru-RU" sz="2000" dirty="0"/>
              <a:t> і </a:t>
            </a:r>
            <a:r>
              <a:rPr lang="ru-RU" sz="2000" dirty="0" err="1"/>
              <a:t>засобів</a:t>
            </a:r>
            <a:r>
              <a:rPr lang="ru-RU" sz="2000" dirty="0"/>
              <a:t> </a:t>
            </a:r>
            <a:r>
              <a:rPr lang="ru-RU" sz="2000" dirty="0" err="1"/>
              <a:t>впливу</a:t>
            </a:r>
            <a:r>
              <a:rPr lang="ru-RU" sz="2000" dirty="0"/>
              <a:t> на </a:t>
            </a:r>
            <a:r>
              <a:rPr lang="ru-RU" sz="2000" dirty="0" err="1"/>
              <a:t>людину</a:t>
            </a:r>
            <a:r>
              <a:rPr lang="ru-RU" sz="2000" dirty="0"/>
              <a:t> з метою </a:t>
            </a:r>
            <a:r>
              <a:rPr lang="ru-RU" sz="2000" dirty="0" err="1"/>
              <a:t>зміни</a:t>
            </a:r>
            <a:r>
              <a:rPr lang="ru-RU" sz="2000" dirty="0"/>
              <a:t> в </a:t>
            </a:r>
            <a:r>
              <a:rPr lang="ru-RU" sz="2000" dirty="0" err="1"/>
              <a:t>бажаному</a:t>
            </a:r>
            <a:r>
              <a:rPr lang="ru-RU" sz="2000" dirty="0"/>
              <a:t> </a:t>
            </a:r>
            <a:r>
              <a:rPr lang="ru-RU" sz="2000" dirty="0" err="1"/>
              <a:t>напрямку</a:t>
            </a:r>
            <a:r>
              <a:rPr lang="ru-RU" sz="2000" dirty="0"/>
              <a:t> </a:t>
            </a:r>
            <a:r>
              <a:rPr lang="ru-RU" sz="2000" dirty="0" err="1"/>
              <a:t>її</a:t>
            </a:r>
            <a:r>
              <a:rPr lang="ru-RU" sz="2000" dirty="0"/>
              <a:t> </a:t>
            </a:r>
            <a:r>
              <a:rPr lang="ru-RU" sz="2000" dirty="0" err="1"/>
              <a:t>психологічних</a:t>
            </a:r>
            <a:r>
              <a:rPr lang="ru-RU" sz="2000" dirty="0"/>
              <a:t> характеристик (</a:t>
            </a:r>
            <a:r>
              <a:rPr lang="ru-RU" sz="2000" dirty="0" err="1"/>
              <a:t>поглядів</a:t>
            </a:r>
            <a:r>
              <a:rPr lang="ru-RU" sz="2000" dirty="0"/>
              <a:t>, думок, </a:t>
            </a:r>
            <a:r>
              <a:rPr lang="ru-RU" sz="2000" dirty="0" err="1"/>
              <a:t>ціннісних</a:t>
            </a:r>
            <a:r>
              <a:rPr lang="ru-RU" sz="2000" dirty="0"/>
              <a:t> </a:t>
            </a:r>
            <a:r>
              <a:rPr lang="ru-RU" sz="2000" dirty="0" err="1"/>
              <a:t>орієнтацій</a:t>
            </a:r>
            <a:r>
              <a:rPr lang="ru-RU" sz="2000" dirty="0"/>
              <a:t>, </a:t>
            </a:r>
            <a:r>
              <a:rPr lang="ru-RU" sz="2000" dirty="0" err="1"/>
              <a:t>настроїв</a:t>
            </a:r>
            <a:r>
              <a:rPr lang="ru-RU" sz="2000" dirty="0"/>
              <a:t>, установок, </a:t>
            </a:r>
            <a:r>
              <a:rPr lang="ru-RU" sz="2000" dirty="0" err="1"/>
              <a:t>мотивів</a:t>
            </a:r>
            <a:r>
              <a:rPr lang="ru-RU" sz="2000" dirty="0"/>
              <a:t>, </a:t>
            </a:r>
            <a:r>
              <a:rPr lang="ru-RU" sz="2000" dirty="0" err="1"/>
              <a:t>стереотипів</a:t>
            </a:r>
            <a:r>
              <a:rPr lang="ru-RU" sz="2000" dirty="0"/>
              <a:t> </a:t>
            </a:r>
            <a:r>
              <a:rPr lang="ru-RU" sz="2000" dirty="0" err="1"/>
              <a:t>поведінки</a:t>
            </a:r>
            <a:r>
              <a:rPr lang="ru-RU" sz="2000" dirty="0"/>
              <a:t>), а </a:t>
            </a:r>
            <a:r>
              <a:rPr lang="ru-RU" sz="2000" dirty="0" err="1"/>
              <a:t>також</a:t>
            </a:r>
            <a:r>
              <a:rPr lang="ru-RU" sz="2000" dirty="0"/>
              <a:t> </a:t>
            </a:r>
            <a:r>
              <a:rPr lang="ru-RU" sz="2000" dirty="0" err="1"/>
              <a:t>групових</a:t>
            </a:r>
            <a:r>
              <a:rPr lang="ru-RU" sz="2000" dirty="0"/>
              <a:t> норм, </a:t>
            </a:r>
            <a:r>
              <a:rPr lang="ru-RU" sz="2000" dirty="0" err="1"/>
              <a:t>масових</a:t>
            </a:r>
            <a:r>
              <a:rPr lang="ru-RU" sz="2000" dirty="0"/>
              <a:t> </a:t>
            </a:r>
            <a:r>
              <a:rPr lang="ru-RU" sz="2000" dirty="0" err="1"/>
              <a:t>настроїв</a:t>
            </a:r>
            <a:r>
              <a:rPr lang="ru-RU" sz="2000" dirty="0"/>
              <a:t>, </a:t>
            </a:r>
            <a:r>
              <a:rPr lang="ru-RU" sz="2000" dirty="0" err="1"/>
              <a:t>суспільної</a:t>
            </a:r>
            <a:r>
              <a:rPr lang="ru-RU" sz="2000" dirty="0"/>
              <a:t> </a:t>
            </a:r>
            <a:r>
              <a:rPr lang="ru-RU" sz="2000" dirty="0" err="1"/>
              <a:t>свідомості</a:t>
            </a:r>
            <a:r>
              <a:rPr lang="ru-RU" sz="2000" dirty="0"/>
              <a:t> в </a:t>
            </a:r>
            <a:r>
              <a:rPr lang="ru-RU" sz="2000" dirty="0" err="1"/>
              <a:t>цілому</a:t>
            </a:r>
            <a:endParaRPr lang="en-US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0357" y="4294414"/>
            <a:ext cx="7701643" cy="256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44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цілі</a:t>
            </a:r>
            <a:r>
              <a:rPr lang="ru-RU" dirty="0"/>
              <a:t> </a:t>
            </a:r>
            <a:r>
              <a:rPr lang="ru-RU" dirty="0" err="1"/>
              <a:t>психологічної</a:t>
            </a:r>
            <a:r>
              <a:rPr lang="ru-RU" dirty="0"/>
              <a:t> </a:t>
            </a:r>
            <a:r>
              <a:rPr lang="ru-RU" dirty="0" err="1"/>
              <a:t>війни</a:t>
            </a:r>
            <a:r>
              <a:rPr lang="ru-RU" dirty="0"/>
              <a:t>?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sz="2800" dirty="0" smtClean="0">
                <a:solidFill>
                  <a:schemeClr val="tx1"/>
                </a:solidFill>
              </a:rPr>
              <a:t>           – </a:t>
            </a:r>
            <a:r>
              <a:rPr lang="ru-RU" sz="2800" dirty="0">
                <a:solidFill>
                  <a:schemeClr val="tx1"/>
                </a:solidFill>
              </a:rPr>
              <a:t>страх,</a:t>
            </a:r>
          </a:p>
          <a:p>
            <a:pPr algn="just"/>
            <a:endParaRPr lang="ru-RU" sz="2800" dirty="0">
              <a:solidFill>
                <a:schemeClr val="tx1"/>
              </a:solidFill>
            </a:endParaRPr>
          </a:p>
          <a:p>
            <a:pPr algn="just"/>
            <a:r>
              <a:rPr lang="ru-RU" sz="2800" dirty="0">
                <a:solidFill>
                  <a:schemeClr val="tx1"/>
                </a:solidFill>
              </a:rPr>
              <a:t>         – </a:t>
            </a:r>
            <a:r>
              <a:rPr lang="ru-RU" sz="2800" dirty="0" err="1">
                <a:solidFill>
                  <a:schemeClr val="tx1"/>
                </a:solidFill>
              </a:rPr>
              <a:t>недовіру</a:t>
            </a:r>
            <a:r>
              <a:rPr lang="ru-RU" sz="2800" dirty="0">
                <a:solidFill>
                  <a:schemeClr val="tx1"/>
                </a:solidFill>
              </a:rPr>
              <a:t> до </a:t>
            </a:r>
            <a:r>
              <a:rPr lang="ru-RU" sz="2800" dirty="0" err="1">
                <a:solidFill>
                  <a:schemeClr val="tx1"/>
                </a:solidFill>
              </a:rPr>
              <a:t>командування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побратимів</a:t>
            </a:r>
            <a:r>
              <a:rPr lang="ru-RU" sz="2800" dirty="0">
                <a:solidFill>
                  <a:schemeClr val="tx1"/>
                </a:solidFill>
              </a:rPr>
              <a:t> та </a:t>
            </a:r>
            <a:r>
              <a:rPr lang="ru-RU" sz="2800" dirty="0" err="1">
                <a:solidFill>
                  <a:schemeClr val="tx1"/>
                </a:solidFill>
              </a:rPr>
              <a:t>союзників</a:t>
            </a:r>
            <a:r>
              <a:rPr lang="ru-RU" sz="2800" dirty="0">
                <a:solidFill>
                  <a:schemeClr val="tx1"/>
                </a:solidFill>
              </a:rPr>
              <a:t>,</a:t>
            </a:r>
          </a:p>
          <a:p>
            <a:pPr algn="just"/>
            <a:endParaRPr lang="ru-RU" sz="2800" dirty="0">
              <a:solidFill>
                <a:schemeClr val="tx1"/>
              </a:solidFill>
            </a:endParaRPr>
          </a:p>
          <a:p>
            <a:pPr algn="just"/>
            <a:r>
              <a:rPr lang="ru-RU" sz="2800" dirty="0">
                <a:solidFill>
                  <a:schemeClr val="tx1"/>
                </a:solidFill>
              </a:rPr>
              <a:t>         – </a:t>
            </a:r>
            <a:r>
              <a:rPr lang="ru-RU" sz="2800" dirty="0" err="1">
                <a:solidFill>
                  <a:schemeClr val="tx1"/>
                </a:solidFill>
              </a:rPr>
              <a:t>бажання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капітуляції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або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компромісів</a:t>
            </a:r>
            <a:r>
              <a:rPr lang="ru-RU" sz="2800" dirty="0">
                <a:solidFill>
                  <a:schemeClr val="tx1"/>
                </a:solidFill>
              </a:rPr>
              <a:t> за </a:t>
            </a:r>
            <a:r>
              <a:rPr lang="ru-RU" sz="2800" dirty="0" err="1">
                <a:solidFill>
                  <a:schemeClr val="tx1"/>
                </a:solidFill>
              </a:rPr>
              <a:t>всяку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ціну</a:t>
            </a:r>
            <a:r>
              <a:rPr lang="ru-RU" sz="2800" dirty="0">
                <a:solidFill>
                  <a:schemeClr val="tx1"/>
                </a:solidFill>
              </a:rPr>
              <a:t>,</a:t>
            </a:r>
          </a:p>
          <a:p>
            <a:pPr algn="just"/>
            <a:endParaRPr lang="ru-RU" sz="2800" dirty="0">
              <a:solidFill>
                <a:schemeClr val="tx1"/>
              </a:solidFill>
            </a:endParaRPr>
          </a:p>
          <a:p>
            <a:pPr algn="just"/>
            <a:r>
              <a:rPr lang="ru-RU" sz="2800" dirty="0">
                <a:solidFill>
                  <a:schemeClr val="tx1"/>
                </a:solidFill>
              </a:rPr>
              <a:t>         – </a:t>
            </a:r>
            <a:r>
              <a:rPr lang="ru-RU" sz="2800" dirty="0" err="1">
                <a:solidFill>
                  <a:schemeClr val="tx1"/>
                </a:solidFill>
              </a:rPr>
              <a:t>розкол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суспільства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пошук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внутрішніх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ворогів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  <a:p>
            <a:pPr algn="just"/>
            <a:endParaRPr lang="ru-RU" dirty="0"/>
          </a:p>
          <a:p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99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rgbClr val="333333"/>
                </a:solidFill>
                <a:latin typeface="UT_Magazine"/>
              </a:rPr>
              <a:t>Що</a:t>
            </a:r>
            <a:r>
              <a:rPr lang="ru-RU" b="1" dirty="0">
                <a:solidFill>
                  <a:srgbClr val="333333"/>
                </a:solidFill>
                <a:latin typeface="UT_Magazine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UT_Magazine"/>
              </a:rPr>
              <a:t>таке</a:t>
            </a:r>
            <a:r>
              <a:rPr lang="ru-RU" b="1" dirty="0">
                <a:solidFill>
                  <a:srgbClr val="333333"/>
                </a:solidFill>
                <a:latin typeface="UT_Magazine"/>
              </a:rPr>
              <a:t> ІПСО, </a:t>
            </a:r>
            <a:r>
              <a:rPr lang="ru-RU" b="1" dirty="0" err="1">
                <a:solidFill>
                  <a:srgbClr val="333333"/>
                </a:solidFill>
                <a:latin typeface="UT_Magazine"/>
              </a:rPr>
              <a:t>чому</a:t>
            </a:r>
            <a:r>
              <a:rPr lang="ru-RU" b="1" dirty="0">
                <a:solidFill>
                  <a:srgbClr val="333333"/>
                </a:solidFill>
                <a:latin typeface="UT_Magazine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UT_Magazine"/>
              </a:rPr>
              <a:t>важливо</a:t>
            </a:r>
            <a:r>
              <a:rPr lang="ru-RU" b="1" dirty="0">
                <a:solidFill>
                  <a:srgbClr val="333333"/>
                </a:solidFill>
                <a:latin typeface="UT_Magazine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UT_Magazine"/>
              </a:rPr>
              <a:t>це</a:t>
            </a:r>
            <a:r>
              <a:rPr lang="ru-RU" b="1" dirty="0">
                <a:solidFill>
                  <a:srgbClr val="333333"/>
                </a:solidFill>
                <a:latin typeface="UT_Magazine"/>
              </a:rPr>
              <a:t> знати і </a:t>
            </a:r>
            <a:r>
              <a:rPr lang="ru-RU" b="1" dirty="0" err="1">
                <a:solidFill>
                  <a:srgbClr val="333333"/>
                </a:solidFill>
                <a:latin typeface="UT_Magazine"/>
              </a:rPr>
              <a:t>які</a:t>
            </a:r>
            <a:r>
              <a:rPr lang="ru-RU" b="1" dirty="0">
                <a:solidFill>
                  <a:srgbClr val="333333"/>
                </a:solidFill>
                <a:latin typeface="UT_Magazine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UT_Magazine"/>
              </a:rPr>
              <a:t>операції</a:t>
            </a:r>
            <a:r>
              <a:rPr lang="ru-RU" b="1" dirty="0">
                <a:solidFill>
                  <a:srgbClr val="333333"/>
                </a:solidFill>
                <a:latin typeface="UT_Magazine"/>
              </a:rPr>
              <a:t> зараз проводить </a:t>
            </a:r>
            <a:r>
              <a:rPr lang="ru-RU" b="1" dirty="0" err="1">
                <a:solidFill>
                  <a:srgbClr val="333333"/>
                </a:solidFill>
                <a:latin typeface="UT_Magazine"/>
              </a:rPr>
              <a:t>Росія</a:t>
            </a:r>
            <a:r>
              <a:rPr lang="ru-RU" b="1" dirty="0">
                <a:solidFill>
                  <a:srgbClr val="333333"/>
                </a:solidFill>
                <a:latin typeface="UT_Magazine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UT_Magazine"/>
              </a:rPr>
              <a:t>проти</a:t>
            </a:r>
            <a:r>
              <a:rPr lang="ru-RU" b="1" dirty="0">
                <a:solidFill>
                  <a:srgbClr val="333333"/>
                </a:solidFill>
                <a:latin typeface="UT_Magazine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UT_Magazine"/>
              </a:rPr>
              <a:t>України</a:t>
            </a:r>
            <a:r>
              <a:rPr lang="ru-RU" b="1" dirty="0">
                <a:solidFill>
                  <a:srgbClr val="333333"/>
                </a:solidFill>
                <a:latin typeface="UT_Magazine"/>
              </a:rPr>
              <a:t/>
            </a:r>
            <a:br>
              <a:rPr lang="ru-RU" b="1" dirty="0">
                <a:solidFill>
                  <a:srgbClr val="333333"/>
                </a:solidFill>
                <a:latin typeface="UT_Magazine"/>
              </a:rPr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en-US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2160590"/>
            <a:ext cx="8394700" cy="375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78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ІПСО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 err="1"/>
              <a:t>це</a:t>
            </a:r>
            <a:r>
              <a:rPr lang="ru-RU" sz="2000" dirty="0"/>
              <a:t> </a:t>
            </a:r>
            <a:r>
              <a:rPr lang="ru-RU" sz="2000" dirty="0" err="1"/>
              <a:t>тотальний</a:t>
            </a:r>
            <a:r>
              <a:rPr lang="ru-RU" sz="2000" dirty="0"/>
              <a:t> </a:t>
            </a:r>
            <a:r>
              <a:rPr lang="ru-RU" sz="2000" dirty="0" err="1"/>
              <a:t>пошук</a:t>
            </a:r>
            <a:r>
              <a:rPr lang="ru-RU" sz="2000" dirty="0"/>
              <a:t> </a:t>
            </a:r>
            <a:r>
              <a:rPr lang="ru-RU" sz="2000" dirty="0" err="1"/>
              <a:t>міток</a:t>
            </a:r>
            <a:r>
              <a:rPr lang="ru-RU" sz="2000" dirty="0"/>
              <a:t> для </a:t>
            </a:r>
            <a:r>
              <a:rPr lang="ru-RU" sz="2000" dirty="0" err="1"/>
              <a:t>диверсантів</a:t>
            </a:r>
            <a:r>
              <a:rPr lang="ru-RU" sz="2000" dirty="0"/>
              <a:t> у </a:t>
            </a:r>
            <a:r>
              <a:rPr lang="ru-RU" sz="2000" dirty="0" err="1"/>
              <a:t>перші</a:t>
            </a:r>
            <a:r>
              <a:rPr lang="ru-RU" sz="2000" dirty="0"/>
              <a:t> </a:t>
            </a:r>
            <a:r>
              <a:rPr lang="ru-RU" sz="2000" dirty="0" err="1"/>
              <a:t>тижні</a:t>
            </a:r>
            <a:r>
              <a:rPr lang="ru-RU" sz="2000" dirty="0"/>
              <a:t> широкомасштабного </a:t>
            </a:r>
            <a:r>
              <a:rPr lang="ru-RU" sz="2000" dirty="0" err="1"/>
              <a:t>вторгнення</a:t>
            </a:r>
            <a:r>
              <a:rPr lang="ru-RU" sz="2000" dirty="0"/>
              <a:t>. На думку </a:t>
            </a:r>
            <a:r>
              <a:rPr lang="ru-RU" sz="2000" dirty="0" err="1"/>
              <a:t>експерта</a:t>
            </a:r>
            <a:r>
              <a:rPr lang="ru-RU" sz="2000" dirty="0"/>
              <a:t>, </a:t>
            </a:r>
            <a:r>
              <a:rPr lang="ru-RU" sz="2000" dirty="0" err="1"/>
              <a:t>мітки</a:t>
            </a:r>
            <a:r>
              <a:rPr lang="ru-RU" sz="2000" dirty="0"/>
              <a:t>, </a:t>
            </a:r>
            <a:r>
              <a:rPr lang="ru-RU" sz="2000" dirty="0" err="1"/>
              <a:t>справді</a:t>
            </a:r>
            <a:r>
              <a:rPr lang="ru-RU" sz="2000" dirty="0"/>
              <a:t>, </a:t>
            </a:r>
            <a:r>
              <a:rPr lang="ru-RU" sz="2000" dirty="0" err="1"/>
              <a:t>були</a:t>
            </a:r>
            <a:r>
              <a:rPr lang="ru-RU" sz="2000" dirty="0"/>
              <a:t> </a:t>
            </a:r>
            <a:r>
              <a:rPr lang="ru-RU" sz="2000" dirty="0" err="1"/>
              <a:t>реальними</a:t>
            </a:r>
            <a:r>
              <a:rPr lang="ru-RU" sz="2000" dirty="0"/>
              <a:t>, але вони не </a:t>
            </a:r>
            <a:r>
              <a:rPr lang="ru-RU" sz="2000" dirty="0" err="1"/>
              <a:t>мали</a:t>
            </a:r>
            <a:r>
              <a:rPr lang="ru-RU" sz="2000" dirty="0"/>
              <a:t> </a:t>
            </a:r>
            <a:r>
              <a:rPr lang="ru-RU" sz="2000" dirty="0" err="1"/>
              <a:t>іншої</a:t>
            </a:r>
            <a:r>
              <a:rPr lang="ru-RU" sz="2000" dirty="0"/>
              <a:t> </a:t>
            </a:r>
            <a:r>
              <a:rPr lang="ru-RU" sz="2000" dirty="0" err="1"/>
              <a:t>функції</a:t>
            </a:r>
            <a:r>
              <a:rPr lang="ru-RU" sz="2000" dirty="0"/>
              <a:t>, </a:t>
            </a:r>
            <a:r>
              <a:rPr lang="ru-RU" sz="2000" dirty="0" err="1"/>
              <a:t>окрім</a:t>
            </a:r>
            <a:r>
              <a:rPr lang="ru-RU" sz="2000" dirty="0"/>
              <a:t> як </a:t>
            </a:r>
            <a:r>
              <a:rPr lang="ru-RU" sz="2000" dirty="0" err="1"/>
              <a:t>сіяти</a:t>
            </a:r>
            <a:r>
              <a:rPr lang="ru-RU" sz="2000" dirty="0"/>
              <a:t> хаос і </a:t>
            </a:r>
            <a:r>
              <a:rPr lang="ru-RU" sz="2000" dirty="0" err="1"/>
              <a:t>відволікати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реального і </a:t>
            </a:r>
            <a:r>
              <a:rPr lang="ru-RU" sz="2000" dirty="0" err="1"/>
              <a:t>структурованого</a:t>
            </a:r>
            <a:r>
              <a:rPr lang="ru-RU" sz="2000" dirty="0"/>
              <a:t> опору. За </a:t>
            </a:r>
            <a:r>
              <a:rPr lang="ru-RU" sz="2000" dirty="0" err="1"/>
              <a:t>допомогою</a:t>
            </a:r>
            <a:r>
              <a:rPr lang="ru-RU" sz="2000" dirty="0"/>
              <a:t> </a:t>
            </a:r>
            <a:r>
              <a:rPr lang="ru-RU" sz="2000" dirty="0" err="1"/>
              <a:t>цієї</a:t>
            </a:r>
            <a:r>
              <a:rPr lang="ru-RU" sz="2000" dirty="0"/>
              <a:t> ІПСО ворог </a:t>
            </a:r>
            <a:r>
              <a:rPr lang="ru-RU" sz="2000" dirty="0" err="1"/>
              <a:t>міг</a:t>
            </a:r>
            <a:r>
              <a:rPr lang="ru-RU" sz="2000" dirty="0"/>
              <a:t> </a:t>
            </a:r>
            <a:r>
              <a:rPr lang="ru-RU" sz="2000" dirty="0" err="1"/>
              <a:t>вивчати</a:t>
            </a:r>
            <a:r>
              <a:rPr lang="ru-RU" sz="2000" dirty="0"/>
              <a:t> </a:t>
            </a:r>
            <a:r>
              <a:rPr lang="ru-RU" sz="2000" dirty="0" err="1"/>
              <a:t>вразливість</a:t>
            </a:r>
            <a:r>
              <a:rPr lang="ru-RU" sz="2000" dirty="0"/>
              <a:t> </a:t>
            </a:r>
            <a:r>
              <a:rPr lang="ru-RU" sz="2000" dirty="0" err="1"/>
              <a:t>українського</a:t>
            </a:r>
            <a:r>
              <a:rPr lang="ru-RU" sz="2000" dirty="0"/>
              <a:t> </a:t>
            </a:r>
            <a:r>
              <a:rPr lang="ru-RU" sz="2000" dirty="0" err="1"/>
              <a:t>соціуму</a:t>
            </a:r>
            <a:r>
              <a:rPr lang="ru-RU" sz="2000" dirty="0"/>
              <a:t> на </a:t>
            </a:r>
            <a:r>
              <a:rPr lang="ru-RU" sz="2000" dirty="0" err="1"/>
              <a:t>вкиди</a:t>
            </a:r>
            <a:r>
              <a:rPr lang="ru-RU" sz="2000" dirty="0"/>
              <a:t> і т. д.</a:t>
            </a:r>
            <a:endParaRPr lang="en-US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031" y="3883958"/>
            <a:ext cx="6613969" cy="297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401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D34D4D"/>
                </a:solidFill>
                <a:latin typeface="Arial" panose="020B0604020202020204" pitchFamily="34" charset="0"/>
              </a:rPr>
              <a:t>ЯК ПРОТИДІЯТИ ПРОПАГАНДІ НА ОСОБИСТОМУ РІВНІ?</a:t>
            </a:r>
            <a:r>
              <a:rPr lang="ru-RU" dirty="0">
                <a:solidFill>
                  <a:srgbClr val="5E5E5E"/>
                </a:solidFill>
                <a:latin typeface="Open Sans"/>
              </a:rPr>
              <a:t/>
            </a:r>
            <a:br>
              <a:rPr lang="ru-RU" dirty="0">
                <a:solidFill>
                  <a:srgbClr val="5E5E5E"/>
                </a:solidFill>
                <a:latin typeface="Open Sans"/>
              </a:rPr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Визначте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емоції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які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викликає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у вас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повідомлення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. </a:t>
            </a:r>
            <a:endParaRPr lang="ru-RU" dirty="0">
              <a:solidFill>
                <a:srgbClr val="5E5E5E"/>
              </a:solidFill>
              <a:latin typeface="Open Sans"/>
            </a:endParaRPr>
          </a:p>
          <a:p>
            <a:pPr fontAlgn="b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2.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Поставте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запитання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: </a:t>
            </a:r>
            <a:endParaRPr lang="ru-RU" dirty="0">
              <a:solidFill>
                <a:srgbClr val="5E5E5E"/>
              </a:solidFill>
              <a:latin typeface="Open Sans"/>
            </a:endParaRPr>
          </a:p>
          <a:p>
            <a:pPr fontAlgn="b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На кого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спрямоване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повідомлення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? </a:t>
            </a:r>
            <a:endParaRPr lang="ru-RU" dirty="0">
              <a:solidFill>
                <a:srgbClr val="5E5E5E"/>
              </a:solidFill>
              <a:latin typeface="Open Sans"/>
            </a:endParaRPr>
          </a:p>
          <a:p>
            <a:pPr fontAlgn="b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Хто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цільова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аудиторія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? </a:t>
            </a:r>
            <a:endParaRPr lang="ru-RU" dirty="0">
              <a:solidFill>
                <a:srgbClr val="5E5E5E"/>
              </a:solidFill>
              <a:latin typeface="Open Sans"/>
            </a:endParaRPr>
          </a:p>
          <a:p>
            <a:pPr fontAlgn="b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До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чого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воно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закликає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або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спонукає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? </a:t>
            </a:r>
            <a:endParaRPr lang="ru-RU" dirty="0">
              <a:solidFill>
                <a:srgbClr val="5E5E5E"/>
              </a:solidFill>
              <a:latin typeface="Open Sans"/>
            </a:endParaRPr>
          </a:p>
          <a:p>
            <a:pPr fontAlgn="b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Кому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це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бути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вигідно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?</a:t>
            </a:r>
            <a:endParaRPr lang="ru-RU" dirty="0">
              <a:solidFill>
                <a:srgbClr val="5E5E5E"/>
              </a:solidFill>
              <a:latin typeface="Open Sans"/>
            </a:endParaRPr>
          </a:p>
          <a:p>
            <a:pPr fontAlgn="b"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Чому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повідомлення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поширюють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саме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зараз?</a:t>
            </a:r>
            <a:endParaRPr lang="ru-RU" dirty="0">
              <a:solidFill>
                <a:srgbClr val="5E5E5E"/>
              </a:solidFill>
              <a:latin typeface="Open Sans"/>
            </a:endParaRPr>
          </a:p>
          <a:p>
            <a:pPr fontAlgn="b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3.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Відокремте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факти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від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суджень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оцінок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. </a:t>
            </a:r>
            <a:endParaRPr lang="ru-RU" dirty="0">
              <a:solidFill>
                <a:srgbClr val="5E5E5E"/>
              </a:solidFill>
              <a:latin typeface="Open Sans"/>
            </a:endParaRPr>
          </a:p>
          <a:p>
            <a:pPr fontAlgn="b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4.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Перевірте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наведені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факти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ru-RU" dirty="0">
              <a:solidFill>
                <a:srgbClr val="5E5E5E"/>
              </a:solidFill>
              <a:latin typeface="Open Sans"/>
            </a:endParaRPr>
          </a:p>
          <a:p>
            <a:pPr fontAlgn="b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5.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Оцініть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обґрунтованість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суджень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. </a:t>
            </a:r>
            <a:endParaRPr lang="ru-RU" dirty="0">
              <a:solidFill>
                <a:srgbClr val="5E5E5E"/>
              </a:solidFill>
              <a:latin typeface="Open Sans"/>
            </a:endParaRPr>
          </a:p>
          <a:p>
            <a:pPr fontAlgn="b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6.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Перевірте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текст на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ознаки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методи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впливу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пропаганди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. </a:t>
            </a:r>
            <a:endParaRPr lang="ru-RU" dirty="0">
              <a:solidFill>
                <a:srgbClr val="5E5E5E"/>
              </a:solidFill>
              <a:latin typeface="Open San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82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Правила інформаційної гігієни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uk-UA" dirty="0" smtClean="0"/>
              <a:t>1 правило: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Визнання!</a:t>
            </a:r>
            <a:endParaRPr lang="uk-UA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b="1" dirty="0">
                <a:solidFill>
                  <a:srgbClr val="000000"/>
                </a:solidFill>
                <a:latin typeface="var(--stk-f_family)"/>
              </a:rPr>
              <a:t>2</a:t>
            </a:r>
            <a:r>
              <a:rPr lang="ru-RU" b="1" dirty="0" smtClean="0">
                <a:solidFill>
                  <a:srgbClr val="000000"/>
                </a:solidFill>
                <a:latin typeface="var(--stk-f_family)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var(--stk-f_family)"/>
              </a:rPr>
              <a:t>правило: </a:t>
            </a:r>
            <a:r>
              <a:rPr lang="ru-RU" b="1" dirty="0" err="1" smtClean="0">
                <a:solidFill>
                  <a:srgbClr val="000000"/>
                </a:solidFill>
                <a:latin typeface="var(--stk-f_family)"/>
              </a:rPr>
              <a:t>Фільтрація</a:t>
            </a:r>
            <a:endParaRPr lang="ru-RU" b="1" dirty="0" smtClean="0">
              <a:solidFill>
                <a:srgbClr val="000000"/>
              </a:solidFill>
              <a:latin typeface="var(--stk-f_family)"/>
            </a:endParaRPr>
          </a:p>
          <a:p>
            <a:pPr marL="0" indent="0" algn="just">
              <a:buNone/>
            </a:pPr>
            <a:r>
              <a:rPr lang="ru-RU" b="1" dirty="0">
                <a:solidFill>
                  <a:srgbClr val="000000"/>
                </a:solidFill>
                <a:latin typeface="var(--stk-f_family)"/>
              </a:rPr>
              <a:t>3</a:t>
            </a:r>
            <a:r>
              <a:rPr lang="ru-RU" b="1" dirty="0" smtClean="0">
                <a:solidFill>
                  <a:srgbClr val="000000"/>
                </a:solidFill>
                <a:latin typeface="var(--stk-f_family)"/>
              </a:rPr>
              <a:t>  </a:t>
            </a:r>
            <a:r>
              <a:rPr lang="ru-RU" b="1" dirty="0">
                <a:solidFill>
                  <a:srgbClr val="000000"/>
                </a:solidFill>
                <a:latin typeface="var(--stk-f_family)"/>
              </a:rPr>
              <a:t>правило: </a:t>
            </a:r>
            <a:r>
              <a:rPr lang="ru-RU" b="1" dirty="0" smtClean="0">
                <a:solidFill>
                  <a:srgbClr val="000000"/>
                </a:solidFill>
                <a:latin typeface="var(--stk-f_family)"/>
              </a:rPr>
              <a:t>аудит</a:t>
            </a:r>
          </a:p>
          <a:p>
            <a:pPr marL="0" indent="0" algn="just">
              <a:buNone/>
            </a:pPr>
            <a:r>
              <a:rPr lang="ru-RU" b="1" dirty="0">
                <a:solidFill>
                  <a:srgbClr val="000000"/>
                </a:solidFill>
                <a:latin typeface="var(--stk-f_family)"/>
              </a:rPr>
              <a:t>4</a:t>
            </a:r>
            <a:r>
              <a:rPr lang="ru-RU" b="1" dirty="0" smtClean="0">
                <a:solidFill>
                  <a:srgbClr val="000000"/>
                </a:solidFill>
                <a:latin typeface="var(--stk-f_family)"/>
              </a:rPr>
              <a:t> правило</a:t>
            </a:r>
            <a:r>
              <a:rPr lang="ru-RU" b="1" dirty="0">
                <a:solidFill>
                  <a:srgbClr val="000000"/>
                </a:solidFill>
                <a:latin typeface="var(--stk-f_family)"/>
              </a:rPr>
              <a:t>: не </a:t>
            </a:r>
            <a:r>
              <a:rPr lang="ru-RU" b="1" dirty="0" err="1">
                <a:solidFill>
                  <a:srgbClr val="000000"/>
                </a:solidFill>
                <a:latin typeface="var(--stk-f_family)"/>
              </a:rPr>
              <a:t>допомагати</a:t>
            </a:r>
            <a:r>
              <a:rPr lang="ru-RU" b="1" dirty="0">
                <a:solidFill>
                  <a:srgbClr val="000000"/>
                </a:solidFill>
                <a:latin typeface="var(--stk-f_family)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var(--stk-f_family)"/>
              </a:rPr>
              <a:t>ворогу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rgbClr val="000000"/>
                </a:solidFill>
                <a:latin typeface="var(--stk-f_family)"/>
              </a:rPr>
              <a:t>5 правило</a:t>
            </a:r>
            <a:r>
              <a:rPr lang="ru-RU" b="1" dirty="0">
                <a:solidFill>
                  <a:srgbClr val="000000"/>
                </a:solidFill>
                <a:latin typeface="var(--stk-f_family)"/>
              </a:rPr>
              <a:t>: </a:t>
            </a:r>
            <a:r>
              <a:rPr lang="ru-RU" b="1" dirty="0" err="1">
                <a:solidFill>
                  <a:srgbClr val="000000"/>
                </a:solidFill>
                <a:latin typeface="var(--stk-f_family)"/>
              </a:rPr>
              <a:t>розпізнавати</a:t>
            </a:r>
            <a:r>
              <a:rPr lang="ru-RU" b="1" dirty="0">
                <a:solidFill>
                  <a:srgbClr val="000000"/>
                </a:solidFill>
                <a:latin typeface="var(--stk-f_family)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ar(--stk-f_family)"/>
              </a:rPr>
              <a:t>слід</a:t>
            </a:r>
            <a:r>
              <a:rPr lang="ru-RU" b="1" dirty="0">
                <a:solidFill>
                  <a:srgbClr val="000000"/>
                </a:solidFill>
                <a:latin typeface="var(--stk-f_family)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var(--stk-f_family)"/>
              </a:rPr>
              <a:t>фейку</a:t>
            </a:r>
            <a:endParaRPr lang="ru-RU" b="1" dirty="0" smtClean="0">
              <a:solidFill>
                <a:srgbClr val="000000"/>
              </a:solidFill>
              <a:latin typeface="var(--stk-f_family)"/>
            </a:endParaRPr>
          </a:p>
          <a:p>
            <a:pPr marL="0" indent="0" algn="just">
              <a:buNone/>
            </a:pPr>
            <a:r>
              <a:rPr lang="ru-RU" b="1" dirty="0" smtClean="0">
                <a:solidFill>
                  <a:srgbClr val="000000"/>
                </a:solidFill>
                <a:latin typeface="var(--stk-f_family)"/>
              </a:rPr>
              <a:t>6 правило</a:t>
            </a:r>
            <a:r>
              <a:rPr lang="ru-RU" b="1" dirty="0">
                <a:solidFill>
                  <a:srgbClr val="000000"/>
                </a:solidFill>
                <a:latin typeface="var(--stk-f_family)"/>
              </a:rPr>
              <a:t>: не </a:t>
            </a:r>
            <a:r>
              <a:rPr lang="ru-RU" b="1" dirty="0" err="1">
                <a:solidFill>
                  <a:srgbClr val="000000"/>
                </a:solidFill>
                <a:latin typeface="var(--stk-f_family)"/>
              </a:rPr>
              <a:t>брати</a:t>
            </a:r>
            <a:r>
              <a:rPr lang="ru-RU" b="1" dirty="0">
                <a:solidFill>
                  <a:srgbClr val="000000"/>
                </a:solidFill>
                <a:latin typeface="var(--stk-f_family)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ar(--stk-f_family)"/>
              </a:rPr>
              <a:t>інформацію</a:t>
            </a:r>
            <a:r>
              <a:rPr lang="ru-RU" b="1" dirty="0">
                <a:solidFill>
                  <a:srgbClr val="000000"/>
                </a:solidFill>
                <a:latin typeface="var(--stk-f_family)"/>
              </a:rPr>
              <a:t> з </a:t>
            </a:r>
            <a:r>
              <a:rPr lang="ru-RU" b="1" dirty="0" err="1">
                <a:solidFill>
                  <a:srgbClr val="000000"/>
                </a:solidFill>
                <a:latin typeface="var(--stk-f_family)"/>
              </a:rPr>
              <a:t>російських</a:t>
            </a:r>
            <a:r>
              <a:rPr lang="ru-RU" b="1" dirty="0">
                <a:solidFill>
                  <a:srgbClr val="000000"/>
                </a:solidFill>
                <a:latin typeface="var(--stk-f_family)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var(--stk-f_family)"/>
              </a:rPr>
              <a:t>джерел</a:t>
            </a:r>
            <a:endParaRPr lang="ru-RU" b="1" i="0" u="none" strike="noStrike" dirty="0">
              <a:solidFill>
                <a:srgbClr val="000000"/>
              </a:solidFill>
              <a:effectLst/>
              <a:latin typeface="var(--stk-f_family)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7465" y="0"/>
            <a:ext cx="395047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9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Де шукати правду?</a:t>
            </a:r>
            <a:endParaRPr lang="en-US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398588"/>
            <a:ext cx="10337800" cy="511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54714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1487</TotalTime>
  <Words>366</Words>
  <Application>Microsoft Office PowerPoint</Application>
  <PresentationFormat>Широкоэкранный</PresentationFormat>
  <Paragraphs>46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Open Sans</vt:lpstr>
      <vt:lpstr>Oswald</vt:lpstr>
      <vt:lpstr>Trebuchet MS</vt:lpstr>
      <vt:lpstr>UT_Magazine</vt:lpstr>
      <vt:lpstr>var(--stk-f_family)</vt:lpstr>
      <vt:lpstr>Wingdings 3</vt:lpstr>
      <vt:lpstr>Аспект</vt:lpstr>
      <vt:lpstr>Інформаційна гігієна під час війни. Як не піддатися пропаганді?</vt:lpstr>
      <vt:lpstr>ПРОПАГАНДА, ПСИХОЛОГІЧНА ВІЙНА Й ІПСО – що це таке?</vt:lpstr>
      <vt:lpstr>ПРОПАГАНДА</vt:lpstr>
      <vt:lpstr>Різанина в Бучі ‒ це постановка</vt:lpstr>
      <vt:lpstr>Уряд продає електроенергію за кордон, поки українці сидять без світла</vt:lpstr>
      <vt:lpstr>"Превентивний удар" Лукашенка</vt:lpstr>
      <vt:lpstr>ПСИХОЛОГІЧНА ВІЙНА </vt:lpstr>
      <vt:lpstr>Які основні цілі психологічної війни? </vt:lpstr>
      <vt:lpstr>Що таке ІПСО, чому важливо це знати і які операції зараз проводить Росія проти України </vt:lpstr>
      <vt:lpstr>ІПСО</vt:lpstr>
      <vt:lpstr>ЯК ПРОТИДІЯТИ ПРОПАГАНДІ НА ОСОБИСТОМУ РІВНІ? </vt:lpstr>
      <vt:lpstr>Правила інформаційної гігієни</vt:lpstr>
      <vt:lpstr>Де шукати правду?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Інформаційна гігієна під час війни. Як не піддатися пропаганді?</dc:title>
  <dc:creator>Богдан</dc:creator>
  <cp:lastModifiedBy>Богдан</cp:lastModifiedBy>
  <cp:revision>21</cp:revision>
  <dcterms:created xsi:type="dcterms:W3CDTF">2023-11-02T07:44:49Z</dcterms:created>
  <dcterms:modified xsi:type="dcterms:W3CDTF">2024-02-01T12:51:52Z</dcterms:modified>
</cp:coreProperties>
</file>