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9"/>
  </p:notesMasterIdLst>
  <p:sldIdLst>
    <p:sldId id="256" r:id="rId2"/>
    <p:sldId id="257" r:id="rId3"/>
    <p:sldId id="259" r:id="rId4"/>
    <p:sldId id="263" r:id="rId5"/>
    <p:sldId id="258" r:id="rId6"/>
    <p:sldId id="260" r:id="rId7"/>
    <p:sldId id="261" r:id="rId8"/>
    <p:sldId id="265" r:id="rId9"/>
    <p:sldId id="269" r:id="rId10"/>
    <p:sldId id="271" r:id="rId11"/>
    <p:sldId id="272" r:id="rId12"/>
    <p:sldId id="273" r:id="rId13"/>
    <p:sldId id="268" r:id="rId14"/>
    <p:sldId id="267" r:id="rId15"/>
    <p:sldId id="266" r:id="rId16"/>
    <p:sldId id="264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392" y="-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 </a:t>
            </a:r>
            <a:r>
              <a:rPr lang="ru-RU" smtClean="0"/>
              <a:t>Всього</a:t>
            </a:r>
            <a:r>
              <a:rPr lang="ru-RU" dirty="0" smtClean="0"/>
              <a:t> </a:t>
            </a:r>
            <a:r>
              <a:rPr lang="ru-RU" dirty="0"/>
              <a:t>4802 </a:t>
            </a:r>
            <a:r>
              <a:rPr lang="ru-RU" dirty="0" err="1"/>
              <a:t>документів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Всьго 4802 документів</c:v>
                </c:pt>
              </c:strCache>
            </c:strRef>
          </c:tx>
          <c:explosion val="25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Лист1!$A$2:$A$14</c:f>
              <c:strCache>
                <c:ptCount val="13"/>
                <c:pt idx="0">
                  <c:v>стаття</c:v>
                </c:pt>
                <c:pt idx="1">
                  <c:v>матеріали конференції</c:v>
                </c:pt>
                <c:pt idx="2">
                  <c:v>методичні рекомендації</c:v>
                </c:pt>
                <c:pt idx="3">
                  <c:v>книга</c:v>
                </c:pt>
                <c:pt idx="4">
                  <c:v>автореферат</c:v>
                </c:pt>
                <c:pt idx="5">
                  <c:v>патент</c:v>
                </c:pt>
                <c:pt idx="6">
                  <c:v>дисертація</c:v>
                </c:pt>
                <c:pt idx="7">
                  <c:v>інше</c:v>
                </c:pt>
                <c:pt idx="8">
                  <c:v>відео</c:v>
                </c:pt>
                <c:pt idx="9">
                  <c:v>навчальний об'єкт</c:v>
                </c:pt>
                <c:pt idx="10">
                  <c:v> технічний звіт</c:v>
                </c:pt>
                <c:pt idx="11">
                  <c:v> препринт</c:v>
                </c:pt>
                <c:pt idx="12">
                  <c:v> 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2833</c:v>
                </c:pt>
                <c:pt idx="1">
                  <c:v>1445</c:v>
                </c:pt>
                <c:pt idx="2">
                  <c:v>223</c:v>
                </c:pt>
                <c:pt idx="3">
                  <c:v>114</c:v>
                </c:pt>
                <c:pt idx="4">
                  <c:v>54</c:v>
                </c:pt>
                <c:pt idx="5">
                  <c:v>14</c:v>
                </c:pt>
                <c:pt idx="6">
                  <c:v>9</c:v>
                </c:pt>
                <c:pt idx="7">
                  <c:v>6</c:v>
                </c:pt>
                <c:pt idx="8">
                  <c:v>4</c:v>
                </c:pt>
                <c:pt idx="9">
                  <c:v>3</c:v>
                </c:pt>
                <c:pt idx="10">
                  <c:v>2</c:v>
                </c:pt>
                <c:pt idx="11">
                  <c:v>1</c:v>
                </c:pt>
                <c:pt idx="1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cat>
            <c:strRef>
              <c:f>Лист1!$A$2:$A$14</c:f>
              <c:strCache>
                <c:ptCount val="13"/>
                <c:pt idx="0">
                  <c:v>стаття</c:v>
                </c:pt>
                <c:pt idx="1">
                  <c:v>матеріали конференції</c:v>
                </c:pt>
                <c:pt idx="2">
                  <c:v>методичні рекомендації</c:v>
                </c:pt>
                <c:pt idx="3">
                  <c:v>книга</c:v>
                </c:pt>
                <c:pt idx="4">
                  <c:v>автореферат</c:v>
                </c:pt>
                <c:pt idx="5">
                  <c:v>патент</c:v>
                </c:pt>
                <c:pt idx="6">
                  <c:v>дисертація</c:v>
                </c:pt>
                <c:pt idx="7">
                  <c:v>інше</c:v>
                </c:pt>
                <c:pt idx="8">
                  <c:v>відео</c:v>
                </c:pt>
                <c:pt idx="9">
                  <c:v>навчальний об'єкт</c:v>
                </c:pt>
                <c:pt idx="10">
                  <c:v> технічний звіт</c:v>
                </c:pt>
                <c:pt idx="11">
                  <c:v> препринт</c:v>
                </c:pt>
                <c:pt idx="12">
                  <c:v> 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375200223700226"/>
          <c:y val="0.15082480314960631"/>
          <c:w val="0.32579438628128704"/>
          <c:h val="0.7748503937007874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Факультети університету 4446</c:v>
                </c:pt>
              </c:strCache>
            </c:strRef>
          </c:tx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Лист1!$A$2:$A$7</c:f>
              <c:strCache>
                <c:ptCount val="6"/>
                <c:pt idx="0">
                  <c:v>Агробіотехнологічний факультет 1</c:v>
                </c:pt>
                <c:pt idx="1">
                  <c:v>Біолого-технологічний факультет</c:v>
                </c:pt>
                <c:pt idx="2">
                  <c:v>Екологічний факультет</c:v>
                </c:pt>
                <c:pt idx="3">
                  <c:v>Економічний факультет</c:v>
                </c:pt>
                <c:pt idx="4">
                  <c:v>ФВМ</c:v>
                </c:pt>
                <c:pt idx="5">
                  <c:v>Факультет права та лінгвістики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558</c:v>
                </c:pt>
                <c:pt idx="1">
                  <c:v>941</c:v>
                </c:pt>
                <c:pt idx="2">
                  <c:v>256</c:v>
                </c:pt>
                <c:pt idx="3">
                  <c:v>950</c:v>
                </c:pt>
                <c:pt idx="4">
                  <c:v>980</c:v>
                </c:pt>
                <c:pt idx="5">
                  <c:v>761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3840256"/>
        <c:axId val="133854336"/>
        <c:axId val="0"/>
      </c:bar3DChart>
      <c:catAx>
        <c:axId val="133840256"/>
        <c:scaling>
          <c:orientation val="minMax"/>
        </c:scaling>
        <c:delete val="0"/>
        <c:axPos val="b"/>
        <c:majorTickMark val="out"/>
        <c:minorTickMark val="none"/>
        <c:tickLblPos val="nextTo"/>
        <c:crossAx val="133854336"/>
        <c:crosses val="autoZero"/>
        <c:auto val="1"/>
        <c:lblAlgn val="ctr"/>
        <c:lblOffset val="100"/>
        <c:noMultiLvlLbl val="0"/>
      </c:catAx>
      <c:valAx>
        <c:axId val="133854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8402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Перегляд записів (статистика) 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1"/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АБТФ</c:v>
                </c:pt>
                <c:pt idx="1">
                  <c:v>БТФ</c:v>
                </c:pt>
                <c:pt idx="2">
                  <c:v>Екологічний факультет</c:v>
                </c:pt>
                <c:pt idx="3">
                  <c:v>Економічний</c:v>
                </c:pt>
                <c:pt idx="4">
                  <c:v>ФВМ</c:v>
                </c:pt>
                <c:pt idx="5">
                  <c:v>ФПЛ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2316</c:v>
                </c:pt>
                <c:pt idx="1">
                  <c:v>1465</c:v>
                </c:pt>
                <c:pt idx="2">
                  <c:v>1028</c:v>
                </c:pt>
                <c:pt idx="3">
                  <c:v>2245</c:v>
                </c:pt>
                <c:pt idx="4">
                  <c:v>1910</c:v>
                </c:pt>
                <c:pt idx="5">
                  <c:v>1893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33901696"/>
        <c:axId val="136467584"/>
        <c:axId val="166051328"/>
      </c:bar3DChart>
      <c:catAx>
        <c:axId val="133901696"/>
        <c:scaling>
          <c:orientation val="minMax"/>
        </c:scaling>
        <c:delete val="0"/>
        <c:axPos val="b"/>
        <c:majorTickMark val="out"/>
        <c:minorTickMark val="none"/>
        <c:tickLblPos val="nextTo"/>
        <c:crossAx val="136467584"/>
        <c:crosses val="autoZero"/>
        <c:auto val="1"/>
        <c:lblAlgn val="ctr"/>
        <c:lblOffset val="100"/>
        <c:noMultiLvlLbl val="0"/>
      </c:catAx>
      <c:valAx>
        <c:axId val="1364675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3901696"/>
        <c:crosses val="autoZero"/>
        <c:crossBetween val="between"/>
      </c:valAx>
      <c:serAx>
        <c:axId val="166051328"/>
        <c:scaling>
          <c:orientation val="minMax"/>
        </c:scaling>
        <c:delete val="0"/>
        <c:axPos val="b"/>
        <c:majorTickMark val="out"/>
        <c:minorTickMark val="none"/>
        <c:tickLblPos val="nextTo"/>
        <c:crossAx val="136467584"/>
        <c:crosses val="autoZero"/>
      </c:serAx>
    </c:plotArea>
    <c:legend>
      <c:legendPos val="r"/>
      <c:overlay val="0"/>
      <c:spPr>
        <a:ln>
          <a:solidFill>
            <a:schemeClr val="bg2">
              <a:lumMod val="50000"/>
            </a:schemeClr>
          </a:solidFill>
        </a:ln>
      </c:spPr>
      <c:txPr>
        <a:bodyPr/>
        <a:lstStyle/>
        <a:p>
          <a:pPr>
            <a:defRPr>
              <a:solidFill>
                <a:schemeClr val="bg2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Кафедра здоров`я та фізичної рекреації : [81]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bg2">
                    <a:lumMod val="50000"/>
                  </a:schemeClr>
                </a:solidFill>
              </a:ln>
            </c:spPr>
          </c:dPt>
          <c:dLbls>
            <c:spPr>
              <a:solidFill>
                <a:schemeClr val="accent1">
                  <a:lumMod val="40000"/>
                  <a:lumOff val="60000"/>
                </a:schemeClr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 Документiв</c:v>
                </c:pt>
                <c:pt idx="1">
                  <c:v>Перегляд записiв (статистика)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81</c:v>
                </c:pt>
                <c:pt idx="1">
                  <c:v>1369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2163328"/>
        <c:axId val="143538816"/>
      </c:barChart>
      <c:catAx>
        <c:axId val="142163328"/>
        <c:scaling>
          <c:orientation val="minMax"/>
        </c:scaling>
        <c:delete val="0"/>
        <c:axPos val="b"/>
        <c:majorTickMark val="out"/>
        <c:minorTickMark val="none"/>
        <c:tickLblPos val="nextTo"/>
        <c:crossAx val="143538816"/>
        <c:crosses val="autoZero"/>
        <c:auto val="1"/>
        <c:lblAlgn val="ctr"/>
        <c:lblOffset val="100"/>
        <c:noMultiLvlLbl val="0"/>
      </c:catAx>
      <c:valAx>
        <c:axId val="143538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21633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IПНКiСВМ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Документiв</c:v>
                </c:pt>
                <c:pt idx="1">
                  <c:v>Перегляд записiв (статистика)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26</c:v>
                </c:pt>
                <c:pt idx="1">
                  <c:v>953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8436480"/>
        <c:axId val="188438016"/>
      </c:barChart>
      <c:catAx>
        <c:axId val="188436480"/>
        <c:scaling>
          <c:orientation val="minMax"/>
        </c:scaling>
        <c:delete val="0"/>
        <c:axPos val="l"/>
        <c:majorTickMark val="out"/>
        <c:minorTickMark val="none"/>
        <c:tickLblPos val="nextTo"/>
        <c:crossAx val="188438016"/>
        <c:crosses val="autoZero"/>
        <c:auto val="1"/>
        <c:lblAlgn val="ctr"/>
        <c:lblOffset val="100"/>
        <c:noMultiLvlLbl val="0"/>
      </c:catAx>
      <c:valAx>
        <c:axId val="18843801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884364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 Головаха Володимир Іванович</c:v>
                </c:pt>
                <c:pt idx="1">
                  <c:v>Антіпов Анатолій Анатолійович</c:v>
                </c:pt>
                <c:pt idx="2">
                  <c:v>Цехмістренко Світлана Іванівна</c:v>
                </c:pt>
                <c:pt idx="3">
                  <c:v>Гончаренко Володимир Петрович</c:v>
                </c:pt>
                <c:pt idx="4">
                  <c:v>Соболєв Олександр Іванович</c:v>
                </c:pt>
                <c:pt idx="5">
                  <c:v>Однорог Максим Анатолійович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258</c:v>
                </c:pt>
                <c:pt idx="1">
                  <c:v>250</c:v>
                </c:pt>
                <c:pt idx="2">
                  <c:v>149</c:v>
                </c:pt>
                <c:pt idx="3">
                  <c:v>109</c:v>
                </c:pt>
                <c:pt idx="4">
                  <c:v>105</c:v>
                </c:pt>
                <c:pt idx="5">
                  <c:v>101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3575680"/>
        <c:axId val="166003072"/>
        <c:axId val="166047744"/>
      </c:bar3DChart>
      <c:catAx>
        <c:axId val="143575680"/>
        <c:scaling>
          <c:orientation val="minMax"/>
        </c:scaling>
        <c:delete val="0"/>
        <c:axPos val="b"/>
        <c:majorTickMark val="out"/>
        <c:minorTickMark val="none"/>
        <c:tickLblPos val="nextTo"/>
        <c:crossAx val="166003072"/>
        <c:crosses val="autoZero"/>
        <c:auto val="1"/>
        <c:lblAlgn val="ctr"/>
        <c:lblOffset val="100"/>
        <c:noMultiLvlLbl val="0"/>
      </c:catAx>
      <c:valAx>
        <c:axId val="166003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575680"/>
        <c:crosses val="autoZero"/>
        <c:crossBetween val="between"/>
      </c:valAx>
      <c:serAx>
        <c:axId val="166047744"/>
        <c:scaling>
          <c:orientation val="minMax"/>
        </c:scaling>
        <c:delete val="0"/>
        <c:axPos val="b"/>
        <c:majorTickMark val="out"/>
        <c:minorTickMark val="none"/>
        <c:tickLblPos val="nextTo"/>
        <c:crossAx val="166003072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61257-8AED-4BE3-8A53-AEC3F43745DE}" type="datetimeFigureOut">
              <a:rPr lang="uk-UA" smtClean="0"/>
              <a:t>19.11.2020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3EF29-2711-4B7E-A9A1-E1795FB7D9D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98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C3EF29-2711-4B7E-A9A1-E1795FB7D9DA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1249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4BAF3C6-76D7-4510-91C7-46C8E9EF3781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D19E60E-D656-461E-ACD7-C48D8B7AA95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t.dobrovolskaya2017@gmail.com" TargetMode="External"/><Relationship Id="rId2" Type="http://schemas.openxmlformats.org/officeDocument/2006/relationships/hyperlink" Target="mailto:tdobrovolskaya@ukr.ne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437112"/>
            <a:ext cx="6440760" cy="1573576"/>
          </a:xfrm>
        </p:spPr>
        <p:txBody>
          <a:bodyPr>
            <a:normAutofit fontScale="92500" lnSpcReduction="10000"/>
          </a:bodyPr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/>
              <a:t> </a:t>
            </a:r>
            <a:r>
              <a:rPr lang="uk-UA" dirty="0" smtClean="0"/>
              <a:t>                       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Тетяна Добровольська</a:t>
            </a:r>
          </a:p>
          <a:p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                 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2020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836712"/>
            <a:ext cx="8892480" cy="360040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Інституційний </a:t>
            </a:r>
            <a:r>
              <a:rPr lang="uk-UA" dirty="0" err="1">
                <a:solidFill>
                  <a:schemeClr val="tx1"/>
                </a:solidFill>
              </a:rPr>
              <a:t>репозитарій</a:t>
            </a:r>
            <a:r>
              <a:rPr lang="uk-UA" dirty="0">
                <a:solidFill>
                  <a:schemeClr val="tx1"/>
                </a:solidFill>
              </a:rPr>
              <a:t> - складова відкритого доступу, що є засобом сприяння </a:t>
            </a:r>
            <a:r>
              <a:rPr lang="uk-UA" dirty="0" smtClean="0">
                <a:solidFill>
                  <a:schemeClr val="tx1"/>
                </a:solidFill>
              </a:rPr>
              <a:t>академічної доброчесності</a:t>
            </a:r>
            <a:endParaRPr lang="ru-RU" dirty="0"/>
          </a:p>
        </p:txBody>
      </p:sp>
      <p:pic>
        <p:nvPicPr>
          <p:cNvPr id="1030" name="Picture 6" descr="Training Video: Working Safely with Chlorine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617132"/>
            <a:ext cx="1548396" cy="139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6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en-US" b="1" dirty="0" err="1"/>
              <a:t>iRBNAU</a:t>
            </a:r>
            <a:r>
              <a:rPr lang="en-US" b="1" dirty="0"/>
              <a:t> </a:t>
            </a:r>
            <a:r>
              <a:rPr lang="ru-RU" b="1" dirty="0" smtClean="0"/>
              <a:t>2020</a:t>
            </a:r>
            <a:endParaRPr lang="uk-UA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03758320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7313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iRBNAU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2020</a:t>
            </a:r>
            <a:endParaRPr lang="uk-UA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07751225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3486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28648" cy="104698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2">
                    <a:lumMod val="50000"/>
                  </a:schemeClr>
                </a:solidFill>
              </a:rPr>
              <a:t>Найактивніші депозитори</a:t>
            </a:r>
            <a:r>
              <a:rPr lang="uk-UA" dirty="0"/>
              <a:t/>
            </a:r>
            <a:br>
              <a:rPr lang="uk-UA" dirty="0"/>
            </a:br>
            <a:endParaRPr lang="uk-UA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40334067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9048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89905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uk-UA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uk-UA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Індексування 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Google 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Академія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23722"/>
            <a:ext cx="8640960" cy="4885598"/>
          </a:xfrm>
        </p:spPr>
      </p:pic>
    </p:spTree>
    <p:extLst>
      <p:ext uri="{BB962C8B-B14F-4D97-AF65-F5344CB8AC3E}">
        <p14:creationId xmlns:p14="http://schemas.microsoft.com/office/powerpoint/2010/main" val="1739213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964488" cy="987552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НАЦІОНАЛЬНИЙ РЕПОЗИТАРІЙ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АКАДЕМІЧНИХ 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ТЕКСТІВ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 Призначення Національного </a:t>
            </a:r>
            <a:r>
              <a:rPr lang="uk-UA" dirty="0" err="1"/>
              <a:t>репозитарію</a:t>
            </a:r>
            <a:r>
              <a:rPr lang="uk-UA" dirty="0"/>
              <a:t> – зробити максимально доступною для суспільства наукову інформацію України і світу, що сприятиме розвитку освітньої, наукової, науково-технічної та інноваційної діяльності, шляхом поліпшення доступу до академічних текстів та сприяння академічній доброчесності.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454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НРАТ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4802"/>
            <a:ext cx="8640960" cy="518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073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30475" cy="1226184"/>
          </a:xfrm>
        </p:spPr>
        <p:txBody>
          <a:bodyPr>
            <a:noAutofit/>
          </a:bodyPr>
          <a:lstStyle/>
          <a:p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/>
              <a:t/>
            </a:r>
            <a:br>
              <a:rPr lang="uk-UA" sz="2000" dirty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>
                <a:solidFill>
                  <a:schemeClr val="bg2">
                    <a:lumMod val="50000"/>
                  </a:schemeClr>
                </a:solidFill>
              </a:rPr>
              <a:t>Використання 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інституційного </a:t>
            </a:r>
            <a:r>
              <a:rPr lang="uk-UA" sz="2000" dirty="0" err="1">
                <a:solidFill>
                  <a:schemeClr val="bg2">
                    <a:lumMod val="50000"/>
                  </a:schemeClr>
                </a:solidFill>
              </a:rPr>
              <a:t>репозитарію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 для формування науково-дослідницької компетентності магістрів / Н.Ю, Римар, Н.М. </a:t>
            </a:r>
            <a:r>
              <a:rPr lang="uk-UA" sz="2000" dirty="0" err="1">
                <a:solidFill>
                  <a:schemeClr val="bg2">
                    <a:lumMod val="50000"/>
                  </a:schemeClr>
                </a:solidFill>
              </a:rPr>
              <a:t>Шульська</a:t>
            </a:r>
            <a:r>
              <a:rPr lang="uk-UA" sz="2000" dirty="0">
                <a:solidFill>
                  <a:schemeClr val="bg2">
                    <a:lumMod val="50000"/>
                  </a:schemeClr>
                </a:solidFill>
              </a:rPr>
              <a:t>, Н.М. Матвійчук та ін. // Інформаційні технології і засоби навчання. – 2020. – Т.76, №2. – С. 198-212.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3" y="-531440"/>
            <a:ext cx="86409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04" y="1599195"/>
            <a:ext cx="8706980" cy="452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176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iRBNAU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bg2">
                    <a:lumMod val="50000"/>
                  </a:schemeClr>
                </a:solidFill>
              </a:rPr>
              <a:t>2020</a:t>
            </a:r>
            <a:endParaRPr lang="uk-UA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 err="1">
                <a:hlinkClick r:id="rId2"/>
              </a:rPr>
              <a:t>tdobrovolskaya</a:t>
            </a:r>
            <a:r>
              <a:rPr lang="ru-RU" u="sng" dirty="0">
                <a:hlinkClick r:id="rId2"/>
              </a:rPr>
              <a:t>@</a:t>
            </a:r>
            <a:r>
              <a:rPr lang="en-US" u="sng" dirty="0" err="1">
                <a:hlinkClick r:id="rId2"/>
              </a:rPr>
              <a:t>ukr</a:t>
            </a:r>
            <a:r>
              <a:rPr lang="ru-RU" u="sng" dirty="0">
                <a:hlinkClick r:id="rId2"/>
              </a:rPr>
              <a:t>.</a:t>
            </a:r>
            <a:r>
              <a:rPr lang="en-US" u="sng" dirty="0">
                <a:hlinkClick r:id="rId2"/>
              </a:rPr>
              <a:t>net</a:t>
            </a:r>
            <a:endParaRPr lang="ru-RU" dirty="0"/>
          </a:p>
          <a:p>
            <a:pPr marL="0" indent="0">
              <a:buNone/>
            </a:pPr>
            <a:r>
              <a:rPr lang="en-US" u="sng" dirty="0" smtClean="0">
                <a:hlinkClick r:id="rId3"/>
              </a:rPr>
              <a:t>t</a:t>
            </a:r>
            <a:r>
              <a:rPr lang="ru-RU" u="sng" dirty="0">
                <a:hlinkClick r:id="rId3"/>
              </a:rPr>
              <a:t>.</a:t>
            </a:r>
            <a:r>
              <a:rPr lang="en-US" u="sng" dirty="0" err="1">
                <a:hlinkClick r:id="rId3"/>
              </a:rPr>
              <a:t>dobrovolskaya</a:t>
            </a:r>
            <a:r>
              <a:rPr lang="ru-RU" u="sng" dirty="0">
                <a:hlinkClick r:id="rId3"/>
              </a:rPr>
              <a:t>2017@</a:t>
            </a:r>
            <a:r>
              <a:rPr lang="en-US" u="sng" dirty="0" err="1">
                <a:hlinkClick r:id="rId3"/>
              </a:rPr>
              <a:t>gmail</a:t>
            </a:r>
            <a:r>
              <a:rPr lang="ru-RU" u="sng" dirty="0">
                <a:hlinkClick r:id="rId3"/>
              </a:rPr>
              <a:t>.</a:t>
            </a:r>
            <a:r>
              <a:rPr lang="en-US" u="sng" dirty="0">
                <a:hlinkClick r:id="rId3"/>
              </a:rPr>
              <a:t>com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Picture 2" descr="contactus.gif (350×500) | Convenience store products, Convenience store,  Huma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79" y="3789040"/>
            <a:ext cx="1714439" cy="244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84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224136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Два 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шляхи відкритого доступу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1026" name="Picture 2" descr="C:\Users\admin\Documents\золотий шлях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111" y="3455074"/>
            <a:ext cx="3784331" cy="212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cuments\зелени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5616" y="3428999"/>
            <a:ext cx="2088232" cy="2788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75656" y="1556792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400" b="1" dirty="0">
                <a:solidFill>
                  <a:srgbClr val="00B050"/>
                </a:solidFill>
              </a:rPr>
              <a:t>Зелений шлях</a:t>
            </a:r>
            <a:r>
              <a:rPr lang="uk-UA" sz="2400" dirty="0">
                <a:solidFill>
                  <a:srgbClr val="00B050"/>
                </a:solidFill>
              </a:rPr>
              <a:t> </a:t>
            </a:r>
            <a:r>
              <a:rPr lang="uk-UA" sz="2400" dirty="0"/>
              <a:t>– архіви </a:t>
            </a:r>
            <a:r>
              <a:rPr lang="uk-UA" sz="2400" dirty="0" smtClean="0"/>
              <a:t>(</a:t>
            </a:r>
            <a:r>
              <a:rPr lang="uk-UA" sz="2400" dirty="0" err="1" smtClean="0"/>
              <a:t>репозитарії</a:t>
            </a:r>
            <a:r>
              <a:rPr lang="uk-UA" sz="2400" dirty="0"/>
              <a:t>) відкритого доступу – </a:t>
            </a:r>
            <a:r>
              <a:rPr lang="uk-UA" sz="2400" dirty="0" err="1" smtClean="0"/>
              <a:t>самоархівування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uk-UA" sz="2400" dirty="0" smtClean="0">
                <a:solidFill>
                  <a:srgbClr val="FFC000"/>
                </a:solidFill>
              </a:rPr>
              <a:t>Золотий шлях </a:t>
            </a:r>
            <a:r>
              <a:rPr lang="ru-RU" sz="2400" dirty="0"/>
              <a:t> </a:t>
            </a:r>
            <a:r>
              <a:rPr lang="uk-UA" sz="2400" dirty="0"/>
              <a:t>– журнали відкритого доступу – нова фінансова модель</a:t>
            </a:r>
            <a:endParaRPr lang="ru-RU" sz="2400" dirty="0" smtClean="0"/>
          </a:p>
          <a:p>
            <a:endParaRPr lang="uk-UA" altLang="uk-UA" sz="2400" dirty="0">
              <a:solidFill>
                <a:schemeClr val="accent3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26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iRBNAU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2020</a:t>
            </a:r>
            <a:endParaRPr lang="uk-UA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268760"/>
            <a:ext cx="8626160" cy="4830288"/>
          </a:xfrm>
        </p:spPr>
        <p:txBody>
          <a:bodyPr/>
          <a:lstStyle/>
          <a:p>
            <a:pPr marL="0" indent="0">
              <a:buNone/>
            </a:pPr>
            <a:endParaRPr lang="uk-UA" sz="4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uk-UA" sz="44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uk-UA" sz="4400" b="1" dirty="0" smtClean="0">
                <a:solidFill>
                  <a:schemeClr val="accent3">
                    <a:lumMod val="75000"/>
                  </a:schemeClr>
                </a:solidFill>
              </a:rPr>
              <a:t>Інституційний </a:t>
            </a:r>
            <a:r>
              <a:rPr lang="uk-UA" sz="4400" b="1" dirty="0" err="1">
                <a:solidFill>
                  <a:schemeClr val="accent3">
                    <a:lumMod val="75000"/>
                  </a:schemeClr>
                </a:solidFill>
              </a:rPr>
              <a:t>Репозитарій</a:t>
            </a:r>
            <a:r>
              <a:rPr lang="uk-UA" sz="4400" b="1" dirty="0">
                <a:solidFill>
                  <a:schemeClr val="accent3">
                    <a:lumMod val="75000"/>
                  </a:schemeClr>
                </a:solidFill>
              </a:rPr>
              <a:t> Білоцерківського НАУ</a:t>
            </a:r>
          </a:p>
          <a:p>
            <a:pPr marL="0" indent="0">
              <a:buNone/>
            </a:pPr>
            <a:r>
              <a:rPr lang="en-US" sz="4400" dirty="0" smtClean="0"/>
              <a:t>                rep</a:t>
            </a:r>
            <a:r>
              <a:rPr lang="ru-RU" sz="4400" dirty="0"/>
              <a:t>.</a:t>
            </a:r>
            <a:r>
              <a:rPr lang="en-US" sz="4400" dirty="0" err="1"/>
              <a:t>btsau</a:t>
            </a:r>
            <a:r>
              <a:rPr lang="ru-RU" sz="4400" dirty="0"/>
              <a:t>.</a:t>
            </a:r>
            <a:r>
              <a:rPr lang="en-US" sz="4400" dirty="0" err="1"/>
              <a:t>edu</a:t>
            </a:r>
            <a:r>
              <a:rPr lang="ru-RU" sz="4400" dirty="0"/>
              <a:t>.</a:t>
            </a:r>
            <a:r>
              <a:rPr lang="en-US" sz="4400" dirty="0" err="1"/>
              <a:t>ua</a:t>
            </a:r>
            <a:endParaRPr lang="uk-UA" sz="4400" dirty="0"/>
          </a:p>
          <a:p>
            <a:pPr marL="0" indent="0">
              <a:buNone/>
            </a:pP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195615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06408" cy="570312"/>
          </a:xfrm>
        </p:spPr>
        <p:txBody>
          <a:bodyPr>
            <a:normAutofit fontScale="90000"/>
          </a:bodyPr>
          <a:lstStyle/>
          <a:p>
            <a:r>
              <a:rPr lang="uk-UA" dirty="0"/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iRBNAU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2020</a:t>
            </a:r>
            <a:endParaRPr lang="uk-UA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665798" cy="468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608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248" y="0"/>
            <a:ext cx="8947248" cy="140414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Інституційний </a:t>
            </a:r>
            <a:r>
              <a:rPr lang="uk-UA" dirty="0" err="1">
                <a:solidFill>
                  <a:schemeClr val="bg2">
                    <a:lumMod val="50000"/>
                  </a:schemeClr>
                </a:solidFill>
              </a:rPr>
              <a:t>Репозитарій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Білоцерківського  НАУ</a:t>
            </a:r>
            <a:endParaRPr lang="uk-UA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admin\Documents\DOAR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92484"/>
            <a:ext cx="3463863" cy="7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ocuments\RO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93096"/>
            <a:ext cx="3528392" cy="79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1521902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dirty="0">
                <a:solidFill>
                  <a:srgbClr val="00206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Програмне забезпечення </a:t>
            </a:r>
          </a:p>
          <a:p>
            <a:pPr lvl="1"/>
            <a:r>
              <a:rPr lang="en-US" sz="2000" dirty="0" err="1" smtClean="0">
                <a:solidFill>
                  <a:srgbClr val="00206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Dspace</a:t>
            </a:r>
            <a:endParaRPr lang="uk-UA" sz="2000" dirty="0">
              <a:solidFill>
                <a:srgbClr val="00206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711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>
                <a:solidFill>
                  <a:schemeClr val="bg2">
                    <a:lumMod val="50000"/>
                  </a:schemeClr>
                </a:solidFill>
              </a:rPr>
              <a:t>OpenDOAR</a:t>
            </a:r>
            <a:endParaRPr lang="uk-UA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05" y="1484784"/>
            <a:ext cx="8750257" cy="4680520"/>
          </a:xfrm>
        </p:spPr>
      </p:pic>
    </p:spTree>
    <p:extLst>
      <p:ext uri="{BB962C8B-B14F-4D97-AF65-F5344CB8AC3E}">
        <p14:creationId xmlns:p14="http://schemas.microsoft.com/office/powerpoint/2010/main" val="1796712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iRBNAU</a:t>
            </a:r>
            <a:r>
              <a:rPr lang="uk-UA" b="1" dirty="0" smtClean="0"/>
              <a:t> 2020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43750800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7356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34400" cy="758952"/>
          </a:xfrm>
        </p:spPr>
        <p:txBody>
          <a:bodyPr/>
          <a:lstStyle/>
          <a:p>
            <a:r>
              <a:rPr lang="en-US" b="1" dirty="0" err="1" smtClean="0"/>
              <a:t>iRBNAU</a:t>
            </a:r>
            <a:r>
              <a:rPr lang="uk-UA" b="1" dirty="0" smtClean="0"/>
              <a:t> 2020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55838240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8013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97497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uk-UA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uk-UA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uk-UA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    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uk-UA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iRBNAU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bg2">
                    <a:lumMod val="50000"/>
                  </a:schemeClr>
                </a:solidFill>
              </a:rPr>
              <a:t>2020</a:t>
            </a:r>
            <a:r>
              <a:rPr lang="uk-UA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uk-UA" dirty="0">
                <a:solidFill>
                  <a:schemeClr val="bg2">
                    <a:lumMod val="50000"/>
                  </a:schemeClr>
                </a:solidFill>
              </a:rPr>
            </a:br>
            <a:endParaRPr lang="uk-UA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78694173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3568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847</TotalTime>
  <Words>168</Words>
  <Application>Microsoft Office PowerPoint</Application>
  <PresentationFormat>Экран (4:3)</PresentationFormat>
  <Paragraphs>54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Официальная</vt:lpstr>
      <vt:lpstr>Інституційний репозитарій - складова відкритого доступу, що є засобом сприяння академічної доброчесності</vt:lpstr>
      <vt:lpstr>Два шляхи відкритого доступу </vt:lpstr>
      <vt:lpstr> iRBNAU 2020</vt:lpstr>
      <vt:lpstr> iRBNAU 2020</vt:lpstr>
      <vt:lpstr>Інституційний Репозитарій Білоцерківського  НАУ</vt:lpstr>
      <vt:lpstr>OpenDOAR</vt:lpstr>
      <vt:lpstr>iRBNAU 2020</vt:lpstr>
      <vt:lpstr>iRBNAU 2020</vt:lpstr>
      <vt:lpstr>          iRBNAU 2020 </vt:lpstr>
      <vt:lpstr> iRBNAU 2020</vt:lpstr>
      <vt:lpstr> iRBNAU 2020</vt:lpstr>
      <vt:lpstr>Найактивніші депозитори </vt:lpstr>
      <vt:lpstr>  Індексування в Google Академія </vt:lpstr>
      <vt:lpstr>НАЦІОНАЛЬНИЙ РЕПОЗИТАРІЙ АКАДЕМІЧНИХ ТЕКСТІВ</vt:lpstr>
      <vt:lpstr>НРАТ</vt:lpstr>
      <vt:lpstr>   Використання інституційного репозитарію для формування науково-дослідницької компетентності магістрів / Н.Ю, Римар, Н.М. Шульська, Н.М. Матвійчук та ін. // Інформаційні технології і засоби навчання. – 2020. – Т.76, №2. – С. 198-212.</vt:lpstr>
      <vt:lpstr> iRBNAU 2020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58</cp:revision>
  <dcterms:created xsi:type="dcterms:W3CDTF">2020-10-07T10:36:06Z</dcterms:created>
  <dcterms:modified xsi:type="dcterms:W3CDTF">2020-11-19T13:21:09Z</dcterms:modified>
</cp:coreProperties>
</file>