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DM Sans Bold" charset="0"/>
      <p:regular r:id="rId15"/>
    </p:embeddedFont>
    <p:embeddedFont>
      <p:font typeface="DM Sans Italics" charset="0"/>
      <p:regular r:id="rId16"/>
    </p:embeddedFont>
    <p:embeddedFont>
      <p:font typeface="DM Sans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8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.svg"/><Relationship Id="rId3" Type="http://schemas.openxmlformats.org/officeDocument/2006/relationships/image" Target="../media/image4.svg"/><Relationship Id="rId7" Type="http://schemas.openxmlformats.org/officeDocument/2006/relationships/image" Target="../media/image15.sv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81200" y="3361052"/>
            <a:ext cx="13944600" cy="324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НОМІНАТИВНА ФУНКЦІЯ МОВИ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03684" y="6640827"/>
            <a:ext cx="5722116" cy="1055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endParaRPr lang="en-US" sz="3700" dirty="0" smtClean="0">
              <a:solidFill>
                <a:srgbClr val="FFFFFF"/>
              </a:solidFill>
              <a:latin typeface="DM Sans Italics"/>
            </a:endParaRPr>
          </a:p>
          <a:p>
            <a:pPr algn="r">
              <a:lnSpc>
                <a:spcPts val="4070"/>
              </a:lnSpc>
            </a:pPr>
            <a:endParaRPr lang="en-US" sz="3700" dirty="0">
              <a:solidFill>
                <a:srgbClr val="FFFFFF"/>
              </a:solidFill>
              <a:latin typeface="DM Sans Itali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2482" y="2292350"/>
            <a:ext cx="14643036" cy="497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0"/>
              </a:lnSpc>
            </a:pPr>
            <a:r>
              <a:rPr lang="en-US" sz="7100">
                <a:solidFill>
                  <a:srgbClr val="FFFFFF"/>
                </a:solidFill>
                <a:latin typeface="DM Sans Bold"/>
              </a:rPr>
              <a:t>ОСНОВНА ФУНКЦІЯ БІЛЬШОСТІ СЛІВ ПЕРШОЇ ГРУПИ - НОМІНАТИВНА </a:t>
            </a:r>
          </a:p>
          <a:p>
            <a:pPr algn="ctr">
              <a:lnSpc>
                <a:spcPts val="7810"/>
              </a:lnSpc>
            </a:pPr>
            <a:r>
              <a:rPr lang="en-US" sz="7100">
                <a:solidFill>
                  <a:srgbClr val="FFFFFF"/>
                </a:solidFill>
                <a:latin typeface="DM Sans Bold"/>
              </a:rPr>
              <a:t>(ЛАТ. NOMEN - ІМ'Я, НАЗВА), ТОБТО НАЗИВНА.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3156322" y="7153817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3133183"/>
                </a:moveTo>
                <a:lnTo>
                  <a:pt x="4102978" y="3133183"/>
                </a:lnTo>
                <a:lnTo>
                  <a:pt x="4102978" y="0"/>
                </a:lnTo>
                <a:lnTo>
                  <a:pt x="0" y="0"/>
                </a:lnTo>
                <a:lnTo>
                  <a:pt x="0" y="313318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39400" y="1028700"/>
            <a:ext cx="7848600" cy="8135576"/>
            <a:chOff x="0" y="0"/>
            <a:chExt cx="2067121" cy="21427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121" cy="2142703"/>
            </a:xfrm>
            <a:custGeom>
              <a:avLst/>
              <a:gdLst/>
              <a:ahLst/>
              <a:cxnLst/>
              <a:rect l="l" t="t" r="r" b="b"/>
              <a:pathLst>
                <a:path w="2067121" h="2142703">
                  <a:moveTo>
                    <a:pt x="0" y="0"/>
                  </a:moveTo>
                  <a:lnTo>
                    <a:pt x="2067121" y="0"/>
                  </a:lnTo>
                  <a:lnTo>
                    <a:pt x="2067121" y="2142703"/>
                  </a:lnTo>
                  <a:lnTo>
                    <a:pt x="0" y="2142703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966706" y="1839742"/>
            <a:ext cx="3396994" cy="3547774"/>
          </a:xfrm>
          <a:custGeom>
            <a:avLst/>
            <a:gdLst/>
            <a:ahLst/>
            <a:cxnLst/>
            <a:rect l="l" t="t" r="r" b="b"/>
            <a:pathLst>
              <a:path w="3396994" h="3547774">
                <a:moveTo>
                  <a:pt x="0" y="0"/>
                </a:moveTo>
                <a:lnTo>
                  <a:pt x="3396994" y="0"/>
                </a:lnTo>
                <a:lnTo>
                  <a:pt x="3396994" y="3547775"/>
                </a:lnTo>
                <a:lnTo>
                  <a:pt x="0" y="35477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88897" y="5846948"/>
            <a:ext cx="4248104" cy="3164837"/>
          </a:xfrm>
          <a:custGeom>
            <a:avLst/>
            <a:gdLst/>
            <a:ahLst/>
            <a:cxnLst/>
            <a:rect l="l" t="t" r="r" b="b"/>
            <a:pathLst>
              <a:path w="4248104" h="3164837">
                <a:moveTo>
                  <a:pt x="0" y="0"/>
                </a:moveTo>
                <a:lnTo>
                  <a:pt x="4248104" y="0"/>
                </a:lnTo>
                <a:lnTo>
                  <a:pt x="4248104" y="3164837"/>
                </a:lnTo>
                <a:lnTo>
                  <a:pt x="0" y="3164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003949">
            <a:off x="14345595" y="2170715"/>
            <a:ext cx="923603" cy="195111"/>
          </a:xfrm>
          <a:custGeom>
            <a:avLst/>
            <a:gdLst/>
            <a:ahLst/>
            <a:cxnLst/>
            <a:rect l="l" t="t" r="r" b="b"/>
            <a:pathLst>
              <a:path w="923603" h="195111">
                <a:moveTo>
                  <a:pt x="0" y="0"/>
                </a:moveTo>
                <a:lnTo>
                  <a:pt x="923603" y="0"/>
                </a:lnTo>
                <a:lnTo>
                  <a:pt x="923603" y="195111"/>
                </a:lnTo>
                <a:lnTo>
                  <a:pt x="0" y="1951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417556" y="2337274"/>
            <a:ext cx="6726444" cy="127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НОМІНАТИВНА ФУНКЦІЯ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17556" y="3667308"/>
            <a:ext cx="7386460" cy="4873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Це функцiя називання. </a:t>
            </a:r>
          </a:p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Мовнi одиницi, передусiм слова, служать назвами предметiв, процесiв, якостей, кiлькостей, ознак тощо. </a:t>
            </a:r>
          </a:p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Усе пiзнане людиною одержує свою назву i тiльки так iснує в свiдомостi. Цей процес називається лiнгвалiзацiєю, “омовленням” свiту.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65561" y="1206062"/>
            <a:ext cx="2047388" cy="6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5"/>
              </a:lnSpc>
            </a:pPr>
            <a:r>
              <a:rPr lang="en-US" sz="3761">
                <a:solidFill>
                  <a:srgbClr val="FFFFFF"/>
                </a:solidFill>
                <a:latin typeface="DM Sans Bold"/>
              </a:rPr>
              <a:t>ВІКНО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25876" y="5780273"/>
            <a:ext cx="1863379" cy="6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sz="3739">
                <a:solidFill>
                  <a:srgbClr val="FFFFFF"/>
                </a:solidFill>
                <a:latin typeface="DM Sans Bold"/>
              </a:rPr>
              <a:t>ЗОШИТ</a:t>
            </a:r>
          </a:p>
        </p:txBody>
      </p:sp>
      <p:sp>
        <p:nvSpPr>
          <p:cNvPr id="13" name="Freeform 13"/>
          <p:cNvSpPr/>
          <p:nvPr/>
        </p:nvSpPr>
        <p:spPr>
          <a:xfrm rot="-8100000">
            <a:off x="13530661" y="6733121"/>
            <a:ext cx="923603" cy="195111"/>
          </a:xfrm>
          <a:custGeom>
            <a:avLst/>
            <a:gdLst/>
            <a:ahLst/>
            <a:cxnLst/>
            <a:rect l="l" t="t" r="r" b="b"/>
            <a:pathLst>
              <a:path w="923603" h="195111">
                <a:moveTo>
                  <a:pt x="0" y="0"/>
                </a:moveTo>
                <a:lnTo>
                  <a:pt x="923603" y="0"/>
                </a:lnTo>
                <a:lnTo>
                  <a:pt x="923603" y="195111"/>
                </a:lnTo>
                <a:lnTo>
                  <a:pt x="0" y="1951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419457" y="6125117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1061889" y="-806818"/>
            <a:ext cx="4165223" cy="5950318"/>
          </a:xfrm>
          <a:custGeom>
            <a:avLst/>
            <a:gdLst/>
            <a:ahLst/>
            <a:cxnLst/>
            <a:rect l="l" t="t" r="r" b="b"/>
            <a:pathLst>
              <a:path w="4165223" h="5950318">
                <a:moveTo>
                  <a:pt x="0" y="0"/>
                </a:moveTo>
                <a:lnTo>
                  <a:pt x="4165222" y="0"/>
                </a:lnTo>
                <a:lnTo>
                  <a:pt x="4165222" y="5950318"/>
                </a:lnTo>
                <a:lnTo>
                  <a:pt x="0" y="5950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144000" y="1028700"/>
            <a:ext cx="8229600" cy="8229600"/>
            <a:chOff x="0" y="0"/>
            <a:chExt cx="2167467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7467" cy="2167467"/>
            </a:xfrm>
            <a:custGeom>
              <a:avLst/>
              <a:gdLst/>
              <a:ahLst/>
              <a:cxnLst/>
              <a:rect l="l" t="t" r="r" b="b"/>
              <a:pathLst>
                <a:path w="2167467" h="2167467">
                  <a:moveTo>
                    <a:pt x="0" y="0"/>
                  </a:moveTo>
                  <a:lnTo>
                    <a:pt x="2167467" y="0"/>
                  </a:lnTo>
                  <a:lnTo>
                    <a:pt x="216746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9507140" y="1367713"/>
            <a:ext cx="4000500" cy="4290692"/>
          </a:xfrm>
          <a:custGeom>
            <a:avLst/>
            <a:gdLst/>
            <a:ahLst/>
            <a:cxnLst/>
            <a:rect l="l" t="t" r="r" b="b"/>
            <a:pathLst>
              <a:path w="4000500" h="4290692">
                <a:moveTo>
                  <a:pt x="0" y="0"/>
                </a:moveTo>
                <a:lnTo>
                  <a:pt x="4000500" y="0"/>
                </a:lnTo>
                <a:lnTo>
                  <a:pt x="4000500" y="4290691"/>
                </a:lnTo>
                <a:lnTo>
                  <a:pt x="0" y="42906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25795" y="2499251"/>
            <a:ext cx="4833505" cy="6318307"/>
          </a:xfrm>
          <a:custGeom>
            <a:avLst/>
            <a:gdLst/>
            <a:ahLst/>
            <a:cxnLst/>
            <a:rect l="l" t="t" r="r" b="b"/>
            <a:pathLst>
              <a:path w="4833505" h="6318307">
                <a:moveTo>
                  <a:pt x="0" y="0"/>
                </a:moveTo>
                <a:lnTo>
                  <a:pt x="4833505" y="0"/>
                </a:lnTo>
                <a:lnTo>
                  <a:pt x="4833505" y="6318307"/>
                </a:lnTo>
                <a:lnTo>
                  <a:pt x="0" y="63183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507140" y="5143500"/>
            <a:ext cx="3171011" cy="3518459"/>
          </a:xfrm>
          <a:custGeom>
            <a:avLst/>
            <a:gdLst/>
            <a:ahLst/>
            <a:cxnLst/>
            <a:rect l="l" t="t" r="r" b="b"/>
            <a:pathLst>
              <a:path w="3171011" h="3518459">
                <a:moveTo>
                  <a:pt x="0" y="0"/>
                </a:moveTo>
                <a:lnTo>
                  <a:pt x="3171011" y="0"/>
                </a:lnTo>
                <a:lnTo>
                  <a:pt x="3171011" y="3518459"/>
                </a:lnTo>
                <a:lnTo>
                  <a:pt x="0" y="35184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44468" y="2360877"/>
            <a:ext cx="6726444" cy="633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У назвах зафiксовано не тiльки реалiї дiйсностi, адекватно пiзнанi людиною, але й помилковi уявлення, iрреальнi, уявнi сутностi тощо. Так, гiгантський уявний свiт фольклору, художньої лiтератури iснує тiльки завдяки мовi. </a:t>
            </a:r>
          </a:p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Але його вплив на нашу поведiнку, на наш спосiб життя iнодi не менший, нiж уплив реального свiту.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64415" y="2561143"/>
            <a:ext cx="13159170" cy="4650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1"/>
              </a:lnSpc>
            </a:pPr>
            <a:r>
              <a:rPr lang="en-US" sz="3710">
                <a:solidFill>
                  <a:srgbClr val="FFFFFF"/>
                </a:solidFill>
                <a:latin typeface="DM Sans"/>
              </a:rPr>
              <a:t>Слово називає не тільки конкретний предмет, який можна побачити, почути, помацати, сприйняти нюхом або смаком в даний момент, але і поняття, яке виникає у людини в зв'язку з цим предметом.</a:t>
            </a:r>
          </a:p>
          <a:p>
            <a:pPr algn="ctr">
              <a:lnSpc>
                <a:spcPts val="4081"/>
              </a:lnSpc>
            </a:pPr>
            <a:endParaRPr/>
          </a:p>
          <a:p>
            <a:pPr algn="ctr">
              <a:lnSpc>
                <a:spcPts val="4081"/>
              </a:lnSpc>
            </a:pPr>
            <a:r>
              <a:rPr lang="en-US" sz="3710">
                <a:solidFill>
                  <a:srgbClr val="FFFFFF"/>
                </a:solidFill>
                <a:latin typeface="DM Sans"/>
              </a:rPr>
              <a:t>Поняття - це форма мислення, свій відбиток у свідомості загальних і суттєвих ознак явищ дійсності. </a:t>
            </a:r>
          </a:p>
          <a:p>
            <a:pPr algn="ctr">
              <a:lnSpc>
                <a:spcPts val="4081"/>
              </a:lnSpc>
            </a:pPr>
            <a:r>
              <a:rPr lang="en-US" sz="3710">
                <a:solidFill>
                  <a:srgbClr val="FFFFFF"/>
                </a:solidFill>
                <a:latin typeface="DM Sans"/>
              </a:rPr>
              <a:t>Ці ознаки і допомагають відрізнити одне явище від іншого.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31036" y="768559"/>
            <a:ext cx="11053154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"/>
              </a:rPr>
              <a:t>ХАРАКТЕРНОЮ ОЗНАКОЮ ПРЕДМЕТА АБО ЯВИЩА МОЖЕ БУТИ ЙОГО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3584760" y="5985807"/>
            <a:ext cx="0" cy="452879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5780778" y="2902159"/>
            <a:ext cx="672644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форма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75981" y="4257449"/>
            <a:ext cx="6726444" cy="127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колір</a:t>
            </a:r>
          </a:p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явища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0793" y="6476786"/>
            <a:ext cx="3727935" cy="127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розмір</a:t>
            </a:r>
          </a:p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явища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30387" y="6476786"/>
            <a:ext cx="3727935" cy="127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схожість з чим-небудь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29678" y="6476786"/>
            <a:ext cx="3727935" cy="127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запах </a:t>
            </a:r>
          </a:p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явища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39272" y="6476786"/>
            <a:ext cx="3727935" cy="127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особливість</a:t>
            </a:r>
          </a:p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явища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85575" y="4257449"/>
            <a:ext cx="6726444" cy="127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функція</a:t>
            </a:r>
          </a:p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явища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575235" y="5985807"/>
            <a:ext cx="3727935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0984830" y="5985807"/>
            <a:ext cx="3727935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10767915" y="6193196"/>
            <a:ext cx="452879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5420153" y="3728370"/>
            <a:ext cx="7447694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-5400000">
            <a:off x="5222288" y="3945284"/>
            <a:ext cx="433829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-5400000">
            <a:off x="12631883" y="3945284"/>
            <a:ext cx="433829" cy="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5248127" y="5794730"/>
            <a:ext cx="382152" cy="3810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2657721" y="5794730"/>
            <a:ext cx="382152" cy="38100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V="1">
            <a:off x="7293645" y="5985807"/>
            <a:ext cx="0" cy="452879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14703240" y="5985807"/>
            <a:ext cx="0" cy="452879"/>
          </a:xfrm>
          <a:prstGeom prst="line">
            <a:avLst/>
          </a:prstGeom>
          <a:ln w="38100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 rot="-10800000">
            <a:off x="1028700" y="8200816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4515718" y="-537892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3963481" y="-952500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46619" y="8128213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63481" y="8128213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2146619" y="-952500"/>
            <a:ext cx="2177901" cy="3111287"/>
          </a:xfrm>
          <a:custGeom>
            <a:avLst/>
            <a:gdLst/>
            <a:ahLst/>
            <a:cxnLst/>
            <a:rect l="l" t="t" r="r" b="b"/>
            <a:pathLst>
              <a:path w="2177901" h="3111287">
                <a:moveTo>
                  <a:pt x="0" y="0"/>
                </a:moveTo>
                <a:lnTo>
                  <a:pt x="2177900" y="0"/>
                </a:lnTo>
                <a:lnTo>
                  <a:pt x="2177900" y="3111287"/>
                </a:lnTo>
                <a:lnTo>
                  <a:pt x="0" y="311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36511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80375" y="2539787"/>
            <a:ext cx="2607605" cy="1714500"/>
          </a:xfrm>
          <a:custGeom>
            <a:avLst/>
            <a:gdLst/>
            <a:ahLst/>
            <a:cxnLst/>
            <a:rect l="l" t="t" r="r" b="b"/>
            <a:pathLst>
              <a:path w="2607605" h="1714500">
                <a:moveTo>
                  <a:pt x="0" y="0"/>
                </a:moveTo>
                <a:lnTo>
                  <a:pt x="2607605" y="0"/>
                </a:lnTo>
                <a:lnTo>
                  <a:pt x="2607605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567938">
            <a:off x="5586807" y="2459433"/>
            <a:ext cx="1294314" cy="1989766"/>
          </a:xfrm>
          <a:custGeom>
            <a:avLst/>
            <a:gdLst/>
            <a:ahLst/>
            <a:cxnLst/>
            <a:rect l="l" t="t" r="r" b="b"/>
            <a:pathLst>
              <a:path w="1294314" h="1989766">
                <a:moveTo>
                  <a:pt x="0" y="0"/>
                </a:moveTo>
                <a:lnTo>
                  <a:pt x="1294314" y="0"/>
                </a:lnTo>
                <a:lnTo>
                  <a:pt x="1294314" y="1989766"/>
                </a:lnTo>
                <a:lnTo>
                  <a:pt x="0" y="19897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28869">
            <a:off x="5052431" y="5592522"/>
            <a:ext cx="1892743" cy="1575708"/>
          </a:xfrm>
          <a:custGeom>
            <a:avLst/>
            <a:gdLst/>
            <a:ahLst/>
            <a:cxnLst/>
            <a:rect l="l" t="t" r="r" b="b"/>
            <a:pathLst>
              <a:path w="1892743" h="1575708">
                <a:moveTo>
                  <a:pt x="0" y="0"/>
                </a:moveTo>
                <a:lnTo>
                  <a:pt x="1892743" y="0"/>
                </a:lnTo>
                <a:lnTo>
                  <a:pt x="1892743" y="1575708"/>
                </a:lnTo>
                <a:lnTo>
                  <a:pt x="0" y="1575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90881" y="5673512"/>
            <a:ext cx="1897099" cy="2454702"/>
          </a:xfrm>
          <a:custGeom>
            <a:avLst/>
            <a:gdLst/>
            <a:ahLst/>
            <a:cxnLst/>
            <a:rect l="l" t="t" r="r" b="b"/>
            <a:pathLst>
              <a:path w="1897099" h="2454702">
                <a:moveTo>
                  <a:pt x="0" y="0"/>
                </a:moveTo>
                <a:lnTo>
                  <a:pt x="1897099" y="0"/>
                </a:lnTo>
                <a:lnTo>
                  <a:pt x="1897099" y="2454701"/>
                </a:lnTo>
                <a:lnTo>
                  <a:pt x="0" y="245470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/>
            <a:stretch>
              <a:fillRect r="-1370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051403" y="545888"/>
            <a:ext cx="2002055" cy="142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>
                <a:solidFill>
                  <a:srgbClr val="8CA9AD"/>
                </a:solidFill>
                <a:latin typeface="DM Sans Bold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558837"/>
            <a:ext cx="5216232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Полуниця названа за формою ягід 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(від клуб - головка рослини, щось кругле)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234541" y="545888"/>
            <a:ext cx="2002055" cy="142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>
                <a:solidFill>
                  <a:srgbClr val="8CA9AD"/>
                </a:solidFill>
                <a:latin typeface="DM Sans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6051763"/>
            <a:ext cx="5216232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Мило - По функції 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(від мити - Миття)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51403" y="8402736"/>
            <a:ext cx="2002055" cy="142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>
                <a:solidFill>
                  <a:srgbClr val="8CA9AD"/>
                </a:solidFill>
                <a:latin typeface="DM Sans Bold"/>
              </a:rPr>
              <a:t>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34541" y="8402736"/>
            <a:ext cx="2002055" cy="142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>
                <a:solidFill>
                  <a:srgbClr val="8CA9AD"/>
                </a:solidFill>
                <a:latin typeface="DM Sans Bold"/>
              </a:rPr>
              <a:t>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38503" y="2558837"/>
            <a:ext cx="5652378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Лисиця - за кольором 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(пор. діал.: лісий - Жовтуватий)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38503" y="6051763"/>
            <a:ext cx="5787155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Грач - по характерному крику 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(від звуконаслідування гра, пор. діал. граялі - каркать)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01653" y="1173493"/>
            <a:ext cx="4484694" cy="98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41"/>
              </a:lnSpc>
            </a:pPr>
            <a:r>
              <a:rPr lang="en-US" sz="5743">
                <a:solidFill>
                  <a:srgbClr val="8CA9AD"/>
                </a:solidFill>
                <a:latin typeface="DM Sans Bold"/>
              </a:rPr>
              <a:t>Наприклад:</a:t>
            </a:r>
          </a:p>
        </p:txBody>
      </p:sp>
      <p:sp>
        <p:nvSpPr>
          <p:cNvPr id="20" name="Freeform 20"/>
          <p:cNvSpPr/>
          <p:nvPr/>
        </p:nvSpPr>
        <p:spPr>
          <a:xfrm rot="-5400000">
            <a:off x="-1022789" y="7856312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77348" y="1698619"/>
            <a:ext cx="7781952" cy="6310456"/>
          </a:xfrm>
          <a:custGeom>
            <a:avLst/>
            <a:gdLst/>
            <a:ahLst/>
            <a:cxnLst/>
            <a:rect l="l" t="t" r="r" b="b"/>
            <a:pathLst>
              <a:path w="7781952" h="6310456">
                <a:moveTo>
                  <a:pt x="0" y="0"/>
                </a:moveTo>
                <a:lnTo>
                  <a:pt x="7781952" y="0"/>
                </a:lnTo>
                <a:lnTo>
                  <a:pt x="7781952" y="6310456"/>
                </a:lnTo>
                <a:lnTo>
                  <a:pt x="0" y="6310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417556" y="4906959"/>
            <a:ext cx="5953371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 Bold"/>
              </a:rPr>
              <a:t>(І. Мардов).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17556" y="1727194"/>
            <a:ext cx="5953371" cy="341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“Отримати ім’я – значить укоренитись у ментальності, на ментальному рівні слова і тим самим знайти несмертність” </a:t>
            </a:r>
          </a:p>
          <a:p>
            <a:pPr>
              <a:lnSpc>
                <a:spcPts val="385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417556" y="5706883"/>
            <a:ext cx="6379485" cy="308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737373"/>
                </a:solidFill>
                <a:latin typeface="DM Sans"/>
              </a:rPr>
              <a:t>За допомогою слів предмети світу транспонуються у предмети свідомості, відбувається розумове освоєння світу.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360830" y="3410490"/>
            <a:ext cx="13566341" cy="324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ДЯКУЮ ЗА УВАГУ !</a:t>
            </a:r>
          </a:p>
        </p:txBody>
      </p:sp>
      <p:sp>
        <p:nvSpPr>
          <p:cNvPr id="8" name="Freeform 8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Произвольный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DM Sans Bold</vt:lpstr>
      <vt:lpstr>DM Sans Italics</vt:lpstr>
      <vt:lpstr>DM Sans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 функцiя називання. Мовнi одиницi, передусiм слова, служать назвами предметiв, процесiв, якостей, кiлькостей, ознак тощо. Усе пiзнане людиною одержує свою назву i тiльки так iснує в свiдомостi. Цей процес називається лiнгвалiзацiєю, “омовленням” свiту.</dc:title>
  <cp:lastModifiedBy>user</cp:lastModifiedBy>
  <cp:revision>2</cp:revision>
  <dcterms:created xsi:type="dcterms:W3CDTF">2006-08-16T00:00:00Z</dcterms:created>
  <dcterms:modified xsi:type="dcterms:W3CDTF">2024-02-06T09:56:08Z</dcterms:modified>
  <dc:identifier>DAFuCvLjEZU</dc:identifier>
</cp:coreProperties>
</file>