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7" r:id="rId6"/>
    <p:sldId id="266" r:id="rId7"/>
    <p:sldId id="256" r:id="rId8"/>
    <p:sldId id="258" r:id="rId9"/>
    <p:sldId id="261" r:id="rId10"/>
    <p:sldId id="263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46DE3-CD4C-4E87-957B-C02F7670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8A423F-5F27-4D79-B1B0-BFE525DA1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323FA-8B5C-4B92-9595-312DA55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50A95-C4D8-46CA-B92E-633B1C9A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5983C-90DD-48C6-8FC1-4185F1E4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7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50EF-1C36-4ED4-9EC4-07117F02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35BE4B-7D27-47E3-91B5-91C00BA91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3A647-2C6D-4BA7-87A7-9B6A5D28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D87CE-00B1-4B64-99E1-F2004374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D2529-D33C-4806-B0FE-50E1BA0A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0687A6-6DC1-4FDF-A090-D914CA157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AE88D-32B7-4628-AD77-2E499EACF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DF049-3DE1-4D1C-9E04-4472B475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5317AC-BEFC-485E-92FF-A56CDD4F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57E54-23ED-4BCC-9286-B9AC5B3F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3F339-0DE1-4D88-A095-675C4E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5AC42-D4E7-4E03-98D1-68764B44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0B67C-90B9-438D-A7C3-C4850AAB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32FA9-5FEF-43E9-9E67-8A76E430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66278-392A-4B37-9D07-C1E8AB7B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18E87-4789-4152-B438-55DA1B66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68E1AE-F2AD-46D9-B822-78EE63F3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35721-81DC-4CD7-895D-092D530A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DF521-0969-48C2-89E4-A83D70A3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3D3AC-5987-4BA1-8769-D40B3A8A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5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20DD8-608B-45A8-9DB1-1525967C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86CF9-64B5-4F79-846C-BB90AA15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1341AA-5EB5-4D44-94AF-043C91B0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2FEC9-0009-48C4-B96F-3F08EC56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F59DB4-E81C-4A1F-98EF-9AB28C10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1DE79-6013-418E-9714-821CCD9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16CEC-5C24-4459-BE1B-BB8098B8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11E55-CDD7-4C21-A85B-28F7904E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D50495-48DA-414C-9EAD-744328C5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869123-1808-48B0-86E1-2364721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5E593E-5452-4D94-AE84-D6E4BDCD9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5E979-9029-4E72-8841-37AE261F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F07886-64C0-4FF4-8E01-215DAFC0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1F6656-D622-4D2C-8A66-6FFCE5CE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6D06E-415C-441F-9771-4073BB71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2C403B-8EC5-4354-BC92-2A89699D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A3CB4-D95C-41D2-94D6-8E0D0C1F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76E640-7B5A-4439-9FE2-36AEF58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3CA21E-85E9-40EC-8975-788CEFFB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4EB8E5-2C1A-4A8C-8DE9-65B69C7F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377FCC-7A1E-45D0-B6B6-1C36D38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4E220-AA3F-4B7F-87F2-A0E5E11A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2B178-B20F-48E5-A5FD-BDD9B61A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18C0D-7C5B-4EDA-AC71-7A441A68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F80F7-E7EA-41FC-804D-45F68BC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58362-7E58-471A-9725-93E6947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4D4919-5BB6-4D80-AB67-1D218F64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610C3-3213-465C-9E7D-8F508799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F4F411-6BEA-4028-A433-CB9FDCBA8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37E04A-C2F9-4A41-8ABD-6F70ADB56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C30276-D3D9-48BC-8999-E7EFCE18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4FCAB5-2365-4EB7-9B91-0C8D1B70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43349-9112-469F-9A25-B35D904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44D75-D47F-4B75-9DDD-1EE8513C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3ED80-A68A-4178-AD5B-FB7E5D0F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142A5-8791-4603-8148-736693093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8EE8-D876-4164-B5C8-41B69B08168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7D31C-580A-45E7-A262-E01AB5E2D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0B809-7B20-496F-8D67-903D781E5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8CE5-1D91-444E-947B-1A4845F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D6EA28AA-79D7-4003-9DCC-98AC10AE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9964" cy="7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3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вернення Батьківщини З 1989 року почалось масове повернення кримських татар до батьківщини, при цьому радянська влада ніяк не допомагала їхньому поверненню, не давала компенсацій за землі, які вони втратили. Російська Федерація як держава-правонаступник СРСР також не відшкодувала депортованим збитки за втрачене майно і не провела судових процесів над особами, відповідальними за насильницьке переселення або причетними до нього.  ">
            <a:extLst>
              <a:ext uri="{FF2B5EF4-FFF2-40B4-BE49-F238E27FC236}">
                <a16:creationId xmlns:a16="http://schemas.microsoft.com/office/drawing/2014/main" id="{2FC88E70-E735-43BC-9EBA-4406DD09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0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абілітація Закон РРФСР від 26 квітня 1991 року «Про реабілітацію репресованих народів» визнав депортації народів у СРСР актом геноциду. Стаття 4 цього закону проголосила, що агітація, перешкоджаюча реабілітації репресованих народів, що піддалися наклепницьким нападкам, не допускається, а особи, які вчиняють такі дії, повинні притягуватися до відповідальності.  ">
            <a:extLst>
              <a:ext uri="{FF2B5EF4-FFF2-40B4-BE49-F238E27FC236}">
                <a16:creationId xmlns:a16="http://schemas.microsoft.com/office/drawing/2014/main" id="{65051748-1E09-4DDD-A72A-7B41A9A1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8"/>
            <a:ext cx="6667500" cy="67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B4EB1521-18F8-4438-964A-E5D1AF7E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009"/>
            <a:ext cx="5524500" cy="67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Етногенез.   Кримські татари сформувалися як народ в Криму в XIII—XVII століттях. ... Особливе місце в етногенезі кримських татар належить половцям, які, змішавшись з місцевими нащадками гунів, хозар, печенігів, а також представниками нетюркского населення Криму, склали разом з ними етнічну основу кримських татар.   ">
            <a:extLst>
              <a:ext uri="{FF2B5EF4-FFF2-40B4-BE49-F238E27FC236}">
                <a16:creationId xmlns:a16="http://schemas.microsoft.com/office/drawing/2014/main" id="{C39B1FCC-C48B-45B7-8535-0996241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7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По всій території України у День пам’яті жертв геноциду кримсько-татарського народу проводяться жалобні заходи.   ">
            <a:extLst>
              <a:ext uri="{FF2B5EF4-FFF2-40B4-BE49-F238E27FC236}">
                <a16:creationId xmlns:a16="http://schemas.microsoft.com/office/drawing/2014/main" id="{38BC293C-1777-4D4F-94E8-42D4C6A1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530"/>
            <a:ext cx="12192000" cy="74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4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94573C61-BDAF-441C-885F-DB298DD3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1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58418727-1204-46FA-83E0-657E3DDD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3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4637F55E-DFA6-42B5-8CF4-3BDF9764B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Презентація &quot;Становище кримських татар у місцях депортації та їх боротьба  за повернення на батьківщину&quot;">
            <a:extLst>
              <a:ext uri="{FF2B5EF4-FFF2-40B4-BE49-F238E27FC236}">
                <a16:creationId xmlns:a16="http://schemas.microsoft.com/office/drawing/2014/main" id="{1A1CF780-24BC-4B15-8F3C-959F2511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8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юдей у вагони напихали багато: умови були не просто нестерпні, а такі, що несли людям смерть. ">
            <a:extLst>
              <a:ext uri="{FF2B5EF4-FFF2-40B4-BE49-F238E27FC236}">
                <a16:creationId xmlns:a16="http://schemas.microsoft.com/office/drawing/2014/main" id="{7223AD7B-28A7-4C46-96E3-D45A23C3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-159025"/>
            <a:ext cx="11622157" cy="75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2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ОВОРЯТЬ  ЦИФРИ  людські втрати під час перевезення кримських татар ешелонами на схід становили 7 тис. 889 осіб; Станом на 1 січня 1953 р. у Радянському Союзі проживало 165 тис. спецпоселенців кримськотатарської національності, з них 46 тис. 461 чоловіків, 64 тис. 53 жінки, 50 тис. 220 дітей. За останніми підрахунками  з Криму було депортовано близько 200 тис. осіб;  За підрахунками дослідників, протягом наступних років було перейменовано 1 062 села в 26 районах Кримської області. ">
            <a:extLst>
              <a:ext uri="{FF2B5EF4-FFF2-40B4-BE49-F238E27FC236}">
                <a16:creationId xmlns:a16="http://schemas.microsoft.com/office/drawing/2014/main" id="{0A53F49F-692F-4589-BD8C-17DDB29F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9026"/>
            <a:ext cx="12284765" cy="76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2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A6086-47F6-4971-A40E-A962B3F93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4229" y="678951"/>
            <a:ext cx="16884028" cy="28310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17505A-EC3F-4613-8D24-BB7CEDA20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Усього, згідно з офіційними даними, у віддалені регіони Радянського Союзу  — від північного Передуралля  до республік Середньої Азії — було депортовано 191 044 кримських татар, а за даними самоперепису кримських татар, проведеного Національним рухом кримських татар, — 423 100.   ">
            <a:extLst>
              <a:ext uri="{FF2B5EF4-FFF2-40B4-BE49-F238E27FC236}">
                <a16:creationId xmlns:a16="http://schemas.microsoft.com/office/drawing/2014/main" id="{6A71EDF5-FD4A-4696-A561-6747E9D2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ED0B17EF-87C9-495B-B24A-CD4BE4832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310EA655-1685-49C4-AAA5-5A0567DB3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311FE5EA-A8CB-408C-9E77-A0C252DD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730" cy="71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3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ія &quot;Депортація кримських татар&quot;">
            <a:extLst>
              <a:ext uri="{FF2B5EF4-FFF2-40B4-BE49-F238E27FC236}">
                <a16:creationId xmlns:a16="http://schemas.microsoft.com/office/drawing/2014/main" id="{F06E144B-0DBC-4463-AFDF-C77452C2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80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2023-05-17T16:06:18Z</dcterms:created>
  <dcterms:modified xsi:type="dcterms:W3CDTF">2023-05-17T16:30:05Z</dcterms:modified>
</cp:coreProperties>
</file>