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5" r:id="rId3"/>
    <p:sldId id="283" r:id="rId4"/>
    <p:sldId id="287" r:id="rId5"/>
    <p:sldId id="284" r:id="rId6"/>
    <p:sldId id="282" r:id="rId7"/>
    <p:sldId id="274" r:id="rId8"/>
    <p:sldId id="288" r:id="rId9"/>
    <p:sldId id="291" r:id="rId10"/>
    <p:sldId id="295" r:id="rId11"/>
    <p:sldId id="293" r:id="rId12"/>
    <p:sldId id="285" r:id="rId13"/>
    <p:sldId id="286" r:id="rId14"/>
    <p:sldId id="294" r:id="rId15"/>
    <p:sldId id="289" r:id="rId16"/>
    <p:sldId id="292" r:id="rId17"/>
    <p:sldId id="290" r:id="rId18"/>
    <p:sldId id="278" r:id="rId19"/>
    <p:sldId id="296" r:id="rId20"/>
    <p:sldId id="297" r:id="rId21"/>
    <p:sldId id="298" r:id="rId22"/>
    <p:sldId id="279" r:id="rId23"/>
    <p:sldId id="301" r:id="rId24"/>
    <p:sldId id="302" r:id="rId25"/>
    <p:sldId id="303" r:id="rId26"/>
    <p:sldId id="304" r:id="rId27"/>
    <p:sldId id="299" r:id="rId28"/>
    <p:sldId id="300" r:id="rId29"/>
    <p:sldId id="258" r:id="rId30"/>
    <p:sldId id="276" r:id="rId31"/>
    <p:sldId id="280" r:id="rId32"/>
    <p:sldId id="281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47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A6090-0BAE-44E9-A755-9D60351E7472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1309-C3BB-433E-B98B-A1AE0A5523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0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1309-C3BB-433E-B98B-A1AE0A55238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14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2C5516-0928-4B3A-82C1-188C5EC3EC17}" type="datetimeFigureOut">
              <a:rPr lang="uk-UA" smtClean="0"/>
              <a:t>15.05.2022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0870B4-BD2F-4B79-A09C-6BDE611B587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593">
              <a:srgbClr val="EBBFC8"/>
            </a:gs>
            <a:gs pos="44187">
              <a:srgbClr val="EBBEC7"/>
            </a:gs>
            <a:gs pos="43375">
              <a:srgbClr val="EABBC5"/>
            </a:gs>
            <a:gs pos="41750">
              <a:srgbClr val="E9B5C0"/>
            </a:gs>
            <a:gs pos="38500">
              <a:srgbClr val="E6AAB7"/>
            </a:gs>
            <a:gs pos="32000">
              <a:srgbClr val="E093A5"/>
            </a:gs>
            <a:gs pos="19000">
              <a:schemeClr val="accent1">
                <a:tint val="66000"/>
                <a:satMod val="160000"/>
                <a:lumMod val="84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547664" y="2204864"/>
            <a:ext cx="72557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 української вишиванки</a:t>
            </a:r>
          </a:p>
        </p:txBody>
      </p:sp>
      <p:sp>
        <p:nvSpPr>
          <p:cNvPr id="37" name="4-конечная звезда 36"/>
          <p:cNvSpPr/>
          <p:nvPr/>
        </p:nvSpPr>
        <p:spPr>
          <a:xfrm>
            <a:off x="659602" y="1185473"/>
            <a:ext cx="792088" cy="703173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4-конечная звезда 37"/>
          <p:cNvSpPr/>
          <p:nvPr/>
        </p:nvSpPr>
        <p:spPr>
          <a:xfrm>
            <a:off x="386626" y="1888646"/>
            <a:ext cx="360040" cy="396044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4-конечная звезда 38"/>
          <p:cNvSpPr/>
          <p:nvPr/>
        </p:nvSpPr>
        <p:spPr>
          <a:xfrm>
            <a:off x="605925" y="770657"/>
            <a:ext cx="360040" cy="396044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8-конечная звезда 45"/>
          <p:cNvSpPr/>
          <p:nvPr/>
        </p:nvSpPr>
        <p:spPr>
          <a:xfrm>
            <a:off x="5249844" y="5414062"/>
            <a:ext cx="648072" cy="720080"/>
          </a:xfrm>
          <a:prstGeom prst="star8">
            <a:avLst>
              <a:gd name="adj" fmla="val 729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8-конечная звезда 46"/>
          <p:cNvSpPr/>
          <p:nvPr/>
        </p:nvSpPr>
        <p:spPr>
          <a:xfrm>
            <a:off x="4037288" y="184454"/>
            <a:ext cx="1932087" cy="1568450"/>
          </a:xfrm>
          <a:prstGeom prst="star8">
            <a:avLst>
              <a:gd name="adj" fmla="val 729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8-конечная звезда 48"/>
          <p:cNvSpPr/>
          <p:nvPr/>
        </p:nvSpPr>
        <p:spPr>
          <a:xfrm>
            <a:off x="6228184" y="1137283"/>
            <a:ext cx="1512168" cy="1330722"/>
          </a:xfrm>
          <a:prstGeom prst="star8">
            <a:avLst>
              <a:gd name="adj" fmla="val 729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8-конечная звезда 49"/>
          <p:cNvSpPr/>
          <p:nvPr/>
        </p:nvSpPr>
        <p:spPr>
          <a:xfrm>
            <a:off x="6045314" y="4170828"/>
            <a:ext cx="1178471" cy="1002943"/>
          </a:xfrm>
          <a:prstGeom prst="star8">
            <a:avLst>
              <a:gd name="adj" fmla="val 729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3970666"/>
            <a:ext cx="3301590" cy="2898809"/>
          </a:xfrm>
          <a:prstGeom prst="rect">
            <a:avLst/>
          </a:prstGeom>
        </p:spPr>
      </p:pic>
      <p:sp>
        <p:nvSpPr>
          <p:cNvPr id="11" name="8-конечная звезда 10"/>
          <p:cNvSpPr/>
          <p:nvPr/>
        </p:nvSpPr>
        <p:spPr>
          <a:xfrm>
            <a:off x="4716015" y="6134142"/>
            <a:ext cx="295487" cy="289944"/>
          </a:xfrm>
          <a:prstGeom prst="star8">
            <a:avLst>
              <a:gd name="adj" fmla="val 7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7-конечная звезда 2"/>
          <p:cNvSpPr/>
          <p:nvPr/>
        </p:nvSpPr>
        <p:spPr>
          <a:xfrm>
            <a:off x="6984268" y="3573016"/>
            <a:ext cx="503805" cy="454138"/>
          </a:xfrm>
          <a:prstGeom prst="star7">
            <a:avLst>
              <a:gd name="adj" fmla="val 12819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7-конечная звезда 12"/>
          <p:cNvSpPr/>
          <p:nvPr/>
        </p:nvSpPr>
        <p:spPr>
          <a:xfrm>
            <a:off x="6555696" y="4900444"/>
            <a:ext cx="357607" cy="191960"/>
          </a:xfrm>
          <a:prstGeom prst="star7">
            <a:avLst>
              <a:gd name="adj" fmla="val 12819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112886" y="5329531"/>
            <a:ext cx="503805" cy="454138"/>
          </a:xfrm>
          <a:prstGeom prst="star7">
            <a:avLst>
              <a:gd name="adj" fmla="val 12819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297439" y="485494"/>
            <a:ext cx="503805" cy="454138"/>
          </a:xfrm>
          <a:prstGeom prst="star7">
            <a:avLst>
              <a:gd name="adj" fmla="val 12819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045315" y="712563"/>
            <a:ext cx="503805" cy="454138"/>
          </a:xfrm>
          <a:prstGeom prst="star7">
            <a:avLst>
              <a:gd name="adj" fmla="val 12819"/>
              <a:gd name="hf" fmla="val 102572"/>
              <a:gd name="vf" fmla="val 1052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8-конечная звезда 16"/>
          <p:cNvSpPr/>
          <p:nvPr/>
        </p:nvSpPr>
        <p:spPr>
          <a:xfrm>
            <a:off x="7236170" y="4382355"/>
            <a:ext cx="295487" cy="289944"/>
          </a:xfrm>
          <a:prstGeom prst="star8">
            <a:avLst>
              <a:gd name="adj" fmla="val 7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8-конечная звезда 17"/>
          <p:cNvSpPr/>
          <p:nvPr/>
        </p:nvSpPr>
        <p:spPr>
          <a:xfrm>
            <a:off x="4863758" y="5783669"/>
            <a:ext cx="320579" cy="289944"/>
          </a:xfrm>
          <a:prstGeom prst="star8">
            <a:avLst>
              <a:gd name="adj" fmla="val 7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8-конечная звезда 18"/>
          <p:cNvSpPr/>
          <p:nvPr/>
        </p:nvSpPr>
        <p:spPr>
          <a:xfrm>
            <a:off x="5196568" y="1743674"/>
            <a:ext cx="295487" cy="289944"/>
          </a:xfrm>
          <a:prstGeom prst="star8">
            <a:avLst>
              <a:gd name="adj" fmla="val 7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8-конечная звезда 19"/>
          <p:cNvSpPr/>
          <p:nvPr/>
        </p:nvSpPr>
        <p:spPr>
          <a:xfrm>
            <a:off x="7740352" y="1888646"/>
            <a:ext cx="295487" cy="289944"/>
          </a:xfrm>
          <a:prstGeom prst="star8">
            <a:avLst>
              <a:gd name="adj" fmla="val 7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Украинский орнамент иллюстрация вектора. иллюстрации насчитывающей резьба -  41504831">
            <a:extLst>
              <a:ext uri="{FF2B5EF4-FFF2-40B4-BE49-F238E27FC236}">
                <a16:creationId xmlns:a16="http://schemas.microsoft.com/office/drawing/2014/main" id="{22FE198B-9B72-43AF-9CE3-B61F2671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8" y="3959190"/>
            <a:ext cx="3380773" cy="289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Геродота,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щедро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орнаментований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нашивками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грифонів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аплікацією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швами.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Записки провінційного історика. Блог Ігоря Поставного.: Персько-скіфська  війна: виграшна тактика «випаленої землі» та вдалі дії скіфських ДРГ.">
            <a:extLst>
              <a:ext uri="{FF2B5EF4-FFF2-40B4-BE49-F238E27FC236}">
                <a16:creationId xmlns:a16="http://schemas.microsoft.com/office/drawing/2014/main" id="{8DC28863-1DD0-4C9B-AE58-341F4230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72942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BEB3FEE7-0D78-4D0D-8349-478B8CB8EC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Скіфська золота пектораль із Товстої Могили | SPADOK.ORG.UA">
            <a:extLst>
              <a:ext uri="{FF2B5EF4-FFF2-40B4-BE49-F238E27FC236}">
                <a16:creationId xmlns:a16="http://schemas.microsoft.com/office/drawing/2014/main" id="{83E69BCF-997B-4601-BBA2-DD9547FB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04864"/>
            <a:ext cx="352000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64" y="78176"/>
            <a:ext cx="7426072" cy="1830272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Історія української вишиванки</a:t>
            </a:r>
            <a:br>
              <a:rPr lang="uk-UA" dirty="0"/>
            </a:b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аша з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Гайманової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Могили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(IV ст. 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н.е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Чаша з кургану Гайманова Могила">
            <a:extLst>
              <a:ext uri="{FF2B5EF4-FFF2-40B4-BE49-F238E27FC236}">
                <a16:creationId xmlns:a16="http://schemas.microsoft.com/office/drawing/2014/main" id="{4E80770D-A975-4EFE-9137-8CEFE25A8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0" y="2276872"/>
            <a:ext cx="3873709" cy="45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айманова могила, Балки — фото, опис, адреса">
            <a:extLst>
              <a:ext uri="{FF2B5EF4-FFF2-40B4-BE49-F238E27FC236}">
                <a16:creationId xmlns:a16="http://schemas.microsoft.com/office/drawing/2014/main" id="{0FF2186E-B01F-4C3B-A486-0AABAEB1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276872"/>
            <a:ext cx="4419602" cy="45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8A1744D9-61A2-43B7-9CF4-902896921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071CE9C0-D33D-46CE-8B45-49990B47A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97339FA3-C330-4E8B-A363-0F7CCF0CA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FA62F4D8-7BAC-4853-AC90-087E5BF3A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8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Мартинівського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скарбу \/І ст.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Мартинівка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одягненні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сорочки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83F9119-E41A-4923-8777-558E6D1B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76872"/>
            <a:ext cx="8185806" cy="45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3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BB877E5-143A-4FF8-A7B4-3419F5C6F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32448" cy="5589240"/>
          </a:xfrm>
        </p:spPr>
      </p:pic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76545-8703-4CDF-8822-D25DDAEC1832}"/>
              </a:ext>
            </a:extLst>
          </p:cNvPr>
          <p:cNvSpPr txBox="1"/>
          <p:nvPr/>
        </p:nvSpPr>
        <p:spPr>
          <a:xfrm>
            <a:off x="2249556" y="-326834"/>
            <a:ext cx="4605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6440F0F-CF50-47D0-A576-6CBF8171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0" y="1268761"/>
            <a:ext cx="408135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6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169403" cy="704949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/>
              <a:t>              Сарматські жінки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Сармати в Україні - презентація з історії україни">
            <a:extLst>
              <a:ext uri="{FF2B5EF4-FFF2-40B4-BE49-F238E27FC236}">
                <a16:creationId xmlns:a16="http://schemas.microsoft.com/office/drawing/2014/main" id="{C67074E0-0199-453C-9839-E405F1F9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81038"/>
            <a:ext cx="8164120" cy="61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1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Ковалівка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непограбованих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знатної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сарматки, де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шитва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шовковій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пурпурного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AF09D-2484-491F-B065-615A5C8EC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2" y="2204864"/>
            <a:ext cx="8097115" cy="45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віків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оберегом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лляні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нитки.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орнаментів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вишивальниці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оберегові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одязі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рушниках та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тканинних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виробах</a:t>
            </a:r>
            <a:r>
              <a:rPr lang="ru-RU" sz="20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дому.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8E220304-818B-4735-964B-3DF268CD1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D62E3A3-C4ED-483A-8ACB-5E1EE25F5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9D92395-0FE8-4080-B1F6-0A31DCFC3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Вишивка древніх слов'янських оберегів і значення їх символів в схемі">
            <a:extLst>
              <a:ext uri="{FF2B5EF4-FFF2-40B4-BE49-F238E27FC236}">
                <a16:creationId xmlns:a16="http://schemas.microsoft.com/office/drawing/2014/main" id="{B3323030-EF72-4587-8FFB-249213C4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2564904"/>
            <a:ext cx="4238771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Слов'янська вишивка схеми">
            <a:extLst>
              <a:ext uri="{FF2B5EF4-FFF2-40B4-BE49-F238E27FC236}">
                <a16:creationId xmlns:a16="http://schemas.microsoft.com/office/drawing/2014/main" id="{43518B41-397D-4350-807D-16AF5EBE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7453"/>
            <a:ext cx="4163702" cy="43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9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характер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узорів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археологами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срібних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браслетах,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язичницького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русалій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F50AD-3334-4450-A8AD-2A7E7EEA3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5" y="2276872"/>
            <a:ext cx="8127865" cy="45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8" name="Picture 12" descr="День вишиванки: історія свята та цікаві факти — Високий Замок">
            <a:extLst>
              <a:ext uri="{FF2B5EF4-FFF2-40B4-BE49-F238E27FC236}">
                <a16:creationId xmlns:a16="http://schemas.microsoft.com/office/drawing/2014/main" id="{4D174910-45F2-4BCD-B4AB-3E54605682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764705"/>
            <a:ext cx="3662707" cy="61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День вишиванки: орнаменти і що вони означають ">
            <a:extLst>
              <a:ext uri="{FF2B5EF4-FFF2-40B4-BE49-F238E27FC236}">
                <a16:creationId xmlns:a16="http://schemas.microsoft.com/office/drawing/2014/main" id="{FE861713-B514-4E63-B71D-81D724AE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7254"/>
            <a:ext cx="4513397" cy="61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7426072" cy="1196751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EEBBAC79-5BBB-4240-80F5-FB3EF3532D1B}"/>
              </a:ext>
            </a:extLst>
          </p:cNvPr>
          <p:cNvSpPr txBox="1">
            <a:spLocks/>
          </p:cNvSpPr>
          <p:nvPr/>
        </p:nvSpPr>
        <p:spPr>
          <a:xfrm>
            <a:off x="1014377" y="502659"/>
            <a:ext cx="8255979" cy="73583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uk-UA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Київській Русі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вишивання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вважалося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шанованих</a:t>
            </a: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FAACEAE-7A0D-4A8B-A2FD-29C1CAD6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1483388"/>
            <a:ext cx="3734715" cy="52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AD7F1E-43CB-4C49-8D5F-4634F8B6E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9999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7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292" y="620688"/>
            <a:ext cx="8234707" cy="6159137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 року в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запроваджено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свято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u-RU" b="1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День </a:t>
            </a:r>
            <a:r>
              <a:rPr lang="ru-RU" b="1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вишиванки</a:t>
            </a:r>
            <a:r>
              <a:rPr lang="ru-RU" dirty="0">
                <a:solidFill>
                  <a:srgbClr val="FF0000"/>
                </a:solidFill>
                <a:effectLst/>
              </a:rPr>
              <a:t>.</a:t>
            </a: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припадає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Свято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невід’ємною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частиною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ідентичності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символом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міці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4C30DD-2955-4FCA-82B5-8DE8F333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33670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2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err="1"/>
              <a:t>Козацька</a:t>
            </a:r>
            <a:r>
              <a:rPr lang="ru-RU" b="1" dirty="0"/>
              <a:t> </a:t>
            </a:r>
            <a:r>
              <a:rPr lang="ru-RU" b="1" dirty="0" err="1"/>
              <a:t>вишивка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слава та </a:t>
            </a:r>
            <a:r>
              <a:rPr lang="ru-RU" b="1" dirty="0" err="1"/>
              <a:t>гордість</a:t>
            </a:r>
            <a:r>
              <a:rPr lang="ru-RU" b="1" dirty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, </a:t>
            </a:r>
            <a:r>
              <a:rPr lang="ru-RU" b="1" dirty="0" err="1"/>
              <a:t>неповторна</a:t>
            </a:r>
            <a:r>
              <a:rPr lang="ru-RU" b="1" dirty="0"/>
              <a:t> </a:t>
            </a:r>
            <a:r>
              <a:rPr lang="ru-RU" b="1" dirty="0" err="1"/>
              <a:t>пісня</a:t>
            </a:r>
            <a:r>
              <a:rPr lang="ru-RU" b="1" dirty="0"/>
              <a:t> </a:t>
            </a:r>
            <a:r>
              <a:rPr lang="ru-RU" b="1" dirty="0" err="1"/>
              <a:t>минулого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ВИШИВКА ЯК ТРАДИЦІЙНИЙ ВИД ДЕКОРАТИВНО 👍, Науковий портал Predmety.in.ua">
            <a:extLst>
              <a:ext uri="{FF2B5EF4-FFF2-40B4-BE49-F238E27FC236}">
                <a16:creationId xmlns:a16="http://schemas.microsoft.com/office/drawing/2014/main" id="{1D5A73C1-EE5E-4132-884E-D0843418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8382000" cy="43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9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У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країнська</a:t>
            </a:r>
            <a:r>
              <a:rPr lang="ru-RU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вишивка</a:t>
            </a:r>
            <a:r>
              <a:rPr lang="ru-RU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доби</a:t>
            </a:r>
            <a:r>
              <a:rPr lang="ru-RU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козаччини</a:t>
            </a:r>
            <a:r>
              <a:rPr lang="ru-RU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endParaRPr lang="uk-UA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936512-C4D7-430A-90C1-0D553472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6" y="3880817"/>
            <a:ext cx="8208321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0581A8-F554-4FEC-AAD8-D6E17EE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72816"/>
            <a:ext cx="8154955" cy="22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5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Нині Всесвітній день вишиванки (цікаві факти про самобутню культурну  спадщину українців) - Галичина">
            <a:extLst>
              <a:ext uri="{FF2B5EF4-FFF2-40B4-BE49-F238E27FC236}">
                <a16:creationId xmlns:a16="http://schemas.microsoft.com/office/drawing/2014/main" id="{1CDDD749-B09D-42CC-AA8B-836CC410F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836712"/>
            <a:ext cx="38140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CD0F1-2F14-4E55-9F3E-D9DA5B524D15}"/>
              </a:ext>
            </a:extLst>
          </p:cNvPr>
          <p:cNvSpPr txBox="1"/>
          <p:nvPr/>
        </p:nvSpPr>
        <p:spPr>
          <a:xfrm>
            <a:off x="4723389" y="3140968"/>
            <a:ext cx="44206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«Моду» на </a:t>
            </a:r>
            <a:r>
              <a:rPr lang="ru-RU" sz="3200" b="1" i="0" dirty="0" err="1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0" dirty="0" err="1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0" dirty="0" err="1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костюмом </a:t>
            </a:r>
            <a:r>
              <a:rPr lang="ru-RU" sz="3200" b="1" i="0" dirty="0" err="1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започаткував</a:t>
            </a:r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3200" b="1" i="0" dirty="0">
                <a:solidFill>
                  <a:srgbClr val="5E5E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Першим, хто поєднав вишиванку з буденним одягом, був Іван Франко | CREDO">
            <a:extLst>
              <a:ext uri="{FF2B5EF4-FFF2-40B4-BE49-F238E27FC236}">
                <a16:creationId xmlns:a16="http://schemas.microsoft.com/office/drawing/2014/main" id="{5F73ACF7-950C-4049-A918-C0D53E76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89" y="890741"/>
            <a:ext cx="4420611" cy="22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6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1800200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Регіональні відмінності української вишивки</a:t>
            </a:r>
            <a:br>
              <a:rPr lang="uk-UA" sz="2800" dirty="0"/>
            </a:br>
            <a:r>
              <a:rPr lang="uk-UA" sz="2800" dirty="0"/>
              <a:t>Волинь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0C2943A-0EE7-463E-BA76-22025535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4248472" cy="53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84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8174"/>
            <a:ext cx="7426072" cy="974562"/>
          </a:xfrm>
        </p:spPr>
        <p:txBody>
          <a:bodyPr>
            <a:normAutofit/>
          </a:bodyPr>
          <a:lstStyle/>
          <a:p>
            <a:r>
              <a:rPr lang="uk-UA" dirty="0"/>
              <a:t>               Київщина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F4E2DE-3C59-4FBA-A741-846AB52DA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464496" cy="59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/>
          </a:bodyPr>
          <a:lstStyle/>
          <a:p>
            <a:r>
              <a:rPr lang="uk-UA" dirty="0"/>
              <a:t>                 Буковина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0E5F45-1E7C-43CF-9A6A-E489023C9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81336"/>
            <a:ext cx="43924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8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26072" cy="548680"/>
          </a:xfrm>
        </p:spPr>
        <p:txBody>
          <a:bodyPr>
            <a:normAutofit fontScale="90000"/>
          </a:bodyPr>
          <a:lstStyle/>
          <a:p>
            <a:r>
              <a:rPr lang="uk-UA" dirty="0"/>
              <a:t>                  Закарпаття</a:t>
            </a:r>
            <a:br>
              <a:rPr lang="uk-UA" dirty="0"/>
            </a:br>
            <a:r>
              <a:rPr lang="uk-UA" dirty="0"/>
              <a:t>   Західне                        Східне 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A0A7742-4F5E-44A7-B272-BA208A427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5" y="1324730"/>
            <a:ext cx="3699881" cy="5524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D22C40-4D4A-4D7E-B6E3-B3A171A22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24729"/>
            <a:ext cx="4176464" cy="54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/>
          </a:bodyPr>
          <a:lstStyle/>
          <a:p>
            <a:r>
              <a:rPr lang="uk-UA" dirty="0"/>
              <a:t>              Львівщина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31945FFF-E7B6-41C2-A049-8DF7F8CFC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680520" cy="6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/>
          </a:bodyPr>
          <a:lstStyle/>
          <a:p>
            <a:r>
              <a:rPr lang="uk-UA" dirty="0"/>
              <a:t>             Чернігівщина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7870B6-8C85-427E-93E4-FF09C2E09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-5796"/>
          <a:stretch/>
        </p:blipFill>
        <p:spPr>
          <a:xfrm>
            <a:off x="2483768" y="881337"/>
            <a:ext cx="4176464" cy="59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9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       Полтавщина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97FA795-D149-4B7D-8090-ADB647DD0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2581" r="24592" b="8992"/>
          <a:stretch/>
        </p:blipFill>
        <p:spPr>
          <a:xfrm>
            <a:off x="1475656" y="764704"/>
            <a:ext cx="6840760" cy="60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690" y="653078"/>
            <a:ext cx="8244408" cy="1222760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вишивка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один із видів народного декоративного мистецтва; орнаментальне або сюжетне зображення на тканині чи шкірі,  один із найпоширеніших видів ручної праці.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Вишивку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вживають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українському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народному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побуті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одязі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основному на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жіночих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чоловічих</a:t>
            </a:r>
            <a:r>
              <a:rPr lang="ru-RU" sz="2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сорочках, рушниках.</a:t>
            </a:r>
          </a:p>
          <a:p>
            <a:pPr marL="82296" indent="0">
              <a:buNone/>
            </a:pPr>
            <a:endParaRPr lang="ru-RU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uk-UA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11941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Як правильно вишивати рушники | Вишивка рушників">
            <a:extLst>
              <a:ext uri="{FF2B5EF4-FFF2-40B4-BE49-F238E27FC236}">
                <a16:creationId xmlns:a16="http://schemas.microsoft.com/office/drawing/2014/main" id="{8C6FDCCF-6D03-4687-982F-55DFF768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2996952"/>
            <a:ext cx="8055195" cy="37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9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/>
          </a:bodyPr>
          <a:lstStyle/>
          <a:p>
            <a:r>
              <a:rPr lang="uk-UA" dirty="0"/>
              <a:t>             Харківщина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550" indent="0" algn="just">
              <a:buNone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BD85CA-B9D9-4732-9EEE-9EA5BEAB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24847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7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       Донеччина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F74A3B-B37E-453E-B49E-721C11797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81336"/>
            <a:ext cx="4032448" cy="60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3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    Житомирщина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2698C8A-B245-4B3A-B837-7A743A776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1335"/>
            <a:ext cx="5976664" cy="58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2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     Вінниччина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B1385B-75FE-44F1-9599-EA8394F71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896544" cy="60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22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Івано-Франківщина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C68C15E-C94B-4B2B-BC82-42E3A8C6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3" y="1124744"/>
            <a:ext cx="8234707" cy="56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/>
          <a:lstStyle/>
          <a:p>
            <a:r>
              <a:rPr lang="uk-UA" dirty="0"/>
              <a:t>              Тернопільщина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C004037-D0EC-4AEF-8EBB-F033A06EA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5"/>
          <a:stretch/>
        </p:blipFill>
        <p:spPr>
          <a:xfrm>
            <a:off x="2483768" y="881336"/>
            <a:ext cx="4896544" cy="58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2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  <a:br>
              <a:rPr lang="uk-UA" dirty="0"/>
            </a:br>
            <a:r>
              <a:rPr lang="uk-UA" dirty="0"/>
              <a:t>              Дякую за увагу!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Таємниця коду вишивки: всі регіони України - На скрижалях">
            <a:extLst>
              <a:ext uri="{FF2B5EF4-FFF2-40B4-BE49-F238E27FC236}">
                <a16:creationId xmlns:a16="http://schemas.microsoft.com/office/drawing/2014/main" id="{79C13579-8832-4177-BBA8-79196475C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29416"/>
            <a:ext cx="8243887" cy="57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3"/>
            <a:ext cx="7426072" cy="1051889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76545-8703-4CDF-8822-D25DDAEC1832}"/>
              </a:ext>
            </a:extLst>
          </p:cNvPr>
          <p:cNvSpPr txBox="1"/>
          <p:nvPr/>
        </p:nvSpPr>
        <p:spPr>
          <a:xfrm>
            <a:off x="2249556" y="-326834"/>
            <a:ext cx="4605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Традиційні українські прикраси: колись забуте знову модне - ВСВІТІ">
            <a:extLst>
              <a:ext uri="{FF2B5EF4-FFF2-40B4-BE49-F238E27FC236}">
                <a16:creationId xmlns:a16="http://schemas.microsoft.com/office/drawing/2014/main" id="{F9563EE4-6167-4344-81FE-65F5AF610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0" y="881336"/>
            <a:ext cx="3937334" cy="3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 Києві відкривається виставка &quot;Український сувенір&quot; | Украина">
            <a:extLst>
              <a:ext uri="{FF2B5EF4-FFF2-40B4-BE49-F238E27FC236}">
                <a16:creationId xmlns:a16="http://schemas.microsoft.com/office/drawing/2014/main" id="{47F4440C-2DC2-4483-AE01-7E5EF780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2497"/>
            <a:ext cx="3997160" cy="31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ізбярство Гуцульщини - Library - Український Сувенір">
            <a:extLst>
              <a:ext uri="{FF2B5EF4-FFF2-40B4-BE49-F238E27FC236}">
                <a16:creationId xmlns:a16="http://schemas.microsoft.com/office/drawing/2014/main" id="{9B77B852-7B0B-44BB-8F55-1B23AF73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4077072"/>
            <a:ext cx="3997160" cy="27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ишневе і фарфор: історія кераміко-художнього заводу ХХ століття, фото -  Погляд">
            <a:extLst>
              <a:ext uri="{FF2B5EF4-FFF2-40B4-BE49-F238E27FC236}">
                <a16:creationId xmlns:a16="http://schemas.microsoft.com/office/drawing/2014/main" id="{B32184E4-846D-4E31-99DA-727D8FF4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27" y="4069620"/>
            <a:ext cx="3938557" cy="27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7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Вишній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Всевишній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дар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Бога, – 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барв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візерунків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древньогрецької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космос.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витвір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оберіг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символ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kumimoji="0" lang="ru-RU" altLang="ru-RU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uk-UA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Українська вишивка">
            <a:extLst>
              <a:ext uri="{FF2B5EF4-FFF2-40B4-BE49-F238E27FC236}">
                <a16:creationId xmlns:a16="http://schemas.microsoft.com/office/drawing/2014/main" id="{1DA77C32-D100-44D2-A92F-042D1DFD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" y="2924944"/>
            <a:ext cx="36627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У Канаді відкриється виставка «Переплетені долі», присвячена українській  вишивці">
            <a:extLst>
              <a:ext uri="{FF2B5EF4-FFF2-40B4-BE49-F238E27FC236}">
                <a16:creationId xmlns:a16="http://schemas.microsoft.com/office/drawing/2014/main" id="{A003D6BB-5AEA-4CFD-8DA0-9B7C257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86" y="2924944"/>
            <a:ext cx="46085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6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AF19B589-8358-4F58-A80A-944630ED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692696"/>
            <a:ext cx="8213536" cy="2520281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палеоліту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Чернігівщині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орнаментований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браслет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BEFD1-74C7-4F6E-B695-B0108D919583}"/>
              </a:ext>
            </a:extLst>
          </p:cNvPr>
          <p:cNvSpPr txBox="1"/>
          <p:nvPr/>
        </p:nvSpPr>
        <p:spPr>
          <a:xfrm>
            <a:off x="5076056" y="2167991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D32CB4-5FD8-4856-9AD4-C961702C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3" y="2492896"/>
            <a:ext cx="7983187" cy="4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Алла\школа\історія\історія 6 кл\трипілля\trypil_2.jpg">
            <a:extLst>
              <a:ext uri="{FF2B5EF4-FFF2-40B4-BE49-F238E27FC236}">
                <a16:creationId xmlns:a16="http://schemas.microsoft.com/office/drawing/2014/main" id="{215E0200-7E41-4726-A825-E463123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1" y="2631686"/>
            <a:ext cx="3806725" cy="42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6EC154-5151-467C-8446-74257E95A962}"/>
              </a:ext>
            </a:extLst>
          </p:cNvPr>
          <p:cNvSpPr txBox="1"/>
          <p:nvPr/>
        </p:nvSpPr>
        <p:spPr>
          <a:xfrm>
            <a:off x="850690" y="692697"/>
            <a:ext cx="8293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Трипільською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культурою, яку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енеоліту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рипільці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майстерними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гончарами,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робили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посуд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прикрашали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спіральними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хвилястими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візерунками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Алла\школа\історія\історія 6 кл\трипілля\Image2.jpg">
            <a:extLst>
              <a:ext uri="{FF2B5EF4-FFF2-40B4-BE49-F238E27FC236}">
                <a16:creationId xmlns:a16="http://schemas.microsoft.com/office/drawing/2014/main" id="{7E949317-4C37-42D8-AF70-9AB1645E7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1686"/>
            <a:ext cx="403244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орнаментовані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одязі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трипільців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до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полотна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льону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коноплі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трипільської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кераміки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свідки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вишитого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76545-8703-4CDF-8822-D25DDAEC1832}"/>
              </a:ext>
            </a:extLst>
          </p:cNvPr>
          <p:cNvSpPr txBox="1"/>
          <p:nvPr/>
        </p:nvSpPr>
        <p:spPr>
          <a:xfrm>
            <a:off x="2249556" y="-326834"/>
            <a:ext cx="4605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23B1D2-5979-47C0-8C33-CC9C65366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3" y="2551137"/>
            <a:ext cx="3590699" cy="4314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32F881-7FEF-4175-BF80-E219835B2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38" y="2551136"/>
            <a:ext cx="4729422" cy="42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26072" cy="980728"/>
          </a:xfrm>
        </p:spPr>
        <p:txBody>
          <a:bodyPr>
            <a:normAutofit fontScale="90000"/>
          </a:bodyPr>
          <a:lstStyle/>
          <a:p>
            <a:r>
              <a:rPr lang="uk-UA" dirty="0"/>
              <a:t>Історія української вишиванки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8602" y="6021288"/>
            <a:ext cx="792088" cy="75853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1</a:t>
            </a:r>
          </a:p>
        </p:txBody>
      </p:sp>
      <p:pic>
        <p:nvPicPr>
          <p:cNvPr id="5" name="Рисунок 4" descr="http://parad-vyshyvanok.com.ua/uploads/images/ornament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8135" r="-1" b="55709"/>
          <a:stretch/>
        </p:blipFill>
        <p:spPr bwMode="auto">
          <a:xfrm rot="5400000">
            <a:off x="-2970630" y="2878686"/>
            <a:ext cx="6957394" cy="10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Алла\школа\історія\історія 6 кл\трипілля\житло трипільців.jpg">
            <a:extLst>
              <a:ext uri="{FF2B5EF4-FFF2-40B4-BE49-F238E27FC236}">
                <a16:creationId xmlns:a16="http://schemas.microsoft.com/office/drawing/2014/main" id="{79F26001-1701-4F2F-BDCE-F7082419F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0" y="881336"/>
            <a:ext cx="5161469" cy="4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Алла\школа\історія\історія 6 кл\трипілля\18773481.jpg">
            <a:extLst>
              <a:ext uri="{FF2B5EF4-FFF2-40B4-BE49-F238E27FC236}">
                <a16:creationId xmlns:a16="http://schemas.microsoft.com/office/drawing/2014/main" id="{B4EA7C83-964E-43D2-A95D-8B419896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720158" cy="36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2028</TotalTime>
  <Words>606</Words>
  <Application>Microsoft Office PowerPoint</Application>
  <PresentationFormat>Экран (4:3)</PresentationFormat>
  <Paragraphs>94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Constantia</vt:lpstr>
      <vt:lpstr>Garamond</vt:lpstr>
      <vt:lpstr>georgia</vt:lpstr>
      <vt:lpstr>Segoe UI</vt:lpstr>
      <vt:lpstr>Times New Roman</vt:lpstr>
      <vt:lpstr>Verdana</vt:lpstr>
      <vt:lpstr>Wingdings 2</vt:lpstr>
      <vt:lpstr>Солнцестояние</vt:lpstr>
      <vt:lpstr>Презентация PowerPoint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 Чаша з Гайманової Могили (IV ст. н.е.) 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Історія української вишиванки</vt:lpstr>
      <vt:lpstr>Регіональні відмінності української вишивки Волинь</vt:lpstr>
      <vt:lpstr>               Київщина</vt:lpstr>
      <vt:lpstr>                 Буковина</vt:lpstr>
      <vt:lpstr>                  Закарпаття    Західне                        Східне </vt:lpstr>
      <vt:lpstr>              Львівщина</vt:lpstr>
      <vt:lpstr>             Чернігівщина</vt:lpstr>
      <vt:lpstr>               Полтавщина</vt:lpstr>
      <vt:lpstr>             Харківщина</vt:lpstr>
      <vt:lpstr>               Донеччина</vt:lpstr>
      <vt:lpstr>            Житомирщина</vt:lpstr>
      <vt:lpstr>             Вінниччина</vt:lpstr>
      <vt:lpstr>        Івано-Франківщина</vt:lpstr>
      <vt:lpstr>              Тернопільщина</vt:lpstr>
      <vt:lpstr>Історія української вишиванки               Дякую за увагу!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Петрович</dc:creator>
  <cp:lastModifiedBy>ASUS</cp:lastModifiedBy>
  <cp:revision>54</cp:revision>
  <dcterms:created xsi:type="dcterms:W3CDTF">2012-02-09T10:38:46Z</dcterms:created>
  <dcterms:modified xsi:type="dcterms:W3CDTF">2022-05-15T06:24:51Z</dcterms:modified>
</cp:coreProperties>
</file>