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442" r:id="rId3"/>
    <p:sldId id="443" r:id="rId4"/>
    <p:sldId id="456" r:id="rId5"/>
    <p:sldId id="262" r:id="rId6"/>
    <p:sldId id="455" r:id="rId7"/>
    <p:sldId id="257" r:id="rId8"/>
    <p:sldId id="258" r:id="rId9"/>
    <p:sldId id="259"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454"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265" r:id="rId42"/>
    <p:sldId id="444" r:id="rId43"/>
    <p:sldId id="445" r:id="rId44"/>
    <p:sldId id="446" r:id="rId45"/>
    <p:sldId id="447" r:id="rId46"/>
    <p:sldId id="448" r:id="rId47"/>
    <p:sldId id="449" r:id="rId48"/>
    <p:sldId id="450" r:id="rId49"/>
    <p:sldId id="451"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 id="402" r:id="rId153"/>
    <p:sldId id="403" r:id="rId154"/>
    <p:sldId id="404" r:id="rId155"/>
    <p:sldId id="405" r:id="rId156"/>
    <p:sldId id="406" r:id="rId157"/>
    <p:sldId id="407" r:id="rId158"/>
    <p:sldId id="408" r:id="rId159"/>
    <p:sldId id="409" r:id="rId160"/>
    <p:sldId id="410" r:id="rId161"/>
    <p:sldId id="411" r:id="rId162"/>
    <p:sldId id="412" r:id="rId163"/>
    <p:sldId id="413" r:id="rId164"/>
    <p:sldId id="414" r:id="rId165"/>
    <p:sldId id="415" r:id="rId166"/>
    <p:sldId id="416" r:id="rId167"/>
    <p:sldId id="417" r:id="rId168"/>
    <p:sldId id="418" r:id="rId169"/>
    <p:sldId id="419" r:id="rId170"/>
    <p:sldId id="420" r:id="rId171"/>
    <p:sldId id="421" r:id="rId172"/>
    <p:sldId id="422" r:id="rId173"/>
    <p:sldId id="423" r:id="rId174"/>
    <p:sldId id="424" r:id="rId175"/>
    <p:sldId id="425" r:id="rId176"/>
    <p:sldId id="426" r:id="rId177"/>
    <p:sldId id="427" r:id="rId178"/>
    <p:sldId id="428" r:id="rId179"/>
    <p:sldId id="429" r:id="rId180"/>
    <p:sldId id="430" r:id="rId181"/>
    <p:sldId id="431" r:id="rId182"/>
    <p:sldId id="432" r:id="rId183"/>
    <p:sldId id="433" r:id="rId184"/>
    <p:sldId id="434" r:id="rId185"/>
    <p:sldId id="435" r:id="rId186"/>
    <p:sldId id="436" r:id="rId187"/>
    <p:sldId id="437" r:id="rId188"/>
    <p:sldId id="438" r:id="rId189"/>
    <p:sldId id="439" r:id="rId190"/>
    <p:sldId id="440" r:id="rId191"/>
    <p:sldId id="452" r:id="rId192"/>
    <p:sldId id="453" r:id="rId19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3399FF"/>
    <a:srgbClr val="FF0066"/>
    <a:srgbClr val="F0F3EE"/>
    <a:srgbClr val="FDF0E9"/>
    <a:srgbClr val="FFFFFF"/>
    <a:srgbClr val="FAF4E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6" autoAdjust="0"/>
    <p:restoredTop sz="94660"/>
  </p:normalViewPr>
  <p:slideViewPr>
    <p:cSldViewPr>
      <p:cViewPr varScale="1">
        <p:scale>
          <a:sx n="122" d="100"/>
          <a:sy n="122" d="100"/>
        </p:scale>
        <p:origin x="-1038" y="-96"/>
      </p:cViewPr>
      <p:guideLst>
        <p:guide orient="horz" pos="2160"/>
        <p:guide pos="2880"/>
      </p:guideLst>
    </p:cSldViewPr>
  </p:slideViewPr>
  <p:notesTextViewPr>
    <p:cViewPr>
      <p:scale>
        <a:sx n="1" d="1"/>
        <a:sy n="1" d="1"/>
      </p:scale>
      <p:origin x="0" y="0"/>
    </p:cViewPr>
  </p:notesTextViewPr>
  <p:sorterViewPr>
    <p:cViewPr>
      <p:scale>
        <a:sx n="66" d="100"/>
        <a:sy n="66" d="100"/>
      </p:scale>
      <p:origin x="0" y="598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openxmlformats.org/officeDocument/2006/relationships/slide" Target="slides/slide173.xml"/><Relationship Id="rId170" Type="http://schemas.openxmlformats.org/officeDocument/2006/relationships/slide" Target="slides/slide168.xml"/><Relationship Id="rId191" Type="http://schemas.openxmlformats.org/officeDocument/2006/relationships/slide" Target="slides/slide189.xml"/><Relationship Id="rId196"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tableStyles" Target="tableStyle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72" Type="http://schemas.openxmlformats.org/officeDocument/2006/relationships/slide" Target="slides/slide170.xml"/><Relationship Id="rId193" Type="http://schemas.openxmlformats.org/officeDocument/2006/relationships/slide" Target="slides/slide19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viewProps" Target="viewProps.xml"/><Relationship Id="rId190" Type="http://schemas.openxmlformats.org/officeDocument/2006/relationships/slide" Target="slides/slide188.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ru-RU"/>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ru-RU"/>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ru-RU"/>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ru-RU"/>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ru-RU"/>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ru-RU"/>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ru-RU"/>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ru-RU"/>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ru-RU"/>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ru-RU"/>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ru-RU"/>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ru-RU"/>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ru-RU"/>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ru-RU"/>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ru-RU"/>
            </a:p>
          </p:txBody>
        </p:sp>
      </p:grpSp>
      <p:sp>
        <p:nvSpPr>
          <p:cNvPr id="224278" name="Rectangle 22"/>
          <p:cNvSpPr>
            <a:spLocks noGrp="1" noChangeArrowheads="1"/>
          </p:cNvSpPr>
          <p:nvPr>
            <p:ph type="ctrTitle" sz="quarter"/>
          </p:nvPr>
        </p:nvSpPr>
        <p:spPr>
          <a:xfrm>
            <a:off x="457200" y="1447800"/>
            <a:ext cx="8229600" cy="1736725"/>
          </a:xfrm>
        </p:spPr>
        <p:txBody>
          <a:bodyPr/>
          <a:lstStyle>
            <a:lvl1pPr>
              <a:defRPr sz="5400"/>
            </a:lvl1pPr>
          </a:lstStyle>
          <a:p>
            <a:r>
              <a:rPr lang="ru-RU"/>
              <a:t>Образец заголовка</a:t>
            </a:r>
          </a:p>
        </p:txBody>
      </p:sp>
      <p:sp>
        <p:nvSpPr>
          <p:cNvPr id="22427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ru-RU"/>
              <a:t>Образец подзаголовка</a:t>
            </a:r>
          </a:p>
        </p:txBody>
      </p:sp>
      <p:sp>
        <p:nvSpPr>
          <p:cNvPr id="24" name="Rectangle 24"/>
          <p:cNvSpPr>
            <a:spLocks noGrp="1" noChangeArrowheads="1"/>
          </p:cNvSpPr>
          <p:nvPr>
            <p:ph type="dt" sz="quarter" idx="10"/>
          </p:nvPr>
        </p:nvSpPr>
        <p:spPr/>
        <p:txBody>
          <a:bodyPr/>
          <a:lstStyle>
            <a:lvl1pPr>
              <a:defRPr/>
            </a:lvl1pPr>
          </a:lstStyle>
          <a:p>
            <a:pPr>
              <a:defRPr/>
            </a:pPr>
            <a:fld id="{81CAD8F8-7FAC-4C5A-915E-409FEFF70C96}" type="datetimeFigureOut">
              <a:rPr lang="ru-RU"/>
              <a:pPr>
                <a:defRPr/>
              </a:pPr>
              <a:t>10.01.2014</a:t>
            </a:fld>
            <a:endParaRPr lang="ru-RU"/>
          </a:p>
        </p:txBody>
      </p:sp>
      <p:sp>
        <p:nvSpPr>
          <p:cNvPr id="25" name="Rectangle 25"/>
          <p:cNvSpPr>
            <a:spLocks noGrp="1" noChangeArrowheads="1"/>
          </p:cNvSpPr>
          <p:nvPr>
            <p:ph type="sldNum" sz="quarter" idx="11"/>
          </p:nvPr>
        </p:nvSpPr>
        <p:spPr/>
        <p:txBody>
          <a:bodyPr/>
          <a:lstStyle>
            <a:lvl1pPr>
              <a:defRPr/>
            </a:lvl1pPr>
          </a:lstStyle>
          <a:p>
            <a:pPr>
              <a:defRPr/>
            </a:pPr>
            <a:fld id="{A61F9895-9989-4AD7-8BD2-C099A16D53D9}" type="slidenum">
              <a:rPr lang="ru-RU"/>
              <a:pPr>
                <a:defRPr/>
              </a:pPr>
              <a:t>‹#›</a:t>
            </a:fld>
            <a:endParaRPr lang="ru-RU"/>
          </a:p>
        </p:txBody>
      </p:sp>
      <p:sp>
        <p:nvSpPr>
          <p:cNvPr id="26" name="Rectangle 26"/>
          <p:cNvSpPr>
            <a:spLocks noGrp="1" noChangeArrowheads="1"/>
          </p:cNvSpPr>
          <p:nvPr>
            <p:ph type="ftr" sz="quarter" idx="12"/>
          </p:nvPr>
        </p:nvSpPr>
        <p:spPr/>
        <p:txBody>
          <a:bodyPr/>
          <a:lstStyle>
            <a:lvl1pPr>
              <a:defRPr/>
            </a:lvl1pPr>
          </a:lstStyle>
          <a:p>
            <a:pPr>
              <a:defRPr/>
            </a:pPr>
            <a:endParaRPr lang="ru-RU"/>
          </a:p>
        </p:txBody>
      </p:sp>
    </p:spTree>
  </p:cSld>
  <p:clrMapOvr>
    <a:masterClrMapping/>
  </p:clrMapOvr>
  <p:transition spd="med">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24"/>
          <p:cNvSpPr>
            <a:spLocks noGrp="1" noChangeArrowheads="1"/>
          </p:cNvSpPr>
          <p:nvPr>
            <p:ph type="dt" sz="half" idx="10"/>
          </p:nvPr>
        </p:nvSpPr>
        <p:spPr>
          <a:ln/>
        </p:spPr>
        <p:txBody>
          <a:bodyPr/>
          <a:lstStyle>
            <a:lvl1pPr>
              <a:defRPr/>
            </a:lvl1pPr>
          </a:lstStyle>
          <a:p>
            <a:pPr>
              <a:defRPr/>
            </a:pPr>
            <a:fld id="{55531A8B-8FFD-4AFF-AE0C-4935FAE92BC9}" type="datetimeFigureOut">
              <a:rPr lang="ru-RU"/>
              <a:pPr>
                <a:defRPr/>
              </a:pPr>
              <a:t>10.01.2014</a:t>
            </a:fld>
            <a:endParaRPr lang="ru-RU"/>
          </a:p>
        </p:txBody>
      </p:sp>
      <p:sp>
        <p:nvSpPr>
          <p:cNvPr id="5" name="Rectangle 25"/>
          <p:cNvSpPr>
            <a:spLocks noGrp="1" noChangeArrowheads="1"/>
          </p:cNvSpPr>
          <p:nvPr>
            <p:ph type="ftr" sz="quarter" idx="11"/>
          </p:nvPr>
        </p:nvSpPr>
        <p:spPr>
          <a:ln/>
        </p:spPr>
        <p:txBody>
          <a:bodyPr/>
          <a:lstStyle>
            <a:lvl1pPr>
              <a:defRPr/>
            </a:lvl1pPr>
          </a:lstStyle>
          <a:p>
            <a:pPr>
              <a:defRPr/>
            </a:pPr>
            <a:endParaRPr lang="ru-RU"/>
          </a:p>
        </p:txBody>
      </p:sp>
      <p:sp>
        <p:nvSpPr>
          <p:cNvPr id="6" name="Rectangle 26"/>
          <p:cNvSpPr>
            <a:spLocks noGrp="1" noChangeArrowheads="1"/>
          </p:cNvSpPr>
          <p:nvPr>
            <p:ph type="sldNum" sz="quarter" idx="12"/>
          </p:nvPr>
        </p:nvSpPr>
        <p:spPr>
          <a:ln/>
        </p:spPr>
        <p:txBody>
          <a:bodyPr/>
          <a:lstStyle>
            <a:lvl1pPr>
              <a:defRPr/>
            </a:lvl1pPr>
          </a:lstStyle>
          <a:p>
            <a:pPr>
              <a:defRPr/>
            </a:pPr>
            <a:fld id="{FA8D40BE-9CD7-4A44-B275-3DED4F6C2D6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600"/>
            <a:ext cx="2057400" cy="5867400"/>
          </a:xfrm>
        </p:spPr>
        <p:txBody>
          <a:bodyPr vert="eaVert"/>
          <a:lstStyle/>
          <a:p>
            <a:r>
              <a:rPr lang="en-US"/>
              <a:t>Образец заголовка</a:t>
            </a:r>
            <a:endParaRPr lang="ru-RU"/>
          </a:p>
        </p:txBody>
      </p:sp>
      <p:sp>
        <p:nvSpPr>
          <p:cNvPr id="3" name="Вертикальный текст 2"/>
          <p:cNvSpPr>
            <a:spLocks noGrp="1"/>
          </p:cNvSpPr>
          <p:nvPr>
            <p:ph type="body" orient="vert" idx="1"/>
          </p:nvPr>
        </p:nvSpPr>
        <p:spPr>
          <a:xfrm>
            <a:off x="457200" y="228600"/>
            <a:ext cx="6019800" cy="5867400"/>
          </a:xfrm>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24"/>
          <p:cNvSpPr>
            <a:spLocks noGrp="1" noChangeArrowheads="1"/>
          </p:cNvSpPr>
          <p:nvPr>
            <p:ph type="dt" sz="half" idx="10"/>
          </p:nvPr>
        </p:nvSpPr>
        <p:spPr>
          <a:ln/>
        </p:spPr>
        <p:txBody>
          <a:bodyPr/>
          <a:lstStyle>
            <a:lvl1pPr>
              <a:defRPr/>
            </a:lvl1pPr>
          </a:lstStyle>
          <a:p>
            <a:pPr>
              <a:defRPr/>
            </a:pPr>
            <a:fld id="{812F776B-CB9D-4360-9EA3-644CE6E7E686}" type="datetimeFigureOut">
              <a:rPr lang="ru-RU"/>
              <a:pPr>
                <a:defRPr/>
              </a:pPr>
              <a:t>10.01.2014</a:t>
            </a:fld>
            <a:endParaRPr lang="ru-RU"/>
          </a:p>
        </p:txBody>
      </p:sp>
      <p:sp>
        <p:nvSpPr>
          <p:cNvPr id="5" name="Rectangle 25"/>
          <p:cNvSpPr>
            <a:spLocks noGrp="1" noChangeArrowheads="1"/>
          </p:cNvSpPr>
          <p:nvPr>
            <p:ph type="ftr" sz="quarter" idx="11"/>
          </p:nvPr>
        </p:nvSpPr>
        <p:spPr>
          <a:ln/>
        </p:spPr>
        <p:txBody>
          <a:bodyPr/>
          <a:lstStyle>
            <a:lvl1pPr>
              <a:defRPr/>
            </a:lvl1pPr>
          </a:lstStyle>
          <a:p>
            <a:pPr>
              <a:defRPr/>
            </a:pPr>
            <a:endParaRPr lang="ru-RU"/>
          </a:p>
        </p:txBody>
      </p:sp>
      <p:sp>
        <p:nvSpPr>
          <p:cNvPr id="6" name="Rectangle 26"/>
          <p:cNvSpPr>
            <a:spLocks noGrp="1" noChangeArrowheads="1"/>
          </p:cNvSpPr>
          <p:nvPr>
            <p:ph type="sldNum" sz="quarter" idx="12"/>
          </p:nvPr>
        </p:nvSpPr>
        <p:spPr>
          <a:ln/>
        </p:spPr>
        <p:txBody>
          <a:bodyPr/>
          <a:lstStyle>
            <a:lvl1pPr>
              <a:defRPr/>
            </a:lvl1pPr>
          </a:lstStyle>
          <a:p>
            <a:pPr>
              <a:defRPr/>
            </a:pPr>
            <a:fld id="{553CDE68-C1D6-4349-ACB8-83218771D112}"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28600"/>
            <a:ext cx="8229600" cy="5867400"/>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Rectangle 24"/>
          <p:cNvSpPr>
            <a:spLocks noGrp="1" noChangeArrowheads="1"/>
          </p:cNvSpPr>
          <p:nvPr>
            <p:ph type="dt" sz="half" idx="10"/>
          </p:nvPr>
        </p:nvSpPr>
        <p:spPr>
          <a:ln/>
        </p:spPr>
        <p:txBody>
          <a:bodyPr/>
          <a:lstStyle>
            <a:lvl1pPr>
              <a:defRPr/>
            </a:lvl1pPr>
          </a:lstStyle>
          <a:p>
            <a:pPr>
              <a:defRPr/>
            </a:pPr>
            <a:fld id="{44473EB2-69C1-4774-94DF-C2F5B2BDCE49}" type="datetimeFigureOut">
              <a:rPr lang="ru-RU"/>
              <a:pPr>
                <a:defRPr/>
              </a:pPr>
              <a:t>10.01.2014</a:t>
            </a:fld>
            <a:endParaRPr lang="ru-RU"/>
          </a:p>
        </p:txBody>
      </p:sp>
      <p:sp>
        <p:nvSpPr>
          <p:cNvPr id="4" name="Rectangle 25"/>
          <p:cNvSpPr>
            <a:spLocks noGrp="1" noChangeArrowheads="1"/>
          </p:cNvSpPr>
          <p:nvPr>
            <p:ph type="ftr" sz="quarter" idx="11"/>
          </p:nvPr>
        </p:nvSpPr>
        <p:spPr>
          <a:ln/>
        </p:spPr>
        <p:txBody>
          <a:bodyPr/>
          <a:lstStyle>
            <a:lvl1pPr>
              <a:defRPr/>
            </a:lvl1pPr>
          </a:lstStyle>
          <a:p>
            <a:pPr>
              <a:defRPr/>
            </a:pPr>
            <a:endParaRPr lang="ru-RU"/>
          </a:p>
        </p:txBody>
      </p:sp>
      <p:sp>
        <p:nvSpPr>
          <p:cNvPr id="5" name="Rectangle 26"/>
          <p:cNvSpPr>
            <a:spLocks noGrp="1" noChangeArrowheads="1"/>
          </p:cNvSpPr>
          <p:nvPr>
            <p:ph type="sldNum" sz="quarter" idx="12"/>
          </p:nvPr>
        </p:nvSpPr>
        <p:spPr>
          <a:ln/>
        </p:spPr>
        <p:txBody>
          <a:bodyPr/>
          <a:lstStyle>
            <a:lvl1pPr>
              <a:defRPr/>
            </a:lvl1pPr>
          </a:lstStyle>
          <a:p>
            <a:pPr>
              <a:defRPr/>
            </a:pPr>
            <a:fld id="{15263AF0-ECDC-4611-829D-0D7C4A648C2F}"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DB424B9-76F6-47A0-8E22-7E719D7A8436}" type="datetimeFigureOut">
              <a:rPr lang="ru-RU"/>
              <a:pPr>
                <a:defRPr/>
              </a:pPr>
              <a:t>10.01.2014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5975C95-6314-4DD3-AAEE-BE08A2EF2AFF}"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Объект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846DE857-6F5E-4F89-9525-8B2F0176691F}"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ACBEB7D0-FDC2-4F97-852A-9342C7997929}" type="datetimeFigureOut">
              <a:rPr lang="ru-RU"/>
              <a:pPr>
                <a:defRPr/>
              </a:pPr>
              <a:t>10.01.2014</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idx="1"/>
          </p:nvPr>
        </p:nvSpPr>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24"/>
          <p:cNvSpPr>
            <a:spLocks noGrp="1" noChangeArrowheads="1"/>
          </p:cNvSpPr>
          <p:nvPr>
            <p:ph type="dt" sz="half" idx="10"/>
          </p:nvPr>
        </p:nvSpPr>
        <p:spPr>
          <a:ln/>
        </p:spPr>
        <p:txBody>
          <a:bodyPr/>
          <a:lstStyle>
            <a:lvl1pPr>
              <a:defRPr/>
            </a:lvl1pPr>
          </a:lstStyle>
          <a:p>
            <a:pPr>
              <a:defRPr/>
            </a:pPr>
            <a:fld id="{B5979C32-3BFA-48B1-8A0C-1EF13C5E3A19}" type="datetimeFigureOut">
              <a:rPr lang="ru-RU"/>
              <a:pPr>
                <a:defRPr/>
              </a:pPr>
              <a:t>10.01.2014</a:t>
            </a:fld>
            <a:endParaRPr lang="ru-RU"/>
          </a:p>
        </p:txBody>
      </p:sp>
      <p:sp>
        <p:nvSpPr>
          <p:cNvPr id="5" name="Rectangle 25"/>
          <p:cNvSpPr>
            <a:spLocks noGrp="1" noChangeArrowheads="1"/>
          </p:cNvSpPr>
          <p:nvPr>
            <p:ph type="ftr" sz="quarter" idx="11"/>
          </p:nvPr>
        </p:nvSpPr>
        <p:spPr>
          <a:ln/>
        </p:spPr>
        <p:txBody>
          <a:bodyPr/>
          <a:lstStyle>
            <a:lvl1pPr>
              <a:defRPr/>
            </a:lvl1pPr>
          </a:lstStyle>
          <a:p>
            <a:pPr>
              <a:defRPr/>
            </a:pPr>
            <a:endParaRPr lang="ru-RU"/>
          </a:p>
        </p:txBody>
      </p:sp>
      <p:sp>
        <p:nvSpPr>
          <p:cNvPr id="6" name="Rectangle 26"/>
          <p:cNvSpPr>
            <a:spLocks noGrp="1" noChangeArrowheads="1"/>
          </p:cNvSpPr>
          <p:nvPr>
            <p:ph type="sldNum" sz="quarter" idx="12"/>
          </p:nvPr>
        </p:nvSpPr>
        <p:spPr>
          <a:ln/>
        </p:spPr>
        <p:txBody>
          <a:bodyPr/>
          <a:lstStyle>
            <a:lvl1pPr>
              <a:defRPr/>
            </a:lvl1pPr>
          </a:lstStyle>
          <a:p>
            <a:pPr>
              <a:defRPr/>
            </a:pPr>
            <a:fld id="{C9F93BC7-D4A0-4AF7-A2B3-F19A764B88D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Образец текста</a:t>
            </a:r>
          </a:p>
        </p:txBody>
      </p:sp>
      <p:sp>
        <p:nvSpPr>
          <p:cNvPr id="4" name="Rectangle 24"/>
          <p:cNvSpPr>
            <a:spLocks noGrp="1" noChangeArrowheads="1"/>
          </p:cNvSpPr>
          <p:nvPr>
            <p:ph type="dt" sz="half" idx="10"/>
          </p:nvPr>
        </p:nvSpPr>
        <p:spPr>
          <a:ln/>
        </p:spPr>
        <p:txBody>
          <a:bodyPr/>
          <a:lstStyle>
            <a:lvl1pPr>
              <a:defRPr/>
            </a:lvl1pPr>
          </a:lstStyle>
          <a:p>
            <a:pPr>
              <a:defRPr/>
            </a:pPr>
            <a:fld id="{6DBC2331-0DF2-4DCF-A495-41E0B800D14C}" type="datetimeFigureOut">
              <a:rPr lang="ru-RU"/>
              <a:pPr>
                <a:defRPr/>
              </a:pPr>
              <a:t>10.01.2014</a:t>
            </a:fld>
            <a:endParaRPr lang="ru-RU"/>
          </a:p>
        </p:txBody>
      </p:sp>
      <p:sp>
        <p:nvSpPr>
          <p:cNvPr id="5" name="Rectangle 25"/>
          <p:cNvSpPr>
            <a:spLocks noGrp="1" noChangeArrowheads="1"/>
          </p:cNvSpPr>
          <p:nvPr>
            <p:ph type="ftr" sz="quarter" idx="11"/>
          </p:nvPr>
        </p:nvSpPr>
        <p:spPr>
          <a:ln/>
        </p:spPr>
        <p:txBody>
          <a:bodyPr/>
          <a:lstStyle>
            <a:lvl1pPr>
              <a:defRPr/>
            </a:lvl1pPr>
          </a:lstStyle>
          <a:p>
            <a:pPr>
              <a:defRPr/>
            </a:pPr>
            <a:endParaRPr lang="ru-RU"/>
          </a:p>
        </p:txBody>
      </p:sp>
      <p:sp>
        <p:nvSpPr>
          <p:cNvPr id="6" name="Rectangle 26"/>
          <p:cNvSpPr>
            <a:spLocks noGrp="1" noChangeArrowheads="1"/>
          </p:cNvSpPr>
          <p:nvPr>
            <p:ph type="sldNum" sz="quarter" idx="12"/>
          </p:nvPr>
        </p:nvSpPr>
        <p:spPr>
          <a:ln/>
        </p:spPr>
        <p:txBody>
          <a:bodyPr/>
          <a:lstStyle>
            <a:lvl1pPr>
              <a:defRPr/>
            </a:lvl1pPr>
          </a:lstStyle>
          <a:p>
            <a:pPr>
              <a:defRPr/>
            </a:pPr>
            <a:fld id="{7CDF24AE-1A70-44CF-A32A-B68DC95DFCF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Rectangle 24"/>
          <p:cNvSpPr>
            <a:spLocks noGrp="1" noChangeArrowheads="1"/>
          </p:cNvSpPr>
          <p:nvPr>
            <p:ph type="dt" sz="half" idx="10"/>
          </p:nvPr>
        </p:nvSpPr>
        <p:spPr>
          <a:ln/>
        </p:spPr>
        <p:txBody>
          <a:bodyPr/>
          <a:lstStyle>
            <a:lvl1pPr>
              <a:defRPr/>
            </a:lvl1pPr>
          </a:lstStyle>
          <a:p>
            <a:pPr>
              <a:defRPr/>
            </a:pPr>
            <a:fld id="{410A3C61-521E-4F70-AD5D-379D09629FDC}" type="datetimeFigureOut">
              <a:rPr lang="ru-RU"/>
              <a:pPr>
                <a:defRPr/>
              </a:pPr>
              <a:t>10.01.2014</a:t>
            </a:fld>
            <a:endParaRPr lang="ru-RU"/>
          </a:p>
        </p:txBody>
      </p:sp>
      <p:sp>
        <p:nvSpPr>
          <p:cNvPr id="6" name="Rectangle 25"/>
          <p:cNvSpPr>
            <a:spLocks noGrp="1" noChangeArrowheads="1"/>
          </p:cNvSpPr>
          <p:nvPr>
            <p:ph type="ftr" sz="quarter" idx="11"/>
          </p:nvPr>
        </p:nvSpPr>
        <p:spPr>
          <a:ln/>
        </p:spPr>
        <p:txBody>
          <a:bodyPr/>
          <a:lstStyle>
            <a:lvl1pPr>
              <a:defRPr/>
            </a:lvl1pPr>
          </a:lstStyle>
          <a:p>
            <a:pPr>
              <a:defRPr/>
            </a:pPr>
            <a:endParaRPr lang="ru-RU"/>
          </a:p>
        </p:txBody>
      </p:sp>
      <p:sp>
        <p:nvSpPr>
          <p:cNvPr id="7" name="Rectangle 26"/>
          <p:cNvSpPr>
            <a:spLocks noGrp="1" noChangeArrowheads="1"/>
          </p:cNvSpPr>
          <p:nvPr>
            <p:ph type="sldNum" sz="quarter" idx="12"/>
          </p:nvPr>
        </p:nvSpPr>
        <p:spPr>
          <a:ln/>
        </p:spPr>
        <p:txBody>
          <a:bodyPr/>
          <a:lstStyle>
            <a:lvl1pPr>
              <a:defRPr/>
            </a:lvl1pPr>
          </a:lstStyle>
          <a:p>
            <a:pPr>
              <a:defRPr/>
            </a:pPr>
            <a:fld id="{B37AE4E5-83C0-4C9D-8184-573A9B7A9D1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7" name="Rectangle 24"/>
          <p:cNvSpPr>
            <a:spLocks noGrp="1" noChangeArrowheads="1"/>
          </p:cNvSpPr>
          <p:nvPr>
            <p:ph type="dt" sz="half" idx="10"/>
          </p:nvPr>
        </p:nvSpPr>
        <p:spPr>
          <a:ln/>
        </p:spPr>
        <p:txBody>
          <a:bodyPr/>
          <a:lstStyle>
            <a:lvl1pPr>
              <a:defRPr/>
            </a:lvl1pPr>
          </a:lstStyle>
          <a:p>
            <a:pPr>
              <a:defRPr/>
            </a:pPr>
            <a:fld id="{7694BA94-B60E-4318-9372-C6507757891E}" type="datetimeFigureOut">
              <a:rPr lang="ru-RU"/>
              <a:pPr>
                <a:defRPr/>
              </a:pPr>
              <a:t>10.01.2014</a:t>
            </a:fld>
            <a:endParaRPr lang="ru-RU"/>
          </a:p>
        </p:txBody>
      </p:sp>
      <p:sp>
        <p:nvSpPr>
          <p:cNvPr id="8" name="Rectangle 25"/>
          <p:cNvSpPr>
            <a:spLocks noGrp="1" noChangeArrowheads="1"/>
          </p:cNvSpPr>
          <p:nvPr>
            <p:ph type="ftr" sz="quarter" idx="11"/>
          </p:nvPr>
        </p:nvSpPr>
        <p:spPr>
          <a:ln/>
        </p:spPr>
        <p:txBody>
          <a:bodyPr/>
          <a:lstStyle>
            <a:lvl1pPr>
              <a:defRPr/>
            </a:lvl1pPr>
          </a:lstStyle>
          <a:p>
            <a:pPr>
              <a:defRPr/>
            </a:pPr>
            <a:endParaRPr lang="ru-RU"/>
          </a:p>
        </p:txBody>
      </p:sp>
      <p:sp>
        <p:nvSpPr>
          <p:cNvPr id="9" name="Rectangle 26"/>
          <p:cNvSpPr>
            <a:spLocks noGrp="1" noChangeArrowheads="1"/>
          </p:cNvSpPr>
          <p:nvPr>
            <p:ph type="sldNum" sz="quarter" idx="12"/>
          </p:nvPr>
        </p:nvSpPr>
        <p:spPr>
          <a:ln/>
        </p:spPr>
        <p:txBody>
          <a:bodyPr/>
          <a:lstStyle>
            <a:lvl1pPr>
              <a:defRPr/>
            </a:lvl1pPr>
          </a:lstStyle>
          <a:p>
            <a:pPr>
              <a:defRPr/>
            </a:pPr>
            <a:fld id="{330E0385-2FD1-4640-BACB-339D4A3CC4B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Rectangle 24"/>
          <p:cNvSpPr>
            <a:spLocks noGrp="1" noChangeArrowheads="1"/>
          </p:cNvSpPr>
          <p:nvPr>
            <p:ph type="dt" sz="half" idx="10"/>
          </p:nvPr>
        </p:nvSpPr>
        <p:spPr>
          <a:ln/>
        </p:spPr>
        <p:txBody>
          <a:bodyPr/>
          <a:lstStyle>
            <a:lvl1pPr>
              <a:defRPr/>
            </a:lvl1pPr>
          </a:lstStyle>
          <a:p>
            <a:pPr>
              <a:defRPr/>
            </a:pPr>
            <a:fld id="{6854A937-88A8-420A-B066-DC4C0AD7BA3E}" type="datetimeFigureOut">
              <a:rPr lang="ru-RU"/>
              <a:pPr>
                <a:defRPr/>
              </a:pPr>
              <a:t>10.01.2014</a:t>
            </a:fld>
            <a:endParaRPr lang="ru-RU"/>
          </a:p>
        </p:txBody>
      </p:sp>
      <p:sp>
        <p:nvSpPr>
          <p:cNvPr id="4" name="Rectangle 25"/>
          <p:cNvSpPr>
            <a:spLocks noGrp="1" noChangeArrowheads="1"/>
          </p:cNvSpPr>
          <p:nvPr>
            <p:ph type="ftr" sz="quarter" idx="11"/>
          </p:nvPr>
        </p:nvSpPr>
        <p:spPr>
          <a:ln/>
        </p:spPr>
        <p:txBody>
          <a:bodyPr/>
          <a:lstStyle>
            <a:lvl1pPr>
              <a:defRPr/>
            </a:lvl1pPr>
          </a:lstStyle>
          <a:p>
            <a:pPr>
              <a:defRPr/>
            </a:pPr>
            <a:endParaRPr lang="ru-RU"/>
          </a:p>
        </p:txBody>
      </p:sp>
      <p:sp>
        <p:nvSpPr>
          <p:cNvPr id="5" name="Rectangle 26"/>
          <p:cNvSpPr>
            <a:spLocks noGrp="1" noChangeArrowheads="1"/>
          </p:cNvSpPr>
          <p:nvPr>
            <p:ph type="sldNum" sz="quarter" idx="12"/>
          </p:nvPr>
        </p:nvSpPr>
        <p:spPr>
          <a:ln/>
        </p:spPr>
        <p:txBody>
          <a:bodyPr/>
          <a:lstStyle>
            <a:lvl1pPr>
              <a:defRPr/>
            </a:lvl1pPr>
          </a:lstStyle>
          <a:p>
            <a:pPr>
              <a:defRPr/>
            </a:pPr>
            <a:fld id="{E8AE7977-3358-490F-92B8-127B8305374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fld id="{0516E57E-8297-4D9C-B2BE-56139B498911}" type="datetimeFigureOut">
              <a:rPr lang="ru-RU"/>
              <a:pPr>
                <a:defRPr/>
              </a:pPr>
              <a:t>10.01.2014</a:t>
            </a:fld>
            <a:endParaRPr lang="ru-RU"/>
          </a:p>
        </p:txBody>
      </p:sp>
      <p:sp>
        <p:nvSpPr>
          <p:cNvPr id="3" name="Rectangle 25"/>
          <p:cNvSpPr>
            <a:spLocks noGrp="1" noChangeArrowheads="1"/>
          </p:cNvSpPr>
          <p:nvPr>
            <p:ph type="ftr" sz="quarter" idx="11"/>
          </p:nvPr>
        </p:nvSpPr>
        <p:spPr>
          <a:ln/>
        </p:spPr>
        <p:txBody>
          <a:bodyPr/>
          <a:lstStyle>
            <a:lvl1pPr>
              <a:defRPr/>
            </a:lvl1pPr>
          </a:lstStyle>
          <a:p>
            <a:pPr>
              <a:defRPr/>
            </a:pPr>
            <a:endParaRPr lang="ru-RU"/>
          </a:p>
        </p:txBody>
      </p:sp>
      <p:sp>
        <p:nvSpPr>
          <p:cNvPr id="4" name="Rectangle 26"/>
          <p:cNvSpPr>
            <a:spLocks noGrp="1" noChangeArrowheads="1"/>
          </p:cNvSpPr>
          <p:nvPr>
            <p:ph type="sldNum" sz="quarter" idx="12"/>
          </p:nvPr>
        </p:nvSpPr>
        <p:spPr>
          <a:ln/>
        </p:spPr>
        <p:txBody>
          <a:bodyPr/>
          <a:lstStyle>
            <a:lvl1pPr>
              <a:defRPr/>
            </a:lvl1pPr>
          </a:lstStyle>
          <a:p>
            <a:pPr>
              <a:defRPr/>
            </a:pPr>
            <a:fld id="{B18CD478-59C6-4EDD-9B8A-8CF33ACD900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Rectangle 24"/>
          <p:cNvSpPr>
            <a:spLocks noGrp="1" noChangeArrowheads="1"/>
          </p:cNvSpPr>
          <p:nvPr>
            <p:ph type="dt" sz="half" idx="10"/>
          </p:nvPr>
        </p:nvSpPr>
        <p:spPr>
          <a:ln/>
        </p:spPr>
        <p:txBody>
          <a:bodyPr/>
          <a:lstStyle>
            <a:lvl1pPr>
              <a:defRPr/>
            </a:lvl1pPr>
          </a:lstStyle>
          <a:p>
            <a:pPr>
              <a:defRPr/>
            </a:pPr>
            <a:fld id="{5C9E2FA1-B634-454E-9DB9-05D70CC42F99}" type="datetimeFigureOut">
              <a:rPr lang="ru-RU"/>
              <a:pPr>
                <a:defRPr/>
              </a:pPr>
              <a:t>10.01.2014</a:t>
            </a:fld>
            <a:endParaRPr lang="ru-RU"/>
          </a:p>
        </p:txBody>
      </p:sp>
      <p:sp>
        <p:nvSpPr>
          <p:cNvPr id="6" name="Rectangle 25"/>
          <p:cNvSpPr>
            <a:spLocks noGrp="1" noChangeArrowheads="1"/>
          </p:cNvSpPr>
          <p:nvPr>
            <p:ph type="ftr" sz="quarter" idx="11"/>
          </p:nvPr>
        </p:nvSpPr>
        <p:spPr>
          <a:ln/>
        </p:spPr>
        <p:txBody>
          <a:bodyPr/>
          <a:lstStyle>
            <a:lvl1pPr>
              <a:defRPr/>
            </a:lvl1pPr>
          </a:lstStyle>
          <a:p>
            <a:pPr>
              <a:defRPr/>
            </a:pPr>
            <a:endParaRPr lang="ru-RU"/>
          </a:p>
        </p:txBody>
      </p:sp>
      <p:sp>
        <p:nvSpPr>
          <p:cNvPr id="7" name="Rectangle 26"/>
          <p:cNvSpPr>
            <a:spLocks noGrp="1" noChangeArrowheads="1"/>
          </p:cNvSpPr>
          <p:nvPr>
            <p:ph type="sldNum" sz="quarter" idx="12"/>
          </p:nvPr>
        </p:nvSpPr>
        <p:spPr>
          <a:ln/>
        </p:spPr>
        <p:txBody>
          <a:bodyPr/>
          <a:lstStyle>
            <a:lvl1pPr>
              <a:defRPr/>
            </a:lvl1pPr>
          </a:lstStyle>
          <a:p>
            <a:pPr>
              <a:defRPr/>
            </a:pPr>
            <a:fld id="{36B9C902-EAD0-458F-83D6-32D2A762DA6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Rectangle 24"/>
          <p:cNvSpPr>
            <a:spLocks noGrp="1" noChangeArrowheads="1"/>
          </p:cNvSpPr>
          <p:nvPr>
            <p:ph type="dt" sz="half" idx="10"/>
          </p:nvPr>
        </p:nvSpPr>
        <p:spPr>
          <a:ln/>
        </p:spPr>
        <p:txBody>
          <a:bodyPr/>
          <a:lstStyle>
            <a:lvl1pPr>
              <a:defRPr/>
            </a:lvl1pPr>
          </a:lstStyle>
          <a:p>
            <a:pPr>
              <a:defRPr/>
            </a:pPr>
            <a:fld id="{745DD8F9-5F79-48B8-8709-088AB3270327}" type="datetimeFigureOut">
              <a:rPr lang="ru-RU"/>
              <a:pPr>
                <a:defRPr/>
              </a:pPr>
              <a:t>10.01.2014</a:t>
            </a:fld>
            <a:endParaRPr lang="ru-RU"/>
          </a:p>
        </p:txBody>
      </p:sp>
      <p:sp>
        <p:nvSpPr>
          <p:cNvPr id="6" name="Rectangle 25"/>
          <p:cNvSpPr>
            <a:spLocks noGrp="1" noChangeArrowheads="1"/>
          </p:cNvSpPr>
          <p:nvPr>
            <p:ph type="ftr" sz="quarter" idx="11"/>
          </p:nvPr>
        </p:nvSpPr>
        <p:spPr>
          <a:ln/>
        </p:spPr>
        <p:txBody>
          <a:bodyPr/>
          <a:lstStyle>
            <a:lvl1pPr>
              <a:defRPr/>
            </a:lvl1pPr>
          </a:lstStyle>
          <a:p>
            <a:pPr>
              <a:defRPr/>
            </a:pPr>
            <a:endParaRPr lang="ru-RU"/>
          </a:p>
        </p:txBody>
      </p:sp>
      <p:sp>
        <p:nvSpPr>
          <p:cNvPr id="7" name="Rectangle 26"/>
          <p:cNvSpPr>
            <a:spLocks noGrp="1" noChangeArrowheads="1"/>
          </p:cNvSpPr>
          <p:nvPr>
            <p:ph type="sldNum" sz="quarter" idx="12"/>
          </p:nvPr>
        </p:nvSpPr>
        <p:spPr>
          <a:ln/>
        </p:spPr>
        <p:txBody>
          <a:bodyPr/>
          <a:lstStyle>
            <a:lvl1pPr>
              <a:defRPr/>
            </a:lvl1pPr>
          </a:lstStyle>
          <a:p>
            <a:pPr>
              <a:defRPr/>
            </a:pPr>
            <a:fld id="{3E4F3BFF-42AF-46B9-B756-D61D72DCFFB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22323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sp>
          <p:nvSpPr>
            <p:cNvPr id="22323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ru-RU"/>
            </a:p>
          </p:txBody>
        </p:sp>
      </p:grpSp>
      <p:sp>
        <p:nvSpPr>
          <p:cNvPr id="223237"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ru-RU"/>
          </a:p>
        </p:txBody>
      </p:sp>
      <p:grpSp>
        <p:nvGrpSpPr>
          <p:cNvPr id="1028" name="Group 6"/>
          <p:cNvGrpSpPr>
            <a:grpSpLocks/>
          </p:cNvGrpSpPr>
          <p:nvPr/>
        </p:nvGrpSpPr>
        <p:grpSpPr bwMode="auto">
          <a:xfrm>
            <a:off x="0" y="6019800"/>
            <a:ext cx="7848600" cy="857250"/>
            <a:chOff x="0" y="3792"/>
            <a:chExt cx="4944" cy="540"/>
          </a:xfrm>
        </p:grpSpPr>
        <p:sp>
          <p:nvSpPr>
            <p:cNvPr id="22323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ru-RU"/>
            </a:p>
          </p:txBody>
        </p:sp>
        <p:grpSp>
          <p:nvGrpSpPr>
            <p:cNvPr id="1042" name="Group 8"/>
            <p:cNvGrpSpPr>
              <a:grpSpLocks/>
            </p:cNvGrpSpPr>
            <p:nvPr userDrawn="1"/>
          </p:nvGrpSpPr>
          <p:grpSpPr bwMode="auto">
            <a:xfrm>
              <a:off x="2486" y="3792"/>
              <a:ext cx="2458" cy="540"/>
              <a:chOff x="2486" y="3792"/>
              <a:chExt cx="2458" cy="540"/>
            </a:xfrm>
          </p:grpSpPr>
          <p:sp>
            <p:nvSpPr>
              <p:cNvPr id="223241"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ru-RU"/>
              </a:p>
            </p:txBody>
          </p:sp>
          <p:sp>
            <p:nvSpPr>
              <p:cNvPr id="223242"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ru-RU"/>
              </a:p>
            </p:txBody>
          </p:sp>
          <p:sp>
            <p:nvSpPr>
              <p:cNvPr id="223243"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ru-RU"/>
              </a:p>
            </p:txBody>
          </p:sp>
          <p:sp>
            <p:nvSpPr>
              <p:cNvPr id="223244"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ru-RU"/>
              </a:p>
            </p:txBody>
          </p:sp>
          <p:sp>
            <p:nvSpPr>
              <p:cNvPr id="223245"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ru-RU"/>
              </a:p>
            </p:txBody>
          </p:sp>
        </p:grpSp>
        <p:sp>
          <p:nvSpPr>
            <p:cNvPr id="22324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ru-RU"/>
            </a:p>
          </p:txBody>
        </p:sp>
      </p:grpSp>
      <p:grpSp>
        <p:nvGrpSpPr>
          <p:cNvPr id="1029" name="Group 15"/>
          <p:cNvGrpSpPr>
            <a:grpSpLocks/>
          </p:cNvGrpSpPr>
          <p:nvPr/>
        </p:nvGrpSpPr>
        <p:grpSpPr bwMode="auto">
          <a:xfrm>
            <a:off x="627063" y="6021388"/>
            <a:ext cx="5684837" cy="849312"/>
            <a:chOff x="395" y="3793"/>
            <a:chExt cx="3581" cy="535"/>
          </a:xfrm>
        </p:grpSpPr>
        <p:sp>
          <p:nvSpPr>
            <p:cNvPr id="223248"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ru-RU"/>
            </a:p>
          </p:txBody>
        </p:sp>
        <p:sp>
          <p:nvSpPr>
            <p:cNvPr id="223249"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ru-RU"/>
            </a:p>
          </p:txBody>
        </p:sp>
        <p:sp>
          <p:nvSpPr>
            <p:cNvPr id="223250"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ru-RU"/>
            </a:p>
          </p:txBody>
        </p:sp>
        <p:sp>
          <p:nvSpPr>
            <p:cNvPr id="223251"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ru-RU"/>
            </a:p>
          </p:txBody>
        </p:sp>
        <p:sp>
          <p:nvSpPr>
            <p:cNvPr id="223252"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ru-RU"/>
            </a:p>
          </p:txBody>
        </p:sp>
        <p:sp>
          <p:nvSpPr>
            <p:cNvPr id="223253"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ru-RU"/>
            </a:p>
          </p:txBody>
        </p:sp>
      </p:grpSp>
      <p:sp>
        <p:nvSpPr>
          <p:cNvPr id="223254"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23256"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a:defRPr/>
            </a:pPr>
            <a:fld id="{674C4AF7-1562-4646-9DA0-E98B9ADAA3A8}" type="datetimeFigureOut">
              <a:rPr lang="ru-RU"/>
              <a:pPr>
                <a:defRPr/>
              </a:pPr>
              <a:t>10.01.2014</a:t>
            </a:fld>
            <a:endParaRPr lang="ru-RU"/>
          </a:p>
        </p:txBody>
      </p:sp>
      <p:sp>
        <p:nvSpPr>
          <p:cNvPr id="223257"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a:defRPr/>
            </a:pPr>
            <a:endParaRPr lang="ru-RU"/>
          </a:p>
        </p:txBody>
      </p:sp>
      <p:sp>
        <p:nvSpPr>
          <p:cNvPr id="223258"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a:defRPr/>
            </a:pPr>
            <a:fld id="{335ECC1D-8ACC-47A0-8354-78E32B45384A}"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699" r:id="rId1"/>
    <p:sldLayoutId id="2147483698" r:id="rId2"/>
    <p:sldLayoutId id="2147483697" r:id="rId3"/>
    <p:sldLayoutId id="2147483696" r:id="rId4"/>
    <p:sldLayoutId id="2147483695" r:id="rId5"/>
    <p:sldLayoutId id="2147483694" r:id="rId6"/>
    <p:sldLayoutId id="2147483693" r:id="rId7"/>
    <p:sldLayoutId id="2147483692" r:id="rId8"/>
    <p:sldLayoutId id="2147483691" r:id="rId9"/>
    <p:sldLayoutId id="2147483690" r:id="rId10"/>
    <p:sldLayoutId id="2147483689" r:id="rId11"/>
    <p:sldLayoutId id="2147483688" r:id="rId12"/>
  </p:sldLayoutIdLst>
  <p:transition spd="med">
    <p:wheel spokes="8"/>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4338"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
        <p:nvSpPr>
          <p:cNvPr id="9" name="Номер слайда 8"/>
          <p:cNvSpPr>
            <a:spLocks noGrp="1"/>
          </p:cNvSpPr>
          <p:nvPr>
            <p:ph type="sldNum" sz="quarter" idx="4"/>
          </p:nvPr>
        </p:nvSpPr>
        <p:spPr>
          <a:xfrm>
            <a:off x="8410575" y="6181725"/>
            <a:ext cx="609600" cy="457200"/>
          </a:xfrm>
          <a:prstGeom prst="rect">
            <a:avLst/>
          </a:prstGeom>
        </p:spPr>
        <p:txBody>
          <a:bodyPr vert="horz" lIns="0" tIns="0" rIns="0" bIns="0" anchor="ctr" anchorCtr="0">
            <a:noAutofit/>
          </a:bodyPr>
          <a:lstStyle>
            <a:lvl1pPr algn="ctr" fontAlgn="auto">
              <a:spcBef>
                <a:spcPts val="0"/>
              </a:spcBef>
              <a:spcAft>
                <a:spcPts val="0"/>
              </a:spcAft>
              <a:defRPr sz="1600">
                <a:solidFill>
                  <a:schemeClr val="tx2"/>
                </a:solidFill>
                <a:latin typeface="+mn-lt"/>
              </a:defRPr>
            </a:lvl1pPr>
          </a:lstStyle>
          <a:p>
            <a:pPr>
              <a:defRPr/>
            </a:pPr>
            <a:fld id="{BD1038C8-FF23-46CB-A369-13B269AFABAB}" type="slidenum">
              <a:rPr lang="ru-RU"/>
              <a:pPr>
                <a:defRPr/>
              </a:pPr>
              <a:t>‹#›</a:t>
            </a:fld>
            <a:endParaRPr lang="ru-RU"/>
          </a:p>
        </p:txBody>
      </p:sp>
      <p:sp>
        <p:nvSpPr>
          <p:cNvPr id="11" name="Нижний колонтитул 7"/>
          <p:cNvSpPr>
            <a:spLocks noGrp="1"/>
          </p:cNvSpPr>
          <p:nvPr>
            <p:ph type="ftr" sz="quarter" idx="3"/>
          </p:nvPr>
        </p:nvSpPr>
        <p:spPr>
          <a:xfrm>
            <a:off x="2133600" y="6203950"/>
            <a:ext cx="3581400" cy="384175"/>
          </a:xfrm>
          <a:prstGeom prst="rect">
            <a:avLst/>
          </a:prstGeom>
        </p:spPr>
        <p:txBody>
          <a:bodyPr vert="horz" anchor="ctr" anchorCtr="0"/>
          <a:lstStyle>
            <a:lvl1pPr algn="r" fontAlgn="auto">
              <a:spcBef>
                <a:spcPts val="0"/>
              </a:spcBef>
              <a:spcAft>
                <a:spcPts val="0"/>
              </a:spcAft>
              <a:defRPr sz="1200">
                <a:solidFill>
                  <a:schemeClr val="tx2"/>
                </a:solidFill>
                <a:latin typeface="+mn-lt"/>
              </a:defRPr>
            </a:lvl1pPr>
          </a:lstStyle>
          <a:p>
            <a:pPr>
              <a:defRPr/>
            </a:pPr>
            <a:endParaRPr lang="ru-RU"/>
          </a:p>
        </p:txBody>
      </p:sp>
      <p:sp>
        <p:nvSpPr>
          <p:cNvPr id="12" name="Дата 6"/>
          <p:cNvSpPr>
            <a:spLocks noGrp="1"/>
          </p:cNvSpPr>
          <p:nvPr>
            <p:ph type="dt" sz="half" idx="2"/>
          </p:nvPr>
        </p:nvSpPr>
        <p:spPr>
          <a:xfrm>
            <a:off x="5791200" y="6203950"/>
            <a:ext cx="2590800" cy="384175"/>
          </a:xfrm>
          <a:prstGeom prst="rect">
            <a:avLst/>
          </a:prstGeom>
        </p:spPr>
        <p:txBody>
          <a:bodyPr vert="horz" anchor="ctr" anchorCtr="0"/>
          <a:lstStyle>
            <a:lvl1pPr fontAlgn="auto">
              <a:spcBef>
                <a:spcPts val="0"/>
              </a:spcBef>
              <a:spcAft>
                <a:spcPts val="0"/>
              </a:spcAft>
              <a:defRPr sz="1200">
                <a:solidFill>
                  <a:schemeClr val="tx2"/>
                </a:solidFill>
                <a:latin typeface="+mn-lt"/>
              </a:defRPr>
            </a:lvl1pPr>
          </a:lstStyle>
          <a:p>
            <a:pPr>
              <a:defRPr/>
            </a:pPr>
            <a:fld id="{6938DEA7-F9D6-472D-BAF6-42DACD7B9A4D}" type="datetimeFigureOut">
              <a:rPr lang="ru-RU"/>
              <a:pPr>
                <a:defRPr/>
              </a:pPr>
              <a:t>10.01.2014</a:t>
            </a:fld>
            <a:endParaRPr lang="ru-RU"/>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Lst>
  <p:transition spd="med" advClick="0" advTm="30000">
    <p:wheel spokes="8"/>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Arial" charset="0"/>
          <a:ea typeface="+mj-ea"/>
          <a:cs typeface="+mj-cs"/>
        </a:defRPr>
      </a:lvl1pPr>
      <a:lvl2pPr algn="l" rtl="0" eaLnBrk="0" fontAlgn="base" hangingPunct="0">
        <a:spcBef>
          <a:spcPct val="0"/>
        </a:spcBef>
        <a:spcAft>
          <a:spcPct val="0"/>
        </a:spcAft>
        <a:defRPr sz="4200">
          <a:solidFill>
            <a:srgbClr val="F9F9F9"/>
          </a:solidFill>
          <a:latin typeface="Arial" charset="0"/>
        </a:defRPr>
      </a:lvl2pPr>
      <a:lvl3pPr algn="l" rtl="0" eaLnBrk="0" fontAlgn="base" hangingPunct="0">
        <a:spcBef>
          <a:spcPct val="0"/>
        </a:spcBef>
        <a:spcAft>
          <a:spcPct val="0"/>
        </a:spcAft>
        <a:defRPr sz="4200">
          <a:solidFill>
            <a:srgbClr val="F9F9F9"/>
          </a:solidFill>
          <a:latin typeface="Arial" charset="0"/>
        </a:defRPr>
      </a:lvl3pPr>
      <a:lvl4pPr algn="l" rtl="0" eaLnBrk="0" fontAlgn="base" hangingPunct="0">
        <a:spcBef>
          <a:spcPct val="0"/>
        </a:spcBef>
        <a:spcAft>
          <a:spcPct val="0"/>
        </a:spcAft>
        <a:defRPr sz="4200">
          <a:solidFill>
            <a:srgbClr val="F9F9F9"/>
          </a:solidFill>
          <a:latin typeface="Arial" charset="0"/>
        </a:defRPr>
      </a:lvl4pPr>
      <a:lvl5pPr algn="l" rtl="0" eaLnBrk="0" fontAlgn="base" hangingPunct="0">
        <a:spcBef>
          <a:spcPct val="0"/>
        </a:spcBef>
        <a:spcAft>
          <a:spcPct val="0"/>
        </a:spcAft>
        <a:defRPr sz="4200">
          <a:solidFill>
            <a:srgbClr val="F9F9F9"/>
          </a:solidFill>
          <a:latin typeface="Arial"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Arial" charset="0"/>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Arial" charset="0"/>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Arial" charset="0"/>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Arial" charset="0"/>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Arial" charset="0"/>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descr="22"/>
          <p:cNvPicPr>
            <a:picLocks noChangeAspect="1" noChangeArrowheads="1"/>
          </p:cNvPicPr>
          <p:nvPr/>
        </p:nvPicPr>
        <p:blipFill>
          <a:blip r:embed="rId2"/>
          <a:srcRect/>
          <a:stretch>
            <a:fillRect/>
          </a:stretch>
        </p:blipFill>
        <p:spPr bwMode="auto">
          <a:xfrm>
            <a:off x="0" y="0"/>
            <a:ext cx="9144000" cy="6831013"/>
          </a:xfrm>
          <a:prstGeom prst="rect">
            <a:avLst/>
          </a:prstGeom>
          <a:noFill/>
          <a:ln w="9525">
            <a:noFill/>
            <a:miter lim="800000"/>
            <a:headEnd/>
            <a:tailEnd/>
          </a:ln>
        </p:spPr>
      </p:pic>
      <p:sp>
        <p:nvSpPr>
          <p:cNvPr id="5125" name="Rectangle 5"/>
          <p:cNvSpPr>
            <a:spLocks noChangeArrowheads="1"/>
          </p:cNvSpPr>
          <p:nvPr/>
        </p:nvSpPr>
        <p:spPr bwMode="auto">
          <a:xfrm>
            <a:off x="171450" y="188913"/>
            <a:ext cx="8839200" cy="1431925"/>
          </a:xfrm>
          <a:prstGeom prst="rect">
            <a:avLst/>
          </a:prstGeom>
          <a:noFill/>
          <a:ln w="9525">
            <a:noFill/>
            <a:miter lim="800000"/>
            <a:headEnd/>
            <a:tailEnd/>
          </a:ln>
          <a:effectLst/>
        </p:spPr>
        <p:txBody>
          <a:bodyPr>
            <a:spAutoFit/>
          </a:bodyPr>
          <a:lstStyle/>
          <a:p>
            <a:pPr algn="ctr">
              <a:defRPr/>
            </a:pPr>
            <a:r>
              <a:rPr lang="uk-UA" sz="4400" b="1">
                <a:solidFill>
                  <a:srgbClr val="FFFF00"/>
                </a:solidFill>
                <a:effectLst>
                  <a:outerShdw blurRad="38100" dist="38100" dir="2700000" algn="tl">
                    <a:srgbClr val="000000"/>
                  </a:outerShdw>
                </a:effectLst>
              </a:rPr>
              <a:t>ТЕХ</a:t>
            </a:r>
            <a:r>
              <a:rPr lang="en-US" sz="4400" b="1">
                <a:solidFill>
                  <a:srgbClr val="FFFF00"/>
                </a:solidFill>
                <a:effectLst>
                  <a:outerShdw blurRad="38100" dist="38100" dir="2700000" algn="tl">
                    <a:srgbClr val="000000"/>
                  </a:outerShdw>
                </a:effectLst>
              </a:rPr>
              <a:t>H</a:t>
            </a:r>
            <a:r>
              <a:rPr lang="uk-UA" sz="4400" b="1">
                <a:solidFill>
                  <a:srgbClr val="FFFF00"/>
                </a:solidFill>
                <a:effectLst>
                  <a:outerShdw blurRad="38100" dist="38100" dir="2700000" algn="tl">
                    <a:srgbClr val="000000"/>
                  </a:outerShdw>
                </a:effectLst>
              </a:rPr>
              <a:t>ОЛОГО-ЕКО</a:t>
            </a:r>
            <a:r>
              <a:rPr lang="en-US" sz="4400" b="1">
                <a:solidFill>
                  <a:srgbClr val="FFFF00"/>
                </a:solidFill>
                <a:effectLst>
                  <a:outerShdw blurRad="38100" dist="38100" dir="2700000" algn="tl">
                    <a:srgbClr val="000000"/>
                  </a:outerShdw>
                </a:effectLst>
              </a:rPr>
              <a:t>H</a:t>
            </a:r>
            <a:r>
              <a:rPr lang="uk-UA" sz="4400" b="1">
                <a:solidFill>
                  <a:srgbClr val="FFFF00"/>
                </a:solidFill>
                <a:effectLst>
                  <a:outerShdw blurRad="38100" dist="38100" dir="2700000" algn="tl">
                    <a:srgbClr val="000000"/>
                  </a:outerShdw>
                </a:effectLst>
              </a:rPr>
              <a:t>О</a:t>
            </a:r>
            <a:r>
              <a:rPr lang="en-US" sz="4400" b="1">
                <a:solidFill>
                  <a:srgbClr val="FFFF00"/>
                </a:solidFill>
                <a:effectLst>
                  <a:outerShdw blurRad="38100" dist="38100" dir="2700000" algn="tl">
                    <a:srgbClr val="000000"/>
                  </a:outerShdw>
                </a:effectLst>
              </a:rPr>
              <a:t>M</a:t>
            </a:r>
            <a:r>
              <a:rPr lang="uk-UA" sz="4400" b="1">
                <a:solidFill>
                  <a:srgbClr val="FFFF00"/>
                </a:solidFill>
                <a:effectLst>
                  <a:outerShdw blurRad="38100" dist="38100" dir="2700000" algn="tl">
                    <a:srgbClr val="000000"/>
                  </a:outerShdw>
                </a:effectLst>
              </a:rPr>
              <a:t>ІЧ</a:t>
            </a:r>
            <a:r>
              <a:rPr lang="en-US" sz="4400" b="1">
                <a:solidFill>
                  <a:srgbClr val="FFFF00"/>
                </a:solidFill>
                <a:effectLst>
                  <a:outerShdw blurRad="38100" dist="38100" dir="2700000" algn="tl">
                    <a:srgbClr val="000000"/>
                  </a:outerShdw>
                </a:effectLst>
              </a:rPr>
              <a:t>H</a:t>
            </a:r>
            <a:r>
              <a:rPr lang="uk-UA" sz="4400" b="1">
                <a:solidFill>
                  <a:srgbClr val="FFFF00"/>
                </a:solidFill>
                <a:effectLst>
                  <a:outerShdw blurRad="38100" dist="38100" dir="2700000" algn="tl">
                    <a:srgbClr val="000000"/>
                  </a:outerShdw>
                </a:effectLst>
              </a:rPr>
              <a:t>ИЙ КОЛЕДЖ</a:t>
            </a:r>
            <a:endParaRPr lang="ru-RU" sz="4400" b="1">
              <a:solidFill>
                <a:srgbClr val="FFFF00"/>
              </a:solidFill>
              <a:effectLst>
                <a:outerShdw blurRad="38100" dist="38100" dir="2700000" algn="tl">
                  <a:srgbClr val="000000"/>
                </a:outerShdw>
              </a:effectLst>
            </a:endParaRPr>
          </a:p>
        </p:txBody>
      </p:sp>
      <p:sp>
        <p:nvSpPr>
          <p:cNvPr id="5126" name="Rectangle 6"/>
          <p:cNvSpPr>
            <a:spLocks noChangeArrowheads="1"/>
          </p:cNvSpPr>
          <p:nvPr/>
        </p:nvSpPr>
        <p:spPr bwMode="auto">
          <a:xfrm>
            <a:off x="323850" y="3797300"/>
            <a:ext cx="8820150" cy="1431925"/>
          </a:xfrm>
          <a:prstGeom prst="rect">
            <a:avLst/>
          </a:prstGeom>
          <a:noFill/>
          <a:ln w="9525">
            <a:noFill/>
            <a:miter lim="800000"/>
            <a:headEnd/>
            <a:tailEnd/>
          </a:ln>
          <a:effectLst/>
        </p:spPr>
        <p:txBody>
          <a:bodyPr>
            <a:spAutoFit/>
          </a:bodyPr>
          <a:lstStyle/>
          <a:p>
            <a:pPr algn="ctr">
              <a:defRPr/>
            </a:pPr>
            <a:r>
              <a:rPr lang="uk-UA" sz="4400" b="1" dirty="0">
                <a:solidFill>
                  <a:srgbClr val="FFFF00"/>
                </a:solidFill>
                <a:effectLst>
                  <a:outerShdw blurRad="38100" dist="38100" dir="2700000" algn="tl">
                    <a:srgbClr val="000000"/>
                  </a:outerShdw>
                </a:effectLst>
              </a:rPr>
              <a:t>Білоцерківського національного</a:t>
            </a:r>
          </a:p>
          <a:p>
            <a:pPr algn="ctr">
              <a:defRPr/>
            </a:pPr>
            <a:r>
              <a:rPr lang="uk-UA" sz="4400" b="1" dirty="0">
                <a:solidFill>
                  <a:srgbClr val="FFFF00"/>
                </a:solidFill>
                <a:effectLst>
                  <a:outerShdw blurRad="38100" dist="38100" dir="2700000" algn="tl">
                    <a:srgbClr val="000000"/>
                  </a:outerShdw>
                </a:effectLst>
              </a:rPr>
              <a:t>аграрного університету</a:t>
            </a:r>
            <a:endParaRPr lang="ru-RU" sz="4400" b="1" dirty="0">
              <a:solidFill>
                <a:srgbClr val="FFFF00"/>
              </a:solidFill>
              <a:effectLst>
                <a:outerShdw blurRad="38100" dist="38100" dir="2700000" algn="tl">
                  <a:srgbClr val="000000"/>
                </a:outerShdw>
              </a:effectLst>
            </a:endParaRPr>
          </a:p>
        </p:txBody>
      </p:sp>
    </p:spTree>
  </p:cSld>
  <p:clrMapOvr>
    <a:masterClrMapping/>
  </p:clrMapOvr>
  <p:transition spd="med" advClick="0" advTm="30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lt">
                                    <p:tmPct val="100000"/>
                                  </p:iterate>
                                  <p:childTnLst>
                                    <p:set>
                                      <p:cBhvr>
                                        <p:cTn id="6" dur="1" fill="hold">
                                          <p:stCondLst>
                                            <p:cond delay="0"/>
                                          </p:stCondLst>
                                        </p:cTn>
                                        <p:tgtEl>
                                          <p:spTgt spid="5125">
                                            <p:txEl>
                                              <p:pRg st="0" end="0"/>
                                            </p:txEl>
                                          </p:spTgt>
                                        </p:tgtEl>
                                        <p:attrNameLst>
                                          <p:attrName>style.visibility</p:attrName>
                                        </p:attrNameLst>
                                      </p:cBhvr>
                                      <p:to>
                                        <p:strVal val="visible"/>
                                      </p:to>
                                    </p:set>
                                    <p:anim calcmode="lin" valueType="num">
                                      <p:cBhvr additive="base">
                                        <p:cTn id="7" dur="75" fill="hold"/>
                                        <p:tgtEl>
                                          <p:spTgt spid="5125">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512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2025"/>
                            </p:stCondLst>
                            <p:childTnLst>
                              <p:par>
                                <p:cTn id="10" presetID="2" presetClass="entr" presetSubtype="3" fill="hold" grpId="0" nodeType="afterEffect">
                                  <p:stCondLst>
                                    <p:cond delay="0"/>
                                  </p:stCondLst>
                                  <p:iterate type="lt">
                                    <p:tmPct val="100000"/>
                                  </p:iterate>
                                  <p:childTnLst>
                                    <p:set>
                                      <p:cBhvr>
                                        <p:cTn id="11" dur="1" fill="hold">
                                          <p:stCondLst>
                                            <p:cond delay="0"/>
                                          </p:stCondLst>
                                        </p:cTn>
                                        <p:tgtEl>
                                          <p:spTgt spid="5126">
                                            <p:txEl>
                                              <p:pRg st="0" end="0"/>
                                            </p:txEl>
                                          </p:spTgt>
                                        </p:tgtEl>
                                        <p:attrNameLst>
                                          <p:attrName>style.visibility</p:attrName>
                                        </p:attrNameLst>
                                      </p:cBhvr>
                                      <p:to>
                                        <p:strVal val="visible"/>
                                      </p:to>
                                    </p:set>
                                    <p:anim calcmode="lin" valueType="num">
                                      <p:cBhvr additive="base">
                                        <p:cTn id="12" dur="75" fill="hold"/>
                                        <p:tgtEl>
                                          <p:spTgt spid="5126">
                                            <p:txEl>
                                              <p:pRg st="0" end="0"/>
                                            </p:txEl>
                                          </p:spTgt>
                                        </p:tgtEl>
                                        <p:attrNameLst>
                                          <p:attrName>ppt_x</p:attrName>
                                        </p:attrNameLst>
                                      </p:cBhvr>
                                      <p:tavLst>
                                        <p:tav tm="0">
                                          <p:val>
                                            <p:strVal val="1+#ppt_w/2"/>
                                          </p:val>
                                        </p:tav>
                                        <p:tav tm="100000">
                                          <p:val>
                                            <p:strVal val="#ppt_x"/>
                                          </p:val>
                                        </p:tav>
                                      </p:tavLst>
                                    </p:anim>
                                    <p:anim calcmode="lin" valueType="num">
                                      <p:cBhvr additive="base">
                                        <p:cTn id="13" dur="75" fill="hold"/>
                                        <p:tgtEl>
                                          <p:spTgt spid="5126">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4200"/>
                            </p:stCondLst>
                            <p:childTnLst>
                              <p:par>
                                <p:cTn id="15" presetID="2" presetClass="entr" presetSubtype="3" fill="hold" grpId="0" nodeType="afterEffect">
                                  <p:stCondLst>
                                    <p:cond delay="0"/>
                                  </p:stCondLst>
                                  <p:iterate type="lt">
                                    <p:tmPct val="100000"/>
                                  </p:iterate>
                                  <p:childTnLst>
                                    <p:set>
                                      <p:cBhvr>
                                        <p:cTn id="16" dur="1" fill="hold">
                                          <p:stCondLst>
                                            <p:cond delay="0"/>
                                          </p:stCondLst>
                                        </p:cTn>
                                        <p:tgtEl>
                                          <p:spTgt spid="5126">
                                            <p:txEl>
                                              <p:pRg st="1" end="1"/>
                                            </p:txEl>
                                          </p:spTgt>
                                        </p:tgtEl>
                                        <p:attrNameLst>
                                          <p:attrName>style.visibility</p:attrName>
                                        </p:attrNameLst>
                                      </p:cBhvr>
                                      <p:to>
                                        <p:strVal val="visible"/>
                                      </p:to>
                                    </p:set>
                                    <p:anim calcmode="lin" valueType="num">
                                      <p:cBhvr additive="base">
                                        <p:cTn id="17" dur="75" fill="hold"/>
                                        <p:tgtEl>
                                          <p:spTgt spid="5126">
                                            <p:txEl>
                                              <p:pRg st="1" end="1"/>
                                            </p:txEl>
                                          </p:spTgt>
                                        </p:tgtEl>
                                        <p:attrNameLst>
                                          <p:attrName>ppt_x</p:attrName>
                                        </p:attrNameLst>
                                      </p:cBhvr>
                                      <p:tavLst>
                                        <p:tav tm="0">
                                          <p:val>
                                            <p:strVal val="1+#ppt_w/2"/>
                                          </p:val>
                                        </p:tav>
                                        <p:tav tm="100000">
                                          <p:val>
                                            <p:strVal val="#ppt_x"/>
                                          </p:val>
                                        </p:tav>
                                      </p:tavLst>
                                    </p:anim>
                                    <p:anim calcmode="lin" valueType="num">
                                      <p:cBhvr additive="base">
                                        <p:cTn id="18" dur="75" fill="hold"/>
                                        <p:tgtEl>
                                          <p:spTgt spid="5126">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autoUpdateAnimBg="0" advAuto="0"/>
      <p:bldP spid="5126" grpId="0" build="p"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33" name="Group 81"/>
          <p:cNvGraphicFramePr>
            <a:graphicFrameLocks noGrp="1"/>
          </p:cNvGraphicFramePr>
          <p:nvPr>
            <p:ph idx="4294967295"/>
            <p:extLst>
              <p:ext uri="{D42A27DB-BD31-4B8C-83A1-F6EECF244321}">
                <p14:modId xmlns:p14="http://schemas.microsoft.com/office/powerpoint/2010/main" val="712135416"/>
              </p:ext>
            </p:extLst>
          </p:nvPr>
        </p:nvGraphicFramePr>
        <p:xfrm>
          <a:off x="250825" y="620713"/>
          <a:ext cx="8667753" cy="5616577"/>
        </p:xfrm>
        <a:graphic>
          <a:graphicData uri="http://schemas.openxmlformats.org/drawingml/2006/table">
            <a:tbl>
              <a:tblPr/>
              <a:tblGrid>
                <a:gridCol w="46039"/>
                <a:gridCol w="1758950"/>
                <a:gridCol w="1728788"/>
                <a:gridCol w="1655762"/>
                <a:gridCol w="3432175"/>
                <a:gridCol w="46039"/>
              </a:tblGrid>
              <a:tr h="569913">
                <a:tc gridSpan="2">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0033CC"/>
                          </a:solidFill>
                          <a:effectLst/>
                          <a:latin typeface="Arial" charset="0"/>
                        </a:rPr>
                        <a:t>Рукописна буква </a:t>
                      </a:r>
                      <a:endParaRPr kumimoji="0" lang="ru-RU" sz="1800" b="1" i="1" u="none" strike="noStrike" cap="none" normalizeH="0" baseline="0" dirty="0" smtClean="0">
                        <a:ln>
                          <a:noFill/>
                        </a:ln>
                        <a:solidFill>
                          <a:srgbClr val="0033CC"/>
                        </a:solidFill>
                        <a:effectLst/>
                        <a:latin typeface="Times New Roman" pitchFamily="18" charset="0"/>
                        <a:cs typeface="Times New Roman" pitchFamily="18" charset="0"/>
                      </a:endParaRPr>
                    </a:p>
                  </a:txBody>
                  <a:tcPr marL="20639" marR="20639"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hMerge="1">
                  <a:txBody>
                    <a:bodyPr/>
                    <a:lstStyle/>
                    <a:p>
                      <a:endParaRPr lang="ru-RU"/>
                    </a:p>
                  </a:txBody>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0033CC"/>
                          </a:solidFill>
                          <a:effectLst/>
                          <a:latin typeface="Arial" charset="0"/>
                        </a:rPr>
                        <a:t>Назва </a:t>
                      </a:r>
                      <a:endParaRPr kumimoji="0" lang="ru-RU" sz="1800" b="1" i="1" u="none" strike="noStrike" cap="none" normalizeH="0" baseline="0" smtClean="0">
                        <a:ln>
                          <a:noFill/>
                        </a:ln>
                        <a:solidFill>
                          <a:srgbClr val="0033CC"/>
                        </a:solidFill>
                        <a:effectLst/>
                        <a:latin typeface="Times New Roman" pitchFamily="18" charset="0"/>
                        <a:cs typeface="Times New Roman" pitchFamily="18" charset="0"/>
                      </a:endParaRPr>
                    </a:p>
                  </a:txBody>
                  <a:tcPr marL="20639" marR="20639"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0033CC"/>
                          </a:solidFill>
                          <a:effectLst/>
                          <a:latin typeface="Arial" charset="0"/>
                        </a:rPr>
                        <a:t>Вимова </a:t>
                      </a:r>
                      <a:endParaRPr kumimoji="0" lang="ru-RU" sz="1800" b="1" i="1" u="none" strike="noStrike" cap="none" normalizeH="0" baseline="0" smtClean="0">
                        <a:ln>
                          <a:noFill/>
                        </a:ln>
                        <a:solidFill>
                          <a:srgbClr val="0033CC"/>
                        </a:solidFill>
                        <a:effectLst/>
                        <a:latin typeface="Times New Roman" pitchFamily="18" charset="0"/>
                        <a:cs typeface="Times New Roman" pitchFamily="18" charset="0"/>
                      </a:endParaRPr>
                    </a:p>
                  </a:txBody>
                  <a:tcPr marL="20639" marR="20639"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0033CC"/>
                          </a:solidFill>
                          <a:effectLst/>
                          <a:latin typeface="Arial" charset="0"/>
                        </a:rPr>
                        <a:t>Приклад </a:t>
                      </a:r>
                      <a:endParaRPr kumimoji="0" lang="ru-RU" sz="1800" b="1" i="1" u="none" strike="noStrike" cap="none" normalizeH="0" baseline="0" smtClean="0">
                        <a:ln>
                          <a:noFill/>
                        </a:ln>
                        <a:solidFill>
                          <a:srgbClr val="0033CC"/>
                        </a:solidFill>
                        <a:effectLst/>
                        <a:latin typeface="Times New Roman" pitchFamily="18" charset="0"/>
                        <a:cs typeface="Times New Roman" pitchFamily="18" charset="0"/>
                      </a:endParaRPr>
                    </a:p>
                  </a:txBody>
                  <a:tcPr marL="20639" marR="20639"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 </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EDF0F4"/>
                    </a:solidFill>
                  </a:tcPr>
                </a:tc>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000000"/>
                          </a:solidFill>
                          <a:effectLst/>
                          <a:latin typeface="Arial" charset="0"/>
                        </a:rPr>
                        <a:t> </a:t>
                      </a:r>
                      <a:endParaRPr kumimoji="0" lang="ru-RU" sz="2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err="1" smtClean="0">
                          <a:ln>
                            <a:noFill/>
                          </a:ln>
                          <a:solidFill>
                            <a:srgbClr val="FF0066"/>
                          </a:solidFill>
                          <a:effectLst/>
                          <a:latin typeface="Arial" charset="0"/>
                        </a:rPr>
                        <a:t>Аа</a:t>
                      </a:r>
                      <a:r>
                        <a:rPr kumimoji="0" lang="uk-UA" sz="1800" b="1" i="1" u="none" strike="noStrike" cap="none" normalizeH="0" baseline="0" dirty="0" smtClean="0">
                          <a:ln>
                            <a:noFill/>
                          </a:ln>
                          <a:solidFill>
                            <a:srgbClr val="FF0066"/>
                          </a:solidFill>
                          <a:effectLst/>
                          <a:latin typeface="Arial" charset="0"/>
                        </a:rPr>
                        <a:t> </a:t>
                      </a:r>
                      <a:endParaRPr kumimoji="0" lang="ru-RU" sz="1800" b="1" i="1" u="none" strike="noStrike" cap="none" normalizeH="0" baseline="0" dirty="0" smtClean="0">
                        <a:ln>
                          <a:noFill/>
                        </a:ln>
                        <a:solidFill>
                          <a:srgbClr val="FF0066"/>
                        </a:solidFill>
                        <a:effectLst/>
                        <a:latin typeface="Arial" charset="0"/>
                        <a:cs typeface="Times New Roman" pitchFamily="18" charset="0"/>
                      </a:endParaRPr>
                    </a:p>
                  </a:txBody>
                  <a:tcPr marL="20639" marR="20639"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000000"/>
                          </a:solidFill>
                          <a:effectLst/>
                          <a:latin typeface="Arial" charset="0"/>
                        </a:rPr>
                        <a:t>а</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0639" marR="20639"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000000"/>
                          </a:solidFill>
                          <a:effectLst/>
                          <a:latin typeface="Arial" charset="0"/>
                        </a:rPr>
                        <a:t>а </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0639" marR="20639"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gridSpan="2">
                  <a:txBody>
                    <a:bodyPr/>
                    <a:lstStyle/>
                    <a:p>
                      <a:pPr marL="11430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Аqиа (аква)</a:t>
                      </a:r>
                      <a:r>
                        <a:rPr kumimoji="0" lang="uk-UA" sz="1800" b="0" i="0" u="none" strike="noStrike" cap="none" normalizeH="0" baseline="0" smtClean="0">
                          <a:ln>
                            <a:noFill/>
                          </a:ln>
                          <a:solidFill>
                            <a:srgbClr val="000000"/>
                          </a:solidFill>
                          <a:effectLst/>
                          <a:latin typeface="Arial" charset="0"/>
                        </a:rPr>
                        <a:t> - вода</a:t>
                      </a:r>
                      <a:endParaRPr kumimoji="0" lang="ru-RU" sz="1800" b="0" i="0" u="none" strike="noStrike" cap="none" normalizeH="0" baseline="0" smtClean="0">
                        <a:ln>
                          <a:noFill/>
                        </a:ln>
                        <a:solidFill>
                          <a:srgbClr val="000000"/>
                        </a:solidFill>
                        <a:effectLst/>
                        <a:latin typeface="Arial" charset="0"/>
                        <a:cs typeface="Times New Roman" pitchFamily="18" charset="0"/>
                      </a:endParaRPr>
                    </a:p>
                  </a:txBody>
                  <a:tcPr marL="20639" marR="20639"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hMerge="1">
                  <a:txBody>
                    <a:bodyPr/>
                    <a:lstStyle/>
                    <a:p>
                      <a:endParaRPr lang="ru-RU"/>
                    </a:p>
                  </a:txBody>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000000"/>
                          </a:solidFill>
                          <a:effectLst/>
                          <a:latin typeface="Arial" charset="0"/>
                        </a:rPr>
                        <a:t> </a:t>
                      </a:r>
                      <a:endParaRPr kumimoji="0" lang="ru-RU" sz="2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err="1" smtClean="0">
                          <a:ln>
                            <a:noFill/>
                          </a:ln>
                          <a:solidFill>
                            <a:srgbClr val="FF0066"/>
                          </a:solidFill>
                          <a:effectLst/>
                          <a:latin typeface="Arial" charset="0"/>
                        </a:rPr>
                        <a:t>Вв</a:t>
                      </a:r>
                      <a:r>
                        <a:rPr kumimoji="0" lang="uk-UA" sz="1800" b="1" i="1" u="none" strike="noStrike" cap="none" normalizeH="0" baseline="0" dirty="0" smtClean="0">
                          <a:ln>
                            <a:noFill/>
                          </a:ln>
                          <a:solidFill>
                            <a:srgbClr val="FF0066"/>
                          </a:solidFill>
                          <a:effectLst/>
                          <a:latin typeface="Arial" charset="0"/>
                        </a:rPr>
                        <a:t> </a:t>
                      </a:r>
                      <a:endParaRPr kumimoji="0" lang="ru-RU" sz="1800" b="1" i="1" u="none" strike="noStrike" cap="none" normalizeH="0" baseline="0" dirty="0" smtClean="0">
                        <a:ln>
                          <a:noFill/>
                        </a:ln>
                        <a:solidFill>
                          <a:srgbClr val="FF0066"/>
                        </a:solidFill>
                        <a:effectLst/>
                        <a:latin typeface="Arial" charset="0"/>
                        <a:cs typeface="Times New Roman" pitchFamily="18" charset="0"/>
                      </a:endParaRPr>
                    </a:p>
                  </a:txBody>
                  <a:tcPr marL="20639" marR="20639"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000000"/>
                          </a:solidFill>
                          <a:effectLst/>
                          <a:latin typeface="Arial" charset="0"/>
                        </a:rPr>
                        <a:t>бе </a:t>
                      </a:r>
                      <a:endParaRPr kumimoji="0" lang="ru-RU" sz="1800" b="1" i="1" u="none" strike="noStrike" cap="none" normalizeH="0" baseline="0" smtClean="0">
                        <a:ln>
                          <a:noFill/>
                        </a:ln>
                        <a:solidFill>
                          <a:srgbClr val="000000"/>
                        </a:solidFill>
                        <a:effectLst/>
                        <a:latin typeface="Arial" charset="0"/>
                        <a:cs typeface="Times New Roman" pitchFamily="18" charset="0"/>
                      </a:endParaRPr>
                    </a:p>
                  </a:txBody>
                  <a:tcPr marL="20639" marR="20639"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000000"/>
                          </a:solidFill>
                          <a:effectLst/>
                          <a:latin typeface="Arial" charset="0"/>
                        </a:rPr>
                        <a:t>б </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0639" marR="20639"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gridSpan="2">
                  <a:txBody>
                    <a:bodyPr/>
                    <a:lstStyle/>
                    <a:p>
                      <a:pPr marL="11430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Вetulа (бетуля) </a:t>
                      </a:r>
                      <a:r>
                        <a:rPr kumimoji="0" lang="uk-UA" sz="1800" b="0" i="0" u="none" strike="noStrike" cap="none" normalizeH="0" baseline="0" smtClean="0">
                          <a:ln>
                            <a:noFill/>
                          </a:ln>
                          <a:solidFill>
                            <a:srgbClr val="000000"/>
                          </a:solidFill>
                          <a:effectLst/>
                          <a:latin typeface="Arial" charset="0"/>
                        </a:rPr>
                        <a:t>- береза</a:t>
                      </a:r>
                      <a:endParaRPr kumimoji="0" lang="ru-RU" sz="1800" b="0" i="0" u="none" strike="noStrike" cap="none" normalizeH="0" baseline="0" smtClean="0">
                        <a:ln>
                          <a:noFill/>
                        </a:ln>
                        <a:solidFill>
                          <a:srgbClr val="000000"/>
                        </a:solidFill>
                        <a:effectLst/>
                        <a:latin typeface="Arial" charset="0"/>
                        <a:cs typeface="Times New Roman" pitchFamily="18" charset="0"/>
                      </a:endParaRPr>
                    </a:p>
                  </a:txBody>
                  <a:tcPr marL="20639" marR="20639"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hMerge="1">
                  <a:txBody>
                    <a:bodyPr/>
                    <a:lstStyle/>
                    <a:p>
                      <a:endParaRPr lang="ru-RU"/>
                    </a:p>
                  </a:txBody>
                  <a:tcPr/>
                </a:tc>
              </a:tr>
              <a:tr h="2763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000000"/>
                          </a:solidFill>
                          <a:effectLst/>
                          <a:latin typeface="Arial" charset="0"/>
                        </a:rPr>
                        <a:t> </a:t>
                      </a:r>
                      <a:endParaRPr kumimoji="0" lang="ru-RU" sz="2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err="1" smtClean="0">
                          <a:ln>
                            <a:noFill/>
                          </a:ln>
                          <a:solidFill>
                            <a:srgbClr val="FF0066"/>
                          </a:solidFill>
                          <a:effectLst/>
                          <a:latin typeface="Arial" charset="0"/>
                        </a:rPr>
                        <a:t>Сс</a:t>
                      </a:r>
                      <a:r>
                        <a:rPr kumimoji="0" lang="uk-UA" sz="1800" b="1" i="1" u="none" strike="noStrike" cap="none" normalizeH="0" baseline="0" dirty="0" smtClean="0">
                          <a:ln>
                            <a:noFill/>
                          </a:ln>
                          <a:solidFill>
                            <a:srgbClr val="FF0066"/>
                          </a:solidFill>
                          <a:effectLst/>
                          <a:latin typeface="Arial" charset="0"/>
                        </a:rPr>
                        <a:t> </a:t>
                      </a:r>
                      <a:endParaRPr kumimoji="0" lang="ru-RU" sz="1800" b="1" i="1" u="none" strike="noStrike" cap="none" normalizeH="0" baseline="0" dirty="0" smtClean="0">
                        <a:ln>
                          <a:noFill/>
                        </a:ln>
                        <a:solidFill>
                          <a:srgbClr val="FF0066"/>
                        </a:solidFill>
                        <a:effectLst/>
                        <a:latin typeface="Arial" charset="0"/>
                        <a:cs typeface="Times New Roman" pitchFamily="18" charset="0"/>
                      </a:endParaRPr>
                    </a:p>
                  </a:txBody>
                  <a:tcPr marL="20639" marR="20639"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000000"/>
                          </a:solidFill>
                          <a:effectLst/>
                          <a:latin typeface="Arial" charset="0"/>
                        </a:rPr>
                        <a:t>це</a:t>
                      </a:r>
                      <a:endParaRPr kumimoji="0" lang="ru-RU" sz="1800" b="1" i="1" u="none" strike="noStrike" cap="none" normalizeH="0" baseline="0" smtClean="0">
                        <a:ln>
                          <a:noFill/>
                        </a:ln>
                        <a:solidFill>
                          <a:srgbClr val="000000"/>
                        </a:solidFill>
                        <a:effectLst/>
                        <a:latin typeface="Arial" charset="0"/>
                      </a:endParaRPr>
                    </a:p>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000000"/>
                          </a:solidFill>
                          <a:effectLst/>
                          <a:latin typeface="Arial" charset="0"/>
                        </a:rPr>
                        <a:t> </a:t>
                      </a:r>
                      <a:endParaRPr kumimoji="0" lang="ru-RU" sz="1800" b="1" i="1" u="none" strike="noStrike" cap="none" normalizeH="0" baseline="0" smtClean="0">
                        <a:ln>
                          <a:noFill/>
                        </a:ln>
                        <a:solidFill>
                          <a:srgbClr val="000000"/>
                        </a:solidFill>
                        <a:effectLst/>
                        <a:latin typeface="Arial" charset="0"/>
                        <a:cs typeface="Times New Roman" pitchFamily="18" charset="0"/>
                      </a:endParaRPr>
                    </a:p>
                  </a:txBody>
                  <a:tcPr marL="20639" marR="20639"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000000"/>
                          </a:solidFill>
                          <a:effectLst/>
                          <a:latin typeface="Arial" charset="0"/>
                        </a:rPr>
                        <a:t>ц, к </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0639" marR="20639"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gridSpan="2">
                  <a:txBody>
                    <a:bodyPr/>
                    <a:lstStyle/>
                    <a:p>
                      <a:pPr marL="114300" marR="0" lvl="0" indent="0" algn="just" defTabSz="914400" rtl="0" eaLnBrk="1" fontAlgn="base" latinLnBrk="0" hangingPunct="1">
                        <a:lnSpc>
                          <a:spcPts val="1588"/>
                        </a:lnSpc>
                        <a:spcBef>
                          <a:spcPct val="0"/>
                        </a:spcBef>
                        <a:spcAft>
                          <a:spcPct val="0"/>
                        </a:spcAft>
                        <a:buClrTx/>
                        <a:buSzTx/>
                        <a:buFontTx/>
                        <a:buNone/>
                        <a:tabLst/>
                      </a:pPr>
                      <a:r>
                        <a:rPr kumimoji="0" lang="uk-UA" sz="1800" b="1" i="0" u="none" strike="noStrike" cap="none" normalizeH="0" baseline="0" smtClean="0">
                          <a:ln>
                            <a:noFill/>
                          </a:ln>
                          <a:solidFill>
                            <a:srgbClr val="0033CC"/>
                          </a:solidFill>
                          <a:effectLst/>
                          <a:latin typeface="Arial" charset="0"/>
                        </a:rPr>
                        <a:t>“ц”</a:t>
                      </a:r>
                      <a:r>
                        <a:rPr kumimoji="0" lang="uk-UA" sz="1800" b="0" i="0" u="none" strike="noStrike" cap="none" normalizeH="0" baseline="0" smtClean="0">
                          <a:ln>
                            <a:noFill/>
                          </a:ln>
                          <a:solidFill>
                            <a:srgbClr val="000000"/>
                          </a:solidFill>
                          <a:effectLst/>
                          <a:latin typeface="Arial" charset="0"/>
                        </a:rPr>
                        <a:t> - перед літерами </a:t>
                      </a:r>
                      <a:r>
                        <a:rPr kumimoji="0" lang="uk-UA" sz="1800" b="0" i="0" u="none" strike="noStrike" cap="none" normalizeH="0" baseline="0" smtClean="0">
                          <a:ln>
                            <a:noFill/>
                          </a:ln>
                          <a:solidFill>
                            <a:srgbClr val="FF0066"/>
                          </a:solidFill>
                          <a:effectLst/>
                          <a:latin typeface="Arial" charset="0"/>
                        </a:rPr>
                        <a:t>е,і,у</a:t>
                      </a:r>
                      <a:r>
                        <a:rPr kumimoji="0" lang="uk-UA" sz="1800" b="0" i="0" u="none" strike="noStrike" cap="none" normalizeH="0" baseline="0" smtClean="0">
                          <a:ln>
                            <a:noFill/>
                          </a:ln>
                          <a:solidFill>
                            <a:srgbClr val="000000"/>
                          </a:solidFill>
                          <a:effectLst/>
                          <a:latin typeface="Arial" charset="0"/>
                        </a:rPr>
                        <a:t>; словосполученнями </a:t>
                      </a:r>
                      <a:r>
                        <a:rPr kumimoji="0" lang="uk-UA" sz="1800" b="0" i="0" u="none" strike="noStrike" cap="none" normalizeH="0" baseline="0" smtClean="0">
                          <a:ln>
                            <a:noFill/>
                          </a:ln>
                          <a:solidFill>
                            <a:srgbClr val="FF0066"/>
                          </a:solidFill>
                          <a:effectLst/>
                          <a:latin typeface="Arial" charset="0"/>
                        </a:rPr>
                        <a:t>ае, ое:</a:t>
                      </a:r>
                      <a:endParaRPr kumimoji="0" lang="uk-UA" sz="1800" b="0" i="0" u="none" strike="noStrike" cap="none" normalizeH="0" baseline="0" smtClean="0">
                        <a:ln>
                          <a:noFill/>
                        </a:ln>
                        <a:solidFill>
                          <a:srgbClr val="000000"/>
                        </a:solidFill>
                        <a:effectLst/>
                        <a:latin typeface="Arial" charset="0"/>
                      </a:endParaRPr>
                    </a:p>
                    <a:p>
                      <a:pPr marL="114300" marR="0" lvl="0" indent="0" algn="just" defTabSz="914400" rtl="0" eaLnBrk="1" fontAlgn="base" latinLnBrk="0" hangingPunct="1">
                        <a:lnSpc>
                          <a:spcPts val="1588"/>
                        </a:lnSpc>
                        <a:spcBef>
                          <a:spcPct val="0"/>
                        </a:spcBef>
                        <a:spcAft>
                          <a:spcPct val="0"/>
                        </a:spcAft>
                        <a:buClrTx/>
                        <a:buSzTx/>
                        <a:buFontTx/>
                        <a:buNone/>
                        <a:tabLst/>
                      </a:pPr>
                      <a:r>
                        <a:rPr kumimoji="0" lang="uk-UA" sz="1800" b="0" i="0" u="none" strike="noStrike" cap="none" normalizeH="0" baseline="0" smtClean="0">
                          <a:ln>
                            <a:noFill/>
                          </a:ln>
                          <a:solidFill>
                            <a:srgbClr val="0033CC"/>
                          </a:solidFill>
                          <a:effectLst/>
                          <a:latin typeface="Arial" charset="0"/>
                        </a:rPr>
                        <a:t>сіtо</a:t>
                      </a:r>
                      <a:r>
                        <a:rPr kumimoji="0" lang="uk-UA" sz="1800" b="0" i="0" u="none" strike="noStrike" cap="none" normalizeH="0" baseline="0" smtClean="0">
                          <a:ln>
                            <a:noFill/>
                          </a:ln>
                          <a:solidFill>
                            <a:srgbClr val="000000"/>
                          </a:solidFill>
                          <a:effectLst/>
                          <a:latin typeface="Arial" charset="0"/>
                        </a:rPr>
                        <a:t> – швидко, </a:t>
                      </a:r>
                      <a:r>
                        <a:rPr kumimoji="0" lang="uk-UA" sz="1800" b="0" i="0" u="none" strike="noStrike" cap="none" normalizeH="0" baseline="0" smtClean="0">
                          <a:ln>
                            <a:noFill/>
                          </a:ln>
                          <a:solidFill>
                            <a:srgbClr val="0033CC"/>
                          </a:solidFill>
                          <a:effectLst/>
                          <a:latin typeface="Arial" charset="0"/>
                        </a:rPr>
                        <a:t>cera</a:t>
                      </a:r>
                      <a:r>
                        <a:rPr kumimoji="0" lang="uk-UA" sz="1800" b="0" i="0" u="none" strike="noStrike" cap="none" normalizeH="0" baseline="0" smtClean="0">
                          <a:ln>
                            <a:noFill/>
                          </a:ln>
                          <a:solidFill>
                            <a:srgbClr val="000000"/>
                          </a:solidFill>
                          <a:effectLst/>
                          <a:latin typeface="Arial" charset="0"/>
                        </a:rPr>
                        <a:t> – віск, </a:t>
                      </a:r>
                      <a:r>
                        <a:rPr kumimoji="0" lang="uk-UA" sz="1800" b="0" i="0" u="none" strike="noStrike" cap="none" normalizeH="0" baseline="0" smtClean="0">
                          <a:ln>
                            <a:noFill/>
                          </a:ln>
                          <a:solidFill>
                            <a:srgbClr val="0033CC"/>
                          </a:solidFill>
                          <a:effectLst/>
                          <a:latin typeface="Arial" charset="0"/>
                        </a:rPr>
                        <a:t>caecum</a:t>
                      </a:r>
                      <a:r>
                        <a:rPr kumimoji="0" lang="uk-UA" sz="1800" b="0" i="0" u="none" strike="noStrike" cap="none" normalizeH="0" baseline="0" smtClean="0">
                          <a:ln>
                            <a:noFill/>
                          </a:ln>
                          <a:solidFill>
                            <a:srgbClr val="000000"/>
                          </a:solidFill>
                          <a:effectLst/>
                          <a:latin typeface="Arial" charset="0"/>
                        </a:rPr>
                        <a:t> – сліпа кишка, </a:t>
                      </a:r>
                    </a:p>
                    <a:p>
                      <a:pPr marL="114300" marR="0" lvl="0" indent="0" algn="just" defTabSz="914400" rtl="0" eaLnBrk="1" fontAlgn="base" latinLnBrk="0" hangingPunct="1">
                        <a:lnSpc>
                          <a:spcPts val="1588"/>
                        </a:lnSpc>
                        <a:spcBef>
                          <a:spcPct val="0"/>
                        </a:spcBef>
                        <a:spcAft>
                          <a:spcPct val="0"/>
                        </a:spcAft>
                        <a:buClrTx/>
                        <a:buSzTx/>
                        <a:buFontTx/>
                        <a:buNone/>
                        <a:tabLst/>
                      </a:pPr>
                      <a:r>
                        <a:rPr kumimoji="0" lang="uk-UA" sz="1800" b="0" i="0" u="none" strike="noStrike" cap="none" normalizeH="0" baseline="0" smtClean="0">
                          <a:ln>
                            <a:noFill/>
                          </a:ln>
                          <a:solidFill>
                            <a:srgbClr val="0033CC"/>
                          </a:solidFill>
                          <a:effectLst/>
                          <a:latin typeface="Arial" charset="0"/>
                        </a:rPr>
                        <a:t>coena</a:t>
                      </a:r>
                      <a:r>
                        <a:rPr kumimoji="0" lang="uk-UA" sz="1800" b="0" i="0" u="none" strike="noStrike" cap="none" normalizeH="0" baseline="0" smtClean="0">
                          <a:ln>
                            <a:noFill/>
                          </a:ln>
                          <a:solidFill>
                            <a:srgbClr val="000000"/>
                          </a:solidFill>
                          <a:effectLst/>
                          <a:latin typeface="Arial" charset="0"/>
                        </a:rPr>
                        <a:t> – обід, </a:t>
                      </a:r>
                      <a:r>
                        <a:rPr kumimoji="0" lang="uk-UA" sz="1800" b="0" i="0" u="none" strike="noStrike" cap="none" normalizeH="0" baseline="0" smtClean="0">
                          <a:ln>
                            <a:noFill/>
                          </a:ln>
                          <a:solidFill>
                            <a:srgbClr val="0033CC"/>
                          </a:solidFill>
                          <a:effectLst/>
                          <a:latin typeface="Arial" charset="0"/>
                        </a:rPr>
                        <a:t>cytus </a:t>
                      </a:r>
                      <a:r>
                        <a:rPr kumimoji="0" lang="uk-UA" sz="1800" b="0" i="0" u="none" strike="noStrike" cap="none" normalizeH="0" baseline="0" smtClean="0">
                          <a:ln>
                            <a:noFill/>
                          </a:ln>
                          <a:solidFill>
                            <a:srgbClr val="000000"/>
                          </a:solidFill>
                          <a:effectLst/>
                          <a:latin typeface="Arial" charset="0"/>
                        </a:rPr>
                        <a:t>–клітина;</a:t>
                      </a:r>
                    </a:p>
                    <a:p>
                      <a:pPr marL="114300" marR="0" lvl="0" indent="0" algn="just" defTabSz="914400" rtl="0" eaLnBrk="1" fontAlgn="base" latinLnBrk="0" hangingPunct="1">
                        <a:lnSpc>
                          <a:spcPts val="1588"/>
                        </a:lnSpc>
                        <a:spcBef>
                          <a:spcPct val="0"/>
                        </a:spcBef>
                        <a:spcAft>
                          <a:spcPct val="0"/>
                        </a:spcAft>
                        <a:buClrTx/>
                        <a:buSzTx/>
                        <a:buFontTx/>
                        <a:buNone/>
                        <a:tabLst/>
                      </a:pPr>
                      <a:r>
                        <a:rPr kumimoji="0" lang="uk-UA" sz="1800" b="1" i="0" u="none" strike="noStrike" cap="none" normalizeH="0" baseline="0" smtClean="0">
                          <a:ln>
                            <a:noFill/>
                          </a:ln>
                          <a:solidFill>
                            <a:srgbClr val="0033CC"/>
                          </a:solidFill>
                          <a:effectLst/>
                          <a:latin typeface="Arial" charset="0"/>
                        </a:rPr>
                        <a:t>"к"</a:t>
                      </a:r>
                      <a:r>
                        <a:rPr kumimoji="0" lang="uk-UA" sz="1800" b="0" i="0" u="none" strike="noStrike" cap="none" normalizeH="0" baseline="0" smtClean="0">
                          <a:ln>
                            <a:noFill/>
                          </a:ln>
                          <a:solidFill>
                            <a:srgbClr val="000000"/>
                          </a:solidFill>
                          <a:effectLst/>
                          <a:latin typeface="Arial" charset="0"/>
                        </a:rPr>
                        <a:t>–перед літерами </a:t>
                      </a:r>
                      <a:r>
                        <a:rPr kumimoji="0" lang="uk-UA" sz="1800" b="0" i="0" u="none" strike="noStrike" cap="none" normalizeH="0" baseline="0" smtClean="0">
                          <a:ln>
                            <a:noFill/>
                          </a:ln>
                          <a:solidFill>
                            <a:srgbClr val="FF0066"/>
                          </a:solidFill>
                          <a:effectLst/>
                          <a:latin typeface="Arial" charset="0"/>
                        </a:rPr>
                        <a:t>а,о,и</a:t>
                      </a:r>
                      <a:r>
                        <a:rPr kumimoji="0" lang="uk-UA" sz="1800" b="0" i="0" u="none" strike="noStrike" cap="none" normalizeH="0" baseline="0" smtClean="0">
                          <a:ln>
                            <a:noFill/>
                          </a:ln>
                          <a:solidFill>
                            <a:srgbClr val="000000"/>
                          </a:solidFill>
                          <a:effectLst/>
                          <a:latin typeface="Arial" charset="0"/>
                        </a:rPr>
                        <a:t>: </a:t>
                      </a:r>
                    </a:p>
                    <a:p>
                      <a:pPr marL="114300" marR="0" lvl="0" indent="0" algn="just" defTabSz="914400" rtl="0" eaLnBrk="1" fontAlgn="base" latinLnBrk="0" hangingPunct="1">
                        <a:lnSpc>
                          <a:spcPts val="1588"/>
                        </a:lnSpc>
                        <a:spcBef>
                          <a:spcPct val="0"/>
                        </a:spcBef>
                        <a:spcAft>
                          <a:spcPct val="0"/>
                        </a:spcAft>
                        <a:buClrTx/>
                        <a:buSzTx/>
                        <a:buFontTx/>
                        <a:buNone/>
                        <a:tabLst/>
                      </a:pPr>
                      <a:r>
                        <a:rPr kumimoji="0" lang="uk-UA" sz="1800" b="0" i="0" u="none" strike="noStrike" cap="none" normalizeH="0" baseline="0" smtClean="0">
                          <a:ln>
                            <a:noFill/>
                          </a:ln>
                          <a:solidFill>
                            <a:srgbClr val="0033CC"/>
                          </a:solidFill>
                          <a:effectLst/>
                          <a:latin typeface="Arial" charset="0"/>
                        </a:rPr>
                        <a:t>саudа</a:t>
                      </a:r>
                      <a:r>
                        <a:rPr kumimoji="0" lang="uk-UA" sz="1800" b="0" i="0" u="none" strike="noStrike" cap="none" normalizeH="0" baseline="0" smtClean="0">
                          <a:ln>
                            <a:noFill/>
                          </a:ln>
                          <a:solidFill>
                            <a:srgbClr val="000000"/>
                          </a:solidFill>
                          <a:effectLst/>
                          <a:latin typeface="Arial" charset="0"/>
                        </a:rPr>
                        <a:t> - хвіст, </a:t>
                      </a:r>
                      <a:r>
                        <a:rPr kumimoji="0" lang="uk-UA" sz="1800" b="0" i="0" u="none" strike="noStrike" cap="none" normalizeH="0" baseline="0" smtClean="0">
                          <a:ln>
                            <a:noFill/>
                          </a:ln>
                          <a:solidFill>
                            <a:srgbClr val="0033CC"/>
                          </a:solidFill>
                          <a:effectLst/>
                          <a:latin typeface="Arial" charset="0"/>
                        </a:rPr>
                        <a:t>cor</a:t>
                      </a:r>
                      <a:r>
                        <a:rPr kumimoji="0" lang="uk-UA" sz="1800" b="0" i="0" u="none" strike="noStrike" cap="none" normalizeH="0" baseline="0" smtClean="0">
                          <a:ln>
                            <a:noFill/>
                          </a:ln>
                          <a:solidFill>
                            <a:srgbClr val="000000"/>
                          </a:solidFill>
                          <a:effectLst/>
                          <a:latin typeface="Arial" charset="0"/>
                        </a:rPr>
                        <a:t> – серце,</a:t>
                      </a:r>
                    </a:p>
                    <a:p>
                      <a:pPr marL="114300" marR="0" lvl="0" indent="0" algn="just" defTabSz="914400" rtl="0" eaLnBrk="1" fontAlgn="base" latinLnBrk="0" hangingPunct="1">
                        <a:lnSpc>
                          <a:spcPts val="1588"/>
                        </a:lnSpc>
                        <a:spcBef>
                          <a:spcPct val="0"/>
                        </a:spcBef>
                        <a:spcAft>
                          <a:spcPct val="0"/>
                        </a:spcAft>
                        <a:buClrTx/>
                        <a:buSzTx/>
                        <a:buFontTx/>
                        <a:buNone/>
                        <a:tabLst/>
                      </a:pPr>
                      <a:r>
                        <a:rPr kumimoji="0" lang="uk-UA" sz="1800" b="0" i="0" u="none" strike="noStrike" cap="none" normalizeH="0" baseline="0" smtClean="0">
                          <a:ln>
                            <a:noFill/>
                          </a:ln>
                          <a:solidFill>
                            <a:srgbClr val="0033CC"/>
                          </a:solidFill>
                          <a:effectLst/>
                          <a:latin typeface="Arial" charset="0"/>
                        </a:rPr>
                        <a:t>cuprum</a:t>
                      </a:r>
                      <a:r>
                        <a:rPr kumimoji="0" lang="uk-UA" sz="1800" b="0" i="0" u="none" strike="noStrike" cap="none" normalizeH="0" baseline="0" smtClean="0">
                          <a:ln>
                            <a:noFill/>
                          </a:ln>
                          <a:solidFill>
                            <a:srgbClr val="000000"/>
                          </a:solidFill>
                          <a:effectLst/>
                          <a:latin typeface="Arial" charset="0"/>
                        </a:rPr>
                        <a:t> – мідь; </a:t>
                      </a:r>
                    </a:p>
                    <a:p>
                      <a:pPr marL="114300" marR="0" lvl="0" indent="0" algn="just" defTabSz="914400" rtl="0" eaLnBrk="1" fontAlgn="base" latinLnBrk="0" hangingPunct="1">
                        <a:lnSpc>
                          <a:spcPts val="1588"/>
                        </a:lnSpc>
                        <a:spcBef>
                          <a:spcPct val="0"/>
                        </a:spcBef>
                        <a:spcAft>
                          <a:spcPct val="0"/>
                        </a:spcAft>
                        <a:buClrTx/>
                        <a:buSzTx/>
                        <a:buFontTx/>
                        <a:buNone/>
                        <a:tabLst/>
                      </a:pPr>
                      <a:r>
                        <a:rPr kumimoji="0" lang="uk-UA" sz="1800" b="1" i="0" u="none" strike="noStrike" cap="none" normalizeH="0" baseline="0" smtClean="0">
                          <a:ln>
                            <a:noFill/>
                          </a:ln>
                          <a:solidFill>
                            <a:srgbClr val="0033CC"/>
                          </a:solidFill>
                          <a:effectLst/>
                          <a:latin typeface="Arial" charset="0"/>
                        </a:rPr>
                        <a:t>“к”</a:t>
                      </a:r>
                      <a:r>
                        <a:rPr kumimoji="0" lang="uk-UA" sz="1800" b="0" i="0" u="none" strike="noStrike" cap="none" normalizeH="0" baseline="0" smtClean="0">
                          <a:ln>
                            <a:noFill/>
                          </a:ln>
                          <a:solidFill>
                            <a:srgbClr val="000000"/>
                          </a:solidFill>
                          <a:effectLst/>
                          <a:latin typeface="Arial" charset="0"/>
                        </a:rPr>
                        <a:t> - в кінці слова:  </a:t>
                      </a:r>
                    </a:p>
                    <a:p>
                      <a:pPr marL="114300" marR="0" lvl="0" indent="0" algn="just" defTabSz="914400" rtl="0" eaLnBrk="1" fontAlgn="base" latinLnBrk="0" hangingPunct="1">
                        <a:lnSpc>
                          <a:spcPts val="1588"/>
                        </a:lnSpc>
                        <a:spcBef>
                          <a:spcPct val="0"/>
                        </a:spcBef>
                        <a:spcAft>
                          <a:spcPct val="0"/>
                        </a:spcAft>
                        <a:buClrTx/>
                        <a:buSzTx/>
                        <a:buFontTx/>
                        <a:buNone/>
                        <a:tabLst/>
                      </a:pPr>
                      <a:r>
                        <a:rPr kumimoji="0" lang="uk-UA" sz="1800" b="0" i="0" u="none" strike="noStrike" cap="none" normalizeH="0" baseline="0" smtClean="0">
                          <a:ln>
                            <a:noFill/>
                          </a:ln>
                          <a:solidFill>
                            <a:srgbClr val="0033CC"/>
                          </a:solidFill>
                          <a:effectLst/>
                          <a:latin typeface="Arial" charset="0"/>
                        </a:rPr>
                        <a:t>lac</a:t>
                      </a:r>
                      <a:r>
                        <a:rPr kumimoji="0" lang="uk-UA" sz="1800" b="0" i="0" u="none" strike="noStrike" cap="none" normalizeH="0" baseline="0" smtClean="0">
                          <a:ln>
                            <a:noFill/>
                          </a:ln>
                          <a:solidFill>
                            <a:srgbClr val="000000"/>
                          </a:solidFill>
                          <a:effectLst/>
                          <a:latin typeface="Arial" charset="0"/>
                        </a:rPr>
                        <a:t> – молоко.</a:t>
                      </a:r>
                      <a:endParaRPr kumimoji="0" lang="ru-RU" sz="1800" b="0" i="0" u="none" strike="noStrike" cap="none" normalizeH="0" baseline="0" smtClean="0">
                        <a:ln>
                          <a:noFill/>
                        </a:ln>
                        <a:solidFill>
                          <a:srgbClr val="000000"/>
                        </a:solidFill>
                        <a:effectLst/>
                        <a:latin typeface="Arial" charset="0"/>
                      </a:endParaRPr>
                    </a:p>
                  </a:txBody>
                  <a:tcPr marL="20639" marR="20639"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hMerge="1">
                  <a:txBody>
                    <a:bodyPr/>
                    <a:lstStyle/>
                    <a:p>
                      <a:endParaRPr lang="ru-RU"/>
                    </a:p>
                  </a:txBody>
                  <a:tcPr/>
                </a:tc>
              </a:tr>
              <a:tr h="568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000000"/>
                          </a:solidFill>
                          <a:effectLst/>
                          <a:latin typeface="Arial" charset="0"/>
                        </a:rPr>
                        <a:t> </a:t>
                      </a:r>
                      <a:endParaRPr kumimoji="0" lang="ru-RU" sz="2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FF0066"/>
                          </a:solidFill>
                          <a:effectLst/>
                          <a:latin typeface="Arial" charset="0"/>
                        </a:rPr>
                        <a:t>D </a:t>
                      </a:r>
                      <a:r>
                        <a:rPr kumimoji="0" lang="uk-UA" sz="1800" b="1" i="1" u="none" strike="noStrike" cap="none" normalizeH="0" baseline="0" dirty="0" err="1" smtClean="0">
                          <a:ln>
                            <a:noFill/>
                          </a:ln>
                          <a:solidFill>
                            <a:srgbClr val="FF0066"/>
                          </a:solidFill>
                          <a:effectLst/>
                          <a:latin typeface="Arial" charset="0"/>
                        </a:rPr>
                        <a:t>d</a:t>
                      </a:r>
                      <a:endParaRPr kumimoji="0" lang="ru-RU" sz="1800" b="1" i="1" u="none" strike="noStrike" cap="none" normalizeH="0" baseline="0" dirty="0" smtClean="0">
                        <a:ln>
                          <a:noFill/>
                        </a:ln>
                        <a:solidFill>
                          <a:srgbClr val="FF0066"/>
                        </a:solidFill>
                        <a:effectLst/>
                        <a:latin typeface="Arial" charset="0"/>
                        <a:cs typeface="Times New Roman" pitchFamily="18" charset="0"/>
                      </a:endParaRPr>
                    </a:p>
                  </a:txBody>
                  <a:tcPr marL="20639" marR="20639"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000000"/>
                          </a:solidFill>
                          <a:effectLst/>
                          <a:latin typeface="Arial" charset="0"/>
                        </a:rPr>
                        <a:t>де </a:t>
                      </a:r>
                      <a:endParaRPr kumimoji="0" lang="ru-RU" sz="1800" b="1" i="1" u="none" strike="noStrike" cap="none" normalizeH="0" baseline="0" smtClean="0">
                        <a:ln>
                          <a:noFill/>
                        </a:ln>
                        <a:solidFill>
                          <a:srgbClr val="000000"/>
                        </a:solidFill>
                        <a:effectLst/>
                        <a:latin typeface="Arial" charset="0"/>
                        <a:cs typeface="Times New Roman" pitchFamily="18" charset="0"/>
                      </a:endParaRPr>
                    </a:p>
                  </a:txBody>
                  <a:tcPr marL="20639" marR="20639"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000000"/>
                          </a:solidFill>
                          <a:effectLst/>
                          <a:latin typeface="Arial" charset="0"/>
                        </a:rPr>
                        <a:t>д </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0639" marR="20639"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gridSpan="2">
                  <a:txBody>
                    <a:bodyPr/>
                    <a:lstStyle/>
                    <a:p>
                      <a:pPr marL="11430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rgbClr val="0033CC"/>
                          </a:solidFill>
                          <a:effectLst/>
                          <a:latin typeface="Arial" charset="0"/>
                        </a:rPr>
                        <a:t>Decoctum (декоктум)</a:t>
                      </a:r>
                      <a:r>
                        <a:rPr kumimoji="0" lang="uk-UA" sz="1800" b="0" i="0" u="none" strike="noStrike" cap="none" normalizeH="0" baseline="0" smtClean="0">
                          <a:ln>
                            <a:noFill/>
                          </a:ln>
                          <a:solidFill>
                            <a:srgbClr val="000000"/>
                          </a:solidFill>
                          <a:effectLst/>
                          <a:latin typeface="Arial" charset="0"/>
                        </a:rPr>
                        <a:t> - відвар </a:t>
                      </a:r>
                      <a:endParaRPr kumimoji="0" lang="ru-RU" sz="1800" b="0" i="0" u="none" strike="noStrike" cap="none" normalizeH="0" baseline="0" smtClean="0">
                        <a:ln>
                          <a:noFill/>
                        </a:ln>
                        <a:solidFill>
                          <a:srgbClr val="000000"/>
                        </a:solidFill>
                        <a:effectLst/>
                        <a:latin typeface="Arial" charset="0"/>
                        <a:cs typeface="Times New Roman" pitchFamily="18" charset="0"/>
                      </a:endParaRPr>
                    </a:p>
                  </a:txBody>
                  <a:tcPr marL="20639" marR="20639"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hMerge="1">
                  <a:txBody>
                    <a:bodyPr/>
                    <a:lstStyle/>
                    <a:p>
                      <a:endParaRPr lang="ru-RU"/>
                    </a:p>
                  </a:txBody>
                  <a:tcPr/>
                </a:tc>
              </a:tr>
              <a:tr h="1011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000000"/>
                          </a:solidFill>
                          <a:effectLst/>
                          <a:latin typeface="Arial" charset="0"/>
                        </a:rPr>
                        <a:t> </a:t>
                      </a:r>
                      <a:endParaRPr kumimoji="0" lang="ru-RU" sz="2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err="1" smtClean="0">
                          <a:ln>
                            <a:noFill/>
                          </a:ln>
                          <a:solidFill>
                            <a:srgbClr val="FF0066"/>
                          </a:solidFill>
                          <a:effectLst/>
                          <a:latin typeface="Arial" charset="0"/>
                        </a:rPr>
                        <a:t>Ее</a:t>
                      </a:r>
                      <a:r>
                        <a:rPr kumimoji="0" lang="uk-UA" sz="1800" b="1" i="1" u="none" strike="noStrike" cap="none" normalizeH="0" baseline="0" dirty="0" smtClean="0">
                          <a:ln>
                            <a:noFill/>
                          </a:ln>
                          <a:solidFill>
                            <a:srgbClr val="FF0066"/>
                          </a:solidFill>
                          <a:effectLst/>
                          <a:latin typeface="Arial" charset="0"/>
                        </a:rPr>
                        <a:t> </a:t>
                      </a:r>
                      <a:endParaRPr kumimoji="0" lang="ru-RU" sz="1800" b="1" i="1" u="none" strike="noStrike" cap="none" normalizeH="0" baseline="0" dirty="0" smtClean="0">
                        <a:ln>
                          <a:noFill/>
                        </a:ln>
                        <a:solidFill>
                          <a:srgbClr val="FF0066"/>
                        </a:solidFill>
                        <a:effectLst/>
                        <a:latin typeface="Arial" charset="0"/>
                        <a:cs typeface="Times New Roman" pitchFamily="18" charset="0"/>
                      </a:endParaRPr>
                    </a:p>
                  </a:txBody>
                  <a:tcPr marL="20639" marR="20639"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000000"/>
                          </a:solidFill>
                          <a:effectLst/>
                          <a:latin typeface="Arial" charset="0"/>
                        </a:rPr>
                        <a:t>е </a:t>
                      </a:r>
                      <a:endParaRPr kumimoji="0" lang="ru-RU" sz="1800" b="1" i="1" u="none" strike="noStrike" cap="none" normalizeH="0" baseline="0" smtClean="0">
                        <a:ln>
                          <a:noFill/>
                        </a:ln>
                        <a:solidFill>
                          <a:srgbClr val="000000"/>
                        </a:solidFill>
                        <a:effectLst/>
                        <a:latin typeface="Arial" charset="0"/>
                        <a:cs typeface="Times New Roman" pitchFamily="18" charset="0"/>
                      </a:endParaRPr>
                    </a:p>
                  </a:txBody>
                  <a:tcPr marL="20639" marR="20639"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000000"/>
                          </a:solidFill>
                          <a:effectLst/>
                          <a:latin typeface="Arial" charset="0"/>
                        </a:rPr>
                        <a:t>е </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0639" marR="20639"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gridSpan="2">
                  <a:txBody>
                    <a:bodyPr/>
                    <a:lstStyle/>
                    <a:p>
                      <a:pPr marL="11430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rgbClr val="0033CC"/>
                          </a:solidFill>
                          <a:effectLst/>
                          <a:latin typeface="Arial" charset="0"/>
                        </a:rPr>
                        <a:t>Еntегоn (ентерон)</a:t>
                      </a:r>
                      <a:r>
                        <a:rPr kumimoji="0" lang="uk-UA" sz="1800" b="0" i="0" u="none" strike="noStrike" cap="none" normalizeH="0" baseline="0" smtClean="0">
                          <a:ln>
                            <a:noFill/>
                          </a:ln>
                          <a:solidFill>
                            <a:srgbClr val="000000"/>
                          </a:solidFill>
                          <a:effectLst/>
                          <a:latin typeface="Arial" charset="0"/>
                        </a:rPr>
                        <a:t> - кишечник</a:t>
                      </a:r>
                      <a:endParaRPr kumimoji="0" lang="ru-RU" sz="1800" b="0" i="0" u="none" strike="noStrike" cap="none" normalizeH="0" baseline="0" smtClean="0">
                        <a:ln>
                          <a:noFill/>
                        </a:ln>
                        <a:solidFill>
                          <a:srgbClr val="000000"/>
                        </a:solidFill>
                        <a:effectLst/>
                        <a:latin typeface="Arial" charset="0"/>
                        <a:cs typeface="Times New Roman" pitchFamily="18" charset="0"/>
                      </a:endParaRPr>
                    </a:p>
                  </a:txBody>
                  <a:tcPr marL="20639" marR="20639"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hMerge="1">
                  <a:txBody>
                    <a:bodyPr/>
                    <a:lstStyle/>
                    <a:p>
                      <a:endParaRPr lang="ru-RU"/>
                    </a:p>
                  </a:txBody>
                  <a:tcPr/>
                </a:tc>
              </a:tr>
            </a:tbl>
          </a:graphicData>
        </a:graphic>
      </p:graphicFrame>
      <p:sp>
        <p:nvSpPr>
          <p:cNvPr id="25646" name="Rectangle 48"/>
          <p:cNvSpPr>
            <a:spLocks noChangeArrowheads="1"/>
          </p:cNvSpPr>
          <p:nvPr/>
        </p:nvSpPr>
        <p:spPr bwMode="auto">
          <a:xfrm>
            <a:off x="395288" y="0"/>
            <a:ext cx="8424862" cy="620713"/>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i="1" dirty="0">
                <a:solidFill>
                  <a:srgbClr val="92D050"/>
                </a:solidFill>
                <a:latin typeface="Arial" charset="0"/>
              </a:rPr>
              <a:t>1. Латинський алфавіт</a:t>
            </a:r>
            <a:endParaRPr lang="ru-RU" b="1" i="1" dirty="0">
              <a:solidFill>
                <a:srgbClr val="92D050"/>
              </a:solidFill>
              <a:latin typeface="Arial" charset="0"/>
            </a:endParaRPr>
          </a:p>
        </p:txBody>
      </p:sp>
    </p:spTree>
  </p:cSld>
  <p:clrMapOvr>
    <a:masterClrMapping/>
  </p:clrMapOvr>
  <p:transition spd="med" advClick="0" advTm="30000">
    <p:wheel spokes="8"/>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Объект 1"/>
          <p:cNvSpPr>
            <a:spLocks noGrp="1"/>
          </p:cNvSpPr>
          <p:nvPr>
            <p:ph idx="4294967295"/>
          </p:nvPr>
        </p:nvSpPr>
        <p:spPr>
          <a:xfrm>
            <a:off x="468313" y="981075"/>
            <a:ext cx="8424862" cy="5256213"/>
          </a:xfrm>
        </p:spPr>
        <p:txBody>
          <a:bodyPr/>
          <a:lstStyle/>
          <a:p>
            <a:pPr eaLnBrk="1" hangingPunct="1">
              <a:buFontTx/>
              <a:buNone/>
            </a:pPr>
            <a:r>
              <a:rPr lang="ru-RU" sz="1800" b="1" i="1" smtClean="0"/>
              <a:t>1.  Перепишіть дієслова, визначте дієвідміну і основу:</a:t>
            </a:r>
          </a:p>
          <a:p>
            <a:pPr eaLnBrk="1" hangingPunct="1">
              <a:buFontTx/>
              <a:buNone/>
            </a:pPr>
            <a:r>
              <a:rPr lang="ru-RU" sz="1800" b="1" smtClean="0"/>
              <a:t>     </a:t>
            </a:r>
            <a:r>
              <a:rPr lang="ru-RU" sz="1800" b="1" i="1" smtClean="0">
                <a:solidFill>
                  <a:schemeClr val="hlink"/>
                </a:solidFill>
              </a:rPr>
              <a:t>Зразок: і</a:t>
            </a:r>
            <a:r>
              <a:rPr lang="en-US" sz="1800" b="1" i="1" smtClean="0">
                <a:solidFill>
                  <a:schemeClr val="hlink"/>
                </a:solidFill>
              </a:rPr>
              <a:t>nfundere -  </a:t>
            </a:r>
            <a:r>
              <a:rPr lang="ru-RU" sz="1800" b="1" i="1" smtClean="0">
                <a:solidFill>
                  <a:schemeClr val="hlink"/>
                </a:solidFill>
              </a:rPr>
              <a:t>ІІІ відміна, основа    -</a:t>
            </a:r>
            <a:r>
              <a:rPr lang="en-US" sz="1800" b="1" i="1" smtClean="0">
                <a:solidFill>
                  <a:schemeClr val="hlink"/>
                </a:solidFill>
              </a:rPr>
              <a:t>infund-.</a:t>
            </a:r>
          </a:p>
          <a:p>
            <a:pPr eaLnBrk="1" hangingPunct="1">
              <a:buFontTx/>
              <a:buNone/>
            </a:pPr>
            <a:r>
              <a:rPr lang="uk-UA" sz="1800" b="1" smtClean="0">
                <a:solidFill>
                  <a:srgbClr val="FF0066"/>
                </a:solidFill>
              </a:rPr>
              <a:t>     </a:t>
            </a:r>
            <a:r>
              <a:rPr lang="en-US" sz="1800" b="1" smtClean="0">
                <a:solidFill>
                  <a:srgbClr val="FF0066"/>
                </a:solidFill>
              </a:rPr>
              <a:t>Linire, vertere, parare, solvere, legere, dormire, scribere, aegrotare</a:t>
            </a:r>
            <a:r>
              <a:rPr lang="uk-UA" sz="1800" b="1" smtClean="0">
                <a:solidFill>
                  <a:srgbClr val="FF0066"/>
                </a:solidFill>
              </a:rPr>
              <a:t> </a:t>
            </a:r>
            <a:r>
              <a:rPr lang="en-US" sz="1800" b="1" smtClean="0">
                <a:solidFill>
                  <a:srgbClr val="FF0066"/>
                </a:solidFill>
              </a:rPr>
              <a:t>coquere, agitare, auscultare, discere, valere, laborare, finire, docere, formare.</a:t>
            </a:r>
          </a:p>
          <a:p>
            <a:pPr eaLnBrk="1" hangingPunct="1"/>
            <a:endParaRPr lang="en-US" sz="1800" b="1" smtClean="0">
              <a:solidFill>
                <a:srgbClr val="FF0066"/>
              </a:solidFill>
            </a:endParaRPr>
          </a:p>
          <a:p>
            <a:pPr eaLnBrk="1" hangingPunct="1">
              <a:buFontTx/>
              <a:buNone/>
            </a:pPr>
            <a:r>
              <a:rPr lang="ru-RU" sz="1800" b="1" i="1" smtClean="0"/>
              <a:t>2.  Перекладіть рецепти  на  латинську мову:</a:t>
            </a:r>
          </a:p>
          <a:p>
            <a:pPr eaLnBrk="1" hangingPunct="1">
              <a:buFontTx/>
              <a:buNone/>
            </a:pPr>
            <a:r>
              <a:rPr lang="ru-RU" sz="1800" b="1" smtClean="0"/>
              <a:t>	Візьми: Настоянки валеріани</a:t>
            </a:r>
          </a:p>
          <a:p>
            <a:pPr eaLnBrk="1" hangingPunct="1">
              <a:buFontTx/>
              <a:buNone/>
            </a:pPr>
            <a:r>
              <a:rPr lang="ru-RU" sz="1800" b="1" smtClean="0"/>
              <a:t>                    Настоянки конвалії по 10 грам</a:t>
            </a:r>
          </a:p>
          <a:p>
            <a:pPr eaLnBrk="1" hangingPunct="1">
              <a:buFontTx/>
              <a:buNone/>
            </a:pPr>
            <a:r>
              <a:rPr lang="ru-RU" sz="1800" b="1" smtClean="0"/>
              <a:t>                    Змішай. Видай. Познач.</a:t>
            </a:r>
          </a:p>
          <a:p>
            <a:pPr eaLnBrk="1" hangingPunct="1">
              <a:buFontTx/>
              <a:buNone/>
            </a:pPr>
            <a:r>
              <a:rPr lang="ru-RU" sz="1800" b="1" smtClean="0"/>
              <a:t>	Візьми: Рідкої витяжки калини 20 мл</a:t>
            </a:r>
          </a:p>
          <a:p>
            <a:pPr eaLnBrk="1" hangingPunct="1">
              <a:buFontTx/>
              <a:buNone/>
            </a:pPr>
            <a:r>
              <a:rPr lang="ru-RU" sz="1800" b="1" smtClean="0"/>
              <a:t>                    Видай. Познач.</a:t>
            </a:r>
          </a:p>
          <a:p>
            <a:pPr eaLnBrk="1" hangingPunct="1">
              <a:buFontTx/>
              <a:buNone/>
            </a:pPr>
            <a:r>
              <a:rPr lang="ru-RU" sz="1800" b="1" smtClean="0"/>
              <a:t>	Візьми: Настій листків сени із 10,0-200,0</a:t>
            </a:r>
          </a:p>
          <a:p>
            <a:pPr eaLnBrk="1" hangingPunct="1">
              <a:buFontTx/>
              <a:buNone/>
            </a:pPr>
            <a:r>
              <a:rPr lang="ru-RU" sz="1800" b="1" smtClean="0"/>
              <a:t>                    Видай. Познач. </a:t>
            </a:r>
          </a:p>
          <a:p>
            <a:pPr eaLnBrk="1" hangingPunct="1">
              <a:buFontTx/>
              <a:buNone/>
            </a:pPr>
            <a:r>
              <a:rPr lang="ru-RU" sz="1800" b="1" smtClean="0"/>
              <a:t>	Візьми:  Емульсії касторової олії 300,0 </a:t>
            </a:r>
          </a:p>
          <a:p>
            <a:pPr eaLnBrk="1" hangingPunct="1">
              <a:buFontTx/>
              <a:buNone/>
            </a:pPr>
            <a:r>
              <a:rPr lang="ru-RU" sz="1800" b="1" smtClean="0"/>
              <a:t>                     Видай. Познач.</a:t>
            </a:r>
          </a:p>
          <a:p>
            <a:pPr eaLnBrk="1" hangingPunct="1"/>
            <a:endParaRPr lang="ru-RU" sz="1800" b="1" smtClean="0"/>
          </a:p>
        </p:txBody>
      </p:sp>
      <p:sp>
        <p:nvSpPr>
          <p:cNvPr id="117762" name="Rectangle 4"/>
          <p:cNvSpPr>
            <a:spLocks noChangeArrowheads="1"/>
          </p:cNvSpPr>
          <p:nvPr/>
        </p:nvSpPr>
        <p:spPr bwMode="auto">
          <a:xfrm>
            <a:off x="755650" y="188913"/>
            <a:ext cx="7704138" cy="503237"/>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rPr>
              <a:t>Домашнє завдання</a:t>
            </a:r>
            <a:endParaRPr lang="ru-RU" sz="2400" b="1">
              <a:solidFill>
                <a:srgbClr val="FF0066"/>
              </a:solidFill>
            </a:endParaRPr>
          </a:p>
        </p:txBody>
      </p:sp>
    </p:spTree>
  </p:cSld>
  <p:clrMapOvr>
    <a:masterClrMapping/>
  </p:clrMapOvr>
  <p:transition spd="med" advClick="0" advTm="30000">
    <p:wheel spokes="8"/>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Объект 2"/>
          <p:cNvSpPr>
            <a:spLocks noGrp="1"/>
          </p:cNvSpPr>
          <p:nvPr>
            <p:ph sz="half" idx="4294967295"/>
          </p:nvPr>
        </p:nvSpPr>
        <p:spPr>
          <a:xfrm>
            <a:off x="395288" y="1125538"/>
            <a:ext cx="4059237" cy="4394200"/>
          </a:xfrm>
        </p:spPr>
        <p:txBody>
          <a:bodyPr/>
          <a:lstStyle/>
          <a:p>
            <a:pPr marL="0" indent="0" eaLnBrk="1" hangingPunct="1">
              <a:buFontTx/>
              <a:buNone/>
            </a:pPr>
            <a:r>
              <a:rPr lang="ru-RU" sz="2400" smtClean="0">
                <a:solidFill>
                  <a:schemeClr val="hlink"/>
                </a:solidFill>
              </a:rPr>
              <a:t>с</a:t>
            </a:r>
            <a:r>
              <a:rPr lang="en-US" sz="2400" smtClean="0">
                <a:solidFill>
                  <a:schemeClr val="hlink"/>
                </a:solidFill>
              </a:rPr>
              <a:t>urare</a:t>
            </a:r>
            <a:r>
              <a:rPr lang="en-US" sz="2400" smtClean="0"/>
              <a:t> </a:t>
            </a:r>
            <a:r>
              <a:rPr lang="uk-UA" sz="2400" smtClean="0"/>
              <a:t>- </a:t>
            </a:r>
            <a:r>
              <a:rPr lang="en-US" sz="2400" smtClean="0"/>
              <a:t> </a:t>
            </a:r>
            <a:r>
              <a:rPr lang="ru-RU" sz="2400" smtClean="0"/>
              <a:t>лікувати</a:t>
            </a:r>
          </a:p>
          <a:p>
            <a:pPr marL="0" indent="0" eaLnBrk="1" hangingPunct="1">
              <a:buFontTx/>
              <a:buNone/>
            </a:pPr>
            <a:r>
              <a:rPr lang="en-US" sz="2400" smtClean="0">
                <a:solidFill>
                  <a:schemeClr val="hlink"/>
                </a:solidFill>
              </a:rPr>
              <a:t>signare</a:t>
            </a:r>
            <a:r>
              <a:rPr lang="uk-UA" sz="2400" smtClean="0"/>
              <a:t> - </a:t>
            </a:r>
            <a:r>
              <a:rPr lang="ru-RU" sz="2400" smtClean="0"/>
              <a:t>познач</a:t>
            </a:r>
          </a:p>
          <a:p>
            <a:pPr marL="0" indent="0" eaLnBrk="1" hangingPunct="1">
              <a:buFontTx/>
              <a:buNone/>
            </a:pPr>
            <a:r>
              <a:rPr lang="en-US" sz="2400" smtClean="0">
                <a:solidFill>
                  <a:schemeClr val="hlink"/>
                </a:solidFill>
              </a:rPr>
              <a:t>filtrare </a:t>
            </a:r>
            <a:r>
              <a:rPr lang="uk-UA" sz="2400" smtClean="0"/>
              <a:t>- </a:t>
            </a:r>
            <a:r>
              <a:rPr lang="ru-RU" sz="2400" smtClean="0"/>
              <a:t>фільтрувати</a:t>
            </a:r>
          </a:p>
          <a:p>
            <a:pPr marL="0" indent="0" eaLnBrk="1" hangingPunct="1">
              <a:buFontTx/>
              <a:buNone/>
            </a:pPr>
            <a:r>
              <a:rPr lang="en-US" sz="2400" smtClean="0">
                <a:solidFill>
                  <a:schemeClr val="hlink"/>
                </a:solidFill>
              </a:rPr>
              <a:t>dare</a:t>
            </a:r>
            <a:r>
              <a:rPr lang="uk-UA" sz="2400" smtClean="0"/>
              <a:t> - </a:t>
            </a:r>
            <a:r>
              <a:rPr lang="en-US" sz="2400" smtClean="0"/>
              <a:t> </a:t>
            </a:r>
            <a:r>
              <a:rPr lang="ru-RU" sz="2400" smtClean="0"/>
              <a:t>давати</a:t>
            </a:r>
          </a:p>
          <a:p>
            <a:pPr marL="0" indent="0" eaLnBrk="1" hangingPunct="1">
              <a:buFontTx/>
              <a:buNone/>
            </a:pPr>
            <a:r>
              <a:rPr lang="en-US" sz="2400" smtClean="0">
                <a:solidFill>
                  <a:schemeClr val="hlink"/>
                </a:solidFill>
              </a:rPr>
              <a:t>formar</a:t>
            </a:r>
            <a:r>
              <a:rPr lang="ru-RU" sz="2400" smtClean="0">
                <a:solidFill>
                  <a:schemeClr val="hlink"/>
                </a:solidFill>
              </a:rPr>
              <a:t>е</a:t>
            </a:r>
            <a:r>
              <a:rPr lang="ru-RU" sz="2400" smtClean="0"/>
              <a:t> -  утворювати</a:t>
            </a:r>
          </a:p>
          <a:p>
            <a:pPr marL="0" indent="0" eaLnBrk="1" hangingPunct="1">
              <a:buFontTx/>
              <a:buNone/>
            </a:pPr>
            <a:r>
              <a:rPr lang="en-US" sz="2400" smtClean="0">
                <a:solidFill>
                  <a:schemeClr val="hlink"/>
                </a:solidFill>
              </a:rPr>
              <a:t>agitare</a:t>
            </a:r>
            <a:r>
              <a:rPr lang="en-US" sz="2400" smtClean="0"/>
              <a:t>  </a:t>
            </a:r>
            <a:r>
              <a:rPr lang="uk-UA" sz="2400" smtClean="0"/>
              <a:t>- </a:t>
            </a:r>
            <a:r>
              <a:rPr lang="en-US" sz="2400" smtClean="0"/>
              <a:t> </a:t>
            </a:r>
            <a:r>
              <a:rPr lang="ru-RU" sz="2400" smtClean="0"/>
              <a:t>бовтати</a:t>
            </a:r>
          </a:p>
          <a:p>
            <a:pPr marL="0" indent="0" eaLnBrk="1" hangingPunct="1">
              <a:buFontTx/>
              <a:buNone/>
            </a:pPr>
            <a:r>
              <a:rPr lang="en-US" sz="2400" smtClean="0">
                <a:solidFill>
                  <a:schemeClr val="hlink"/>
                </a:solidFill>
              </a:rPr>
              <a:t>amare</a:t>
            </a:r>
            <a:r>
              <a:rPr lang="en-US" sz="2400" smtClean="0"/>
              <a:t> </a:t>
            </a:r>
            <a:r>
              <a:rPr lang="uk-UA" sz="2400" smtClean="0"/>
              <a:t>- </a:t>
            </a:r>
            <a:r>
              <a:rPr lang="ru-RU" sz="2400" smtClean="0"/>
              <a:t>любити</a:t>
            </a:r>
          </a:p>
          <a:p>
            <a:pPr marL="0" indent="0" eaLnBrk="1" hangingPunct="1">
              <a:buFontTx/>
              <a:buNone/>
            </a:pPr>
            <a:r>
              <a:rPr lang="en-US" sz="2400" smtClean="0">
                <a:solidFill>
                  <a:schemeClr val="hlink"/>
                </a:solidFill>
              </a:rPr>
              <a:t>colare</a:t>
            </a:r>
            <a:r>
              <a:rPr lang="en-US" sz="2400" smtClean="0"/>
              <a:t>  </a:t>
            </a:r>
            <a:r>
              <a:rPr lang="uk-UA" sz="2400" smtClean="0"/>
              <a:t>- </a:t>
            </a:r>
            <a:r>
              <a:rPr lang="ru-RU" sz="2400" smtClean="0"/>
              <a:t>цідити</a:t>
            </a:r>
          </a:p>
          <a:p>
            <a:pPr marL="0" indent="0" eaLnBrk="1" hangingPunct="1">
              <a:buFontTx/>
              <a:buNone/>
            </a:pPr>
            <a:r>
              <a:rPr lang="en-US" sz="2400" smtClean="0">
                <a:solidFill>
                  <a:schemeClr val="hlink"/>
                </a:solidFill>
              </a:rPr>
              <a:t>sterilisare </a:t>
            </a:r>
            <a:r>
              <a:rPr lang="en-US" sz="2400" smtClean="0"/>
              <a:t> </a:t>
            </a:r>
            <a:r>
              <a:rPr lang="uk-UA" sz="2400" smtClean="0"/>
              <a:t>- </a:t>
            </a:r>
            <a:r>
              <a:rPr lang="ru-RU" sz="2400" smtClean="0"/>
              <a:t>стерилізувати </a:t>
            </a:r>
          </a:p>
          <a:p>
            <a:pPr marL="0" indent="0" eaLnBrk="1" hangingPunct="1">
              <a:buFontTx/>
              <a:buNone/>
            </a:pPr>
            <a:r>
              <a:rPr lang="ru-RU" sz="2400" smtClean="0">
                <a:solidFill>
                  <a:schemeClr val="hlink"/>
                </a:solidFill>
              </a:rPr>
              <a:t>р</a:t>
            </a:r>
            <a:r>
              <a:rPr lang="en-US" sz="2400" smtClean="0">
                <a:solidFill>
                  <a:schemeClr val="hlink"/>
                </a:solidFill>
              </a:rPr>
              <a:t>r</a:t>
            </a:r>
            <a:r>
              <a:rPr lang="ru-RU" sz="2400" smtClean="0">
                <a:solidFill>
                  <a:schemeClr val="hlink"/>
                </a:solidFill>
              </a:rPr>
              <a:t>аер</a:t>
            </a:r>
            <a:r>
              <a:rPr lang="en-US" sz="2400" smtClean="0">
                <a:solidFill>
                  <a:schemeClr val="hlink"/>
                </a:solidFill>
              </a:rPr>
              <a:t>arare</a:t>
            </a:r>
            <a:r>
              <a:rPr lang="en-US" sz="2400" smtClean="0"/>
              <a:t> </a:t>
            </a:r>
            <a:r>
              <a:rPr lang="uk-UA" sz="2400" smtClean="0"/>
              <a:t>-</a:t>
            </a:r>
            <a:r>
              <a:rPr lang="en-US" sz="2400" smtClean="0"/>
              <a:t> </a:t>
            </a:r>
            <a:r>
              <a:rPr lang="ru-RU" sz="2400" smtClean="0"/>
              <a:t>готувати</a:t>
            </a:r>
          </a:p>
          <a:p>
            <a:pPr marL="0" indent="0" eaLnBrk="1" hangingPunct="1"/>
            <a:endParaRPr lang="ru-RU" sz="2400" smtClean="0"/>
          </a:p>
        </p:txBody>
      </p:sp>
      <p:sp>
        <p:nvSpPr>
          <p:cNvPr id="118786" name="Объект 3"/>
          <p:cNvSpPr>
            <a:spLocks noGrp="1"/>
          </p:cNvSpPr>
          <p:nvPr>
            <p:ph sz="half" idx="4294967295"/>
          </p:nvPr>
        </p:nvSpPr>
        <p:spPr>
          <a:xfrm>
            <a:off x="4500563" y="1125538"/>
            <a:ext cx="4059237" cy="4572000"/>
          </a:xfrm>
        </p:spPr>
        <p:txBody>
          <a:bodyPr/>
          <a:lstStyle/>
          <a:p>
            <a:pPr marL="0" indent="0" eaLnBrk="1" hangingPunct="1">
              <a:buFontTx/>
              <a:buNone/>
            </a:pPr>
            <a:r>
              <a:rPr lang="en-US" sz="2400" smtClean="0">
                <a:solidFill>
                  <a:schemeClr val="hlink"/>
                </a:solidFill>
              </a:rPr>
              <a:t>miscere</a:t>
            </a:r>
            <a:r>
              <a:rPr lang="en-US" sz="2400" smtClean="0"/>
              <a:t> </a:t>
            </a:r>
            <a:r>
              <a:rPr lang="uk-UA" sz="2400" smtClean="0"/>
              <a:t>- </a:t>
            </a:r>
            <a:r>
              <a:rPr lang="ru-RU" sz="2400" smtClean="0"/>
              <a:t>змішувати</a:t>
            </a:r>
          </a:p>
          <a:p>
            <a:pPr marL="0" indent="0" eaLnBrk="1" hangingPunct="1">
              <a:buFontTx/>
              <a:buNone/>
            </a:pPr>
            <a:r>
              <a:rPr lang="en-US" sz="2400" smtClean="0">
                <a:solidFill>
                  <a:schemeClr val="hlink"/>
                </a:solidFill>
              </a:rPr>
              <a:t>adder</a:t>
            </a:r>
            <a:r>
              <a:rPr lang="ru-RU" sz="2400" smtClean="0">
                <a:solidFill>
                  <a:schemeClr val="hlink"/>
                </a:solidFill>
              </a:rPr>
              <a:t>е</a:t>
            </a:r>
            <a:r>
              <a:rPr lang="ru-RU" sz="2400" smtClean="0"/>
              <a:t> -  додавати</a:t>
            </a:r>
          </a:p>
          <a:p>
            <a:pPr marL="0" indent="0" eaLnBrk="1" hangingPunct="1">
              <a:buFontTx/>
              <a:buNone/>
            </a:pPr>
            <a:r>
              <a:rPr lang="en-US" sz="2400" smtClean="0">
                <a:solidFill>
                  <a:schemeClr val="hlink"/>
                </a:solidFill>
              </a:rPr>
              <a:t>recip</a:t>
            </a:r>
            <a:r>
              <a:rPr lang="ru-RU" sz="2400" smtClean="0">
                <a:solidFill>
                  <a:schemeClr val="hlink"/>
                </a:solidFill>
              </a:rPr>
              <a:t>е</a:t>
            </a:r>
            <a:r>
              <a:rPr lang="en-US" sz="2400" smtClean="0">
                <a:solidFill>
                  <a:schemeClr val="hlink"/>
                </a:solidFill>
              </a:rPr>
              <a:t>r</a:t>
            </a:r>
            <a:r>
              <a:rPr lang="ru-RU" sz="2400" smtClean="0">
                <a:solidFill>
                  <a:schemeClr val="hlink"/>
                </a:solidFill>
              </a:rPr>
              <a:t>е</a:t>
            </a:r>
            <a:r>
              <a:rPr lang="ru-RU" sz="2400" smtClean="0"/>
              <a:t>  -  брати</a:t>
            </a:r>
          </a:p>
          <a:p>
            <a:pPr marL="0" indent="0" eaLnBrk="1" hangingPunct="1">
              <a:buFontTx/>
              <a:buNone/>
            </a:pPr>
            <a:r>
              <a:rPr lang="en-US" sz="2400" smtClean="0">
                <a:solidFill>
                  <a:schemeClr val="hlink"/>
                </a:solidFill>
              </a:rPr>
              <a:t>repeter</a:t>
            </a:r>
            <a:r>
              <a:rPr lang="ru-RU" sz="2400" smtClean="0">
                <a:solidFill>
                  <a:schemeClr val="hlink"/>
                </a:solidFill>
              </a:rPr>
              <a:t>е</a:t>
            </a:r>
            <a:r>
              <a:rPr lang="ru-RU" sz="2400" smtClean="0"/>
              <a:t> - повторювати</a:t>
            </a:r>
          </a:p>
          <a:p>
            <a:pPr marL="0" indent="0" eaLnBrk="1" hangingPunct="1">
              <a:buFontTx/>
              <a:buNone/>
            </a:pPr>
            <a:r>
              <a:rPr lang="en-US" sz="2400" smtClean="0">
                <a:solidFill>
                  <a:schemeClr val="hlink"/>
                </a:solidFill>
              </a:rPr>
              <a:t>solver</a:t>
            </a:r>
            <a:r>
              <a:rPr lang="ru-RU" sz="2400" smtClean="0">
                <a:solidFill>
                  <a:schemeClr val="hlink"/>
                </a:solidFill>
              </a:rPr>
              <a:t>е</a:t>
            </a:r>
            <a:r>
              <a:rPr lang="ru-RU" sz="2400" smtClean="0"/>
              <a:t> - розчиняти</a:t>
            </a:r>
          </a:p>
          <a:p>
            <a:pPr marL="0" indent="0" eaLnBrk="1" hangingPunct="1">
              <a:buFontTx/>
              <a:buNone/>
            </a:pPr>
            <a:r>
              <a:rPr lang="en-US" sz="2400" smtClean="0">
                <a:solidFill>
                  <a:schemeClr val="hlink"/>
                </a:solidFill>
              </a:rPr>
              <a:t>contundere</a:t>
            </a:r>
            <a:r>
              <a:rPr lang="en-US" sz="2400" smtClean="0"/>
              <a:t> </a:t>
            </a:r>
            <a:r>
              <a:rPr lang="uk-UA" sz="2400" smtClean="0"/>
              <a:t>- </a:t>
            </a:r>
            <a:r>
              <a:rPr lang="ru-RU" sz="2400" smtClean="0"/>
              <a:t>товкти</a:t>
            </a:r>
          </a:p>
          <a:p>
            <a:pPr marL="0" indent="0" eaLnBrk="1" hangingPunct="1">
              <a:buFontTx/>
              <a:buNone/>
            </a:pPr>
            <a:r>
              <a:rPr lang="en-US" sz="2400" smtClean="0">
                <a:solidFill>
                  <a:schemeClr val="hlink"/>
                </a:solidFill>
              </a:rPr>
              <a:t>divider</a:t>
            </a:r>
            <a:r>
              <a:rPr lang="ru-RU" sz="2400" smtClean="0">
                <a:solidFill>
                  <a:schemeClr val="hlink"/>
                </a:solidFill>
              </a:rPr>
              <a:t>е</a:t>
            </a:r>
            <a:r>
              <a:rPr lang="ru-RU" sz="2400" smtClean="0"/>
              <a:t> - ділити</a:t>
            </a:r>
          </a:p>
          <a:p>
            <a:pPr marL="0" indent="0" eaLnBrk="1" hangingPunct="1">
              <a:buFontTx/>
              <a:buNone/>
            </a:pPr>
            <a:r>
              <a:rPr lang="en-US" sz="2400" smtClean="0">
                <a:solidFill>
                  <a:schemeClr val="hlink"/>
                </a:solidFill>
              </a:rPr>
              <a:t>f</a:t>
            </a:r>
            <a:r>
              <a:rPr lang="ru-RU" sz="2400" smtClean="0">
                <a:solidFill>
                  <a:schemeClr val="hlink"/>
                </a:solidFill>
              </a:rPr>
              <a:t>і</a:t>
            </a:r>
            <a:r>
              <a:rPr lang="en-US" sz="2400" smtClean="0">
                <a:solidFill>
                  <a:schemeClr val="hlink"/>
                </a:solidFill>
              </a:rPr>
              <a:t>nire</a:t>
            </a:r>
            <a:r>
              <a:rPr lang="en-US" sz="2400" smtClean="0"/>
              <a:t>   </a:t>
            </a:r>
            <a:r>
              <a:rPr lang="uk-UA" sz="2400" smtClean="0"/>
              <a:t>- </a:t>
            </a:r>
            <a:r>
              <a:rPr lang="ru-RU" sz="2400" smtClean="0"/>
              <a:t>закінчувати</a:t>
            </a:r>
          </a:p>
          <a:p>
            <a:pPr marL="0" indent="0" eaLnBrk="1" hangingPunct="1">
              <a:buFontTx/>
              <a:buNone/>
            </a:pPr>
            <a:r>
              <a:rPr lang="en-US" sz="2400" smtClean="0">
                <a:solidFill>
                  <a:schemeClr val="hlink"/>
                </a:solidFill>
              </a:rPr>
              <a:t>dormire</a:t>
            </a:r>
            <a:r>
              <a:rPr lang="en-US" sz="2400" smtClean="0"/>
              <a:t>  </a:t>
            </a:r>
            <a:r>
              <a:rPr lang="uk-UA" sz="2400" smtClean="0"/>
              <a:t>- </a:t>
            </a:r>
            <a:r>
              <a:rPr lang="en-US" sz="2400" smtClean="0"/>
              <a:t> </a:t>
            </a:r>
            <a:r>
              <a:rPr lang="ru-RU" sz="2400" smtClean="0"/>
              <a:t>спати</a:t>
            </a:r>
          </a:p>
          <a:p>
            <a:pPr marL="0" indent="0" eaLnBrk="1" hangingPunct="1">
              <a:buFontTx/>
              <a:buNone/>
            </a:pPr>
            <a:r>
              <a:rPr lang="en-US" sz="2400" smtClean="0">
                <a:solidFill>
                  <a:schemeClr val="hlink"/>
                </a:solidFill>
              </a:rPr>
              <a:t>audire</a:t>
            </a:r>
            <a:r>
              <a:rPr lang="en-US" sz="2400" smtClean="0"/>
              <a:t>  </a:t>
            </a:r>
            <a:r>
              <a:rPr lang="uk-UA" sz="2400" smtClean="0"/>
              <a:t>- </a:t>
            </a:r>
            <a:r>
              <a:rPr lang="ru-RU" sz="2400" smtClean="0"/>
              <a:t>слухати</a:t>
            </a:r>
          </a:p>
          <a:p>
            <a:pPr marL="0" indent="0" eaLnBrk="1" hangingPunct="1">
              <a:buFontTx/>
              <a:buNone/>
            </a:pPr>
            <a:r>
              <a:rPr lang="en-US" sz="2400" smtClean="0">
                <a:solidFill>
                  <a:schemeClr val="hlink"/>
                </a:solidFill>
              </a:rPr>
              <a:t>nutrir</a:t>
            </a:r>
            <a:r>
              <a:rPr lang="ru-RU" sz="2400" smtClean="0">
                <a:solidFill>
                  <a:schemeClr val="hlink"/>
                </a:solidFill>
              </a:rPr>
              <a:t>е</a:t>
            </a:r>
            <a:r>
              <a:rPr lang="ru-RU" sz="2400" smtClean="0"/>
              <a:t> - годувати</a:t>
            </a:r>
          </a:p>
          <a:p>
            <a:pPr marL="0" indent="0" eaLnBrk="1" hangingPunct="1"/>
            <a:endParaRPr lang="ru-RU" sz="2400" smtClean="0"/>
          </a:p>
        </p:txBody>
      </p:sp>
      <p:sp>
        <p:nvSpPr>
          <p:cNvPr id="118787" name="Rectangle 5"/>
          <p:cNvSpPr>
            <a:spLocks noChangeArrowheads="1"/>
          </p:cNvSpPr>
          <p:nvPr/>
        </p:nvSpPr>
        <p:spPr bwMode="auto">
          <a:xfrm>
            <a:off x="468313" y="188913"/>
            <a:ext cx="7632700" cy="935037"/>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sym typeface="Wingdings" pitchFamily="2" charset="2"/>
              </a:rPr>
              <a:t> </a:t>
            </a:r>
            <a:r>
              <a:rPr lang="uk-UA" sz="2400" b="1">
                <a:solidFill>
                  <a:srgbClr val="FF0066"/>
                </a:solidFill>
              </a:rPr>
              <a:t>Слова для активного засвоювання</a:t>
            </a:r>
            <a:endParaRPr lang="ru-RU" sz="2400" b="1">
              <a:solidFill>
                <a:srgbClr val="FF0066"/>
              </a:solidFill>
            </a:endParaRPr>
          </a:p>
        </p:txBody>
      </p:sp>
    </p:spTree>
  </p:cSld>
  <p:clrMapOvr>
    <a:masterClrMapping/>
  </p:clrMapOvr>
  <p:transition spd="med" advClick="0" advTm="30000">
    <p:wheel spokes="8"/>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Объект 2"/>
          <p:cNvSpPr>
            <a:spLocks noGrp="1"/>
          </p:cNvSpPr>
          <p:nvPr>
            <p:ph idx="4294967295"/>
          </p:nvPr>
        </p:nvSpPr>
        <p:spPr>
          <a:xfrm>
            <a:off x="395288" y="1412875"/>
            <a:ext cx="8229600" cy="4394200"/>
          </a:xfrm>
        </p:spPr>
        <p:txBody>
          <a:bodyPr/>
          <a:lstStyle/>
          <a:p>
            <a:pPr marL="0" indent="0" eaLnBrk="1" hangingPunct="1">
              <a:buFontTx/>
              <a:buNone/>
            </a:pPr>
            <a:r>
              <a:rPr lang="ru-RU" sz="1800" b="1" i="1" smtClean="0">
                <a:solidFill>
                  <a:schemeClr val="hlink"/>
                </a:solidFill>
              </a:rPr>
              <a:t>План</a:t>
            </a:r>
          </a:p>
          <a:p>
            <a:pPr marL="0" indent="0" eaLnBrk="1" hangingPunct="1">
              <a:buFontTx/>
              <a:buNone/>
            </a:pPr>
            <a:r>
              <a:rPr lang="ru-RU" sz="1800" b="1" smtClean="0"/>
              <a:t>1.  Утворення наказового способу</a:t>
            </a:r>
          </a:p>
          <a:p>
            <a:pPr marL="0" indent="0" eaLnBrk="1" hangingPunct="1">
              <a:buFontTx/>
              <a:buNone/>
            </a:pPr>
            <a:r>
              <a:rPr lang="ru-RU" sz="1800" b="1" smtClean="0"/>
              <a:t>2.  Вживання наказової форми дієслів у рецептах </a:t>
            </a:r>
          </a:p>
          <a:p>
            <a:pPr marL="0" indent="0" eaLnBrk="1" hangingPunct="1">
              <a:buFontTx/>
              <a:buNone/>
            </a:pPr>
            <a:r>
              <a:rPr lang="ru-RU" sz="1800" b="1" smtClean="0"/>
              <a:t>3.  Допоміжне дієслово бути (Esse)</a:t>
            </a:r>
          </a:p>
          <a:p>
            <a:pPr marL="0" indent="0" eaLnBrk="1" hangingPunct="1">
              <a:buFontTx/>
              <a:buNone/>
            </a:pPr>
            <a:r>
              <a:rPr lang="ru-RU" sz="1800" b="1" smtClean="0"/>
              <a:t>4.  Форма запису дієслів у словнику </a:t>
            </a:r>
          </a:p>
          <a:p>
            <a:pPr marL="0" indent="0" eaLnBrk="1" hangingPunct="1"/>
            <a:endParaRPr lang="uk-UA" sz="1800" b="1" smtClean="0"/>
          </a:p>
          <a:p>
            <a:pPr marL="0" indent="0" eaLnBrk="1" hangingPunct="1"/>
            <a:endParaRPr lang="ru-RU" sz="1800" b="1" smtClean="0"/>
          </a:p>
          <a:p>
            <a:pPr marL="0" indent="0" eaLnBrk="1" hangingPunct="1">
              <a:buFontTx/>
              <a:buNone/>
            </a:pPr>
            <a:r>
              <a:rPr lang="ru-RU" sz="2400" b="1" i="1" smtClean="0">
                <a:solidFill>
                  <a:schemeClr val="hlink"/>
                </a:solidFill>
                <a:sym typeface="Webdings" pitchFamily="18" charset="2"/>
              </a:rPr>
              <a:t></a:t>
            </a:r>
            <a:r>
              <a:rPr lang="ru-RU" sz="1800" b="1" i="1" smtClean="0">
                <a:solidFill>
                  <a:schemeClr val="hlink"/>
                </a:solidFill>
                <a:sym typeface="Webdings" pitchFamily="18" charset="2"/>
              </a:rPr>
              <a:t> </a:t>
            </a:r>
            <a:r>
              <a:rPr lang="ru-RU" sz="1800" b="1" i="1" smtClean="0">
                <a:solidFill>
                  <a:schemeClr val="hlink"/>
                </a:solidFill>
              </a:rPr>
              <a:t>Використані джерела:</a:t>
            </a:r>
          </a:p>
          <a:p>
            <a:pPr marL="0" indent="0" eaLnBrk="1" hangingPunct="1">
              <a:buFontTx/>
              <a:buNone/>
            </a:pPr>
            <a:r>
              <a:rPr lang="ru-RU" sz="1800" b="1" smtClean="0"/>
              <a:t>1.  Буркат А.П. "Латинский язык и основы ветеринарной терминологии", К, "Выща школа" 1989г. ст. 64-65.</a:t>
            </a:r>
          </a:p>
          <a:p>
            <a:pPr marL="0" indent="0" eaLnBrk="1" hangingPunct="1">
              <a:buFontTx/>
              <a:buNone/>
            </a:pPr>
            <a:r>
              <a:rPr lang="ru-RU" sz="1800" b="1" smtClean="0"/>
              <a:t>2.  Семілетко В.І., Столбецька С.Б. Латинська мова: Підручник. – Біла Церква, БДАУ, 2002. – с. 23-28.</a:t>
            </a:r>
          </a:p>
          <a:p>
            <a:pPr marL="0" indent="0" eaLnBrk="1" hangingPunct="1"/>
            <a:endParaRPr lang="ru-RU" sz="1800" b="1" smtClean="0"/>
          </a:p>
          <a:p>
            <a:pPr marL="0" indent="0" eaLnBrk="1" hangingPunct="1"/>
            <a:endParaRPr lang="ru-RU" sz="1800" b="1" smtClean="0"/>
          </a:p>
        </p:txBody>
      </p:sp>
      <p:sp>
        <p:nvSpPr>
          <p:cNvPr id="119810" name="Rectangle 4"/>
          <p:cNvSpPr>
            <a:spLocks noChangeArrowheads="1"/>
          </p:cNvSpPr>
          <p:nvPr/>
        </p:nvSpPr>
        <p:spPr bwMode="auto">
          <a:xfrm>
            <a:off x="1187450" y="188913"/>
            <a:ext cx="6696075" cy="1008062"/>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latin typeface="Arial" charset="0"/>
              </a:rPr>
              <a:t>НАКАЗОВИЙ СПОСІБ</a:t>
            </a:r>
            <a:endParaRPr lang="ru-RU" sz="2400" b="1">
              <a:solidFill>
                <a:srgbClr val="FF0066"/>
              </a:solidFill>
              <a:latin typeface="Arial" charset="0"/>
            </a:endParaRPr>
          </a:p>
        </p:txBody>
      </p:sp>
    </p:spTree>
  </p:cSld>
  <p:clrMapOvr>
    <a:masterClrMapping/>
  </p:clrMapOvr>
  <p:transition spd="med" advClick="0" advTm="30000">
    <p:wheel spokes="8"/>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Объект 2"/>
          <p:cNvSpPr>
            <a:spLocks noGrp="1"/>
          </p:cNvSpPr>
          <p:nvPr>
            <p:ph idx="4294967295"/>
          </p:nvPr>
        </p:nvSpPr>
        <p:spPr>
          <a:xfrm>
            <a:off x="468313" y="1412875"/>
            <a:ext cx="8229600" cy="2376488"/>
          </a:xfrm>
        </p:spPr>
        <p:txBody>
          <a:bodyPr/>
          <a:lstStyle/>
          <a:p>
            <a:pPr marL="0" indent="0" eaLnBrk="1" hangingPunct="1">
              <a:buFontTx/>
              <a:buNone/>
            </a:pPr>
            <a:endParaRPr lang="ru-RU" sz="2200" smtClean="0"/>
          </a:p>
          <a:p>
            <a:pPr marL="0" indent="0" eaLnBrk="1" hangingPunct="1">
              <a:buFontTx/>
              <a:buNone/>
            </a:pPr>
            <a:r>
              <a:rPr lang="ru-RU" sz="1800" b="1" smtClean="0"/>
              <a:t>У латинській мові </a:t>
            </a:r>
            <a:r>
              <a:rPr lang="ru-RU" sz="1800" b="1" i="1" smtClean="0"/>
              <a:t>наказовий спосіб</a:t>
            </a:r>
            <a:r>
              <a:rPr lang="ru-RU" sz="1800" b="1" smtClean="0"/>
              <a:t> вживається у </a:t>
            </a:r>
            <a:r>
              <a:rPr lang="ru-RU" sz="1800" b="1" smtClean="0">
                <a:solidFill>
                  <a:srgbClr val="FF0066"/>
                </a:solidFill>
              </a:rPr>
              <a:t>2-й</a:t>
            </a:r>
            <a:r>
              <a:rPr lang="ru-RU" sz="1800" b="1" smtClean="0"/>
              <a:t> </a:t>
            </a:r>
            <a:r>
              <a:rPr lang="ru-RU" sz="1800" b="1" smtClean="0">
                <a:solidFill>
                  <a:srgbClr val="FF0066"/>
                </a:solidFill>
              </a:rPr>
              <a:t>особі однини</a:t>
            </a:r>
            <a:r>
              <a:rPr lang="ru-RU" sz="1800" b="1" smtClean="0"/>
              <a:t> та у </a:t>
            </a:r>
            <a:r>
              <a:rPr lang="ru-RU" sz="1800" b="1" smtClean="0">
                <a:solidFill>
                  <a:srgbClr val="FF0066"/>
                </a:solidFill>
              </a:rPr>
              <a:t>2-й особі множини</a:t>
            </a:r>
            <a:r>
              <a:rPr lang="ru-RU" sz="1800" b="1" smtClean="0"/>
              <a:t>. </a:t>
            </a:r>
          </a:p>
          <a:p>
            <a:pPr marL="0" indent="0" eaLnBrk="1" hangingPunct="1">
              <a:buFontTx/>
              <a:buNone/>
            </a:pPr>
            <a:endParaRPr lang="ru-RU" sz="1800" b="1" smtClean="0"/>
          </a:p>
          <a:p>
            <a:pPr marL="0" indent="0" eaLnBrk="1" hangingPunct="1">
              <a:buFont typeface="Wingdings" pitchFamily="2" charset="2"/>
              <a:buChar char="Ø"/>
            </a:pPr>
            <a:r>
              <a:rPr lang="ru-RU" sz="1800" b="1" smtClean="0"/>
              <a:t> Наказовий спосіб для 2-ї особи однини дієслів І, </a:t>
            </a:r>
            <a:r>
              <a:rPr lang="en-US" sz="1800" b="1" smtClean="0"/>
              <a:t>II, IV</a:t>
            </a:r>
            <a:r>
              <a:rPr lang="en-US" sz="1800" b="1" smtClean="0">
                <a:solidFill>
                  <a:srgbClr val="FF0000"/>
                </a:solidFill>
              </a:rPr>
              <a:t> </a:t>
            </a:r>
            <a:r>
              <a:rPr lang="ru-RU" sz="1800" b="1" smtClean="0"/>
              <a:t>дієвідмін збігається з основою теперішнього часу. </a:t>
            </a:r>
          </a:p>
          <a:p>
            <a:pPr marL="0" indent="0" eaLnBrk="1" hangingPunct="1">
              <a:buFont typeface="Wingdings" pitchFamily="2" charset="2"/>
              <a:buChar char="Ø"/>
            </a:pPr>
            <a:endParaRPr lang="ru-RU" sz="1800" b="1" smtClean="0"/>
          </a:p>
          <a:p>
            <a:pPr marL="0" indent="0" eaLnBrk="1" hangingPunct="1">
              <a:buFont typeface="Wingdings" pitchFamily="2" charset="2"/>
              <a:buChar char="Ø"/>
            </a:pPr>
            <a:r>
              <a:rPr lang="ru-RU" sz="1800" b="1" smtClean="0"/>
              <a:t> При утворенні 2-ї особи однини наказового способу дієслів ІІІ дієвідміни, до основи теперішнього часу додається закінчення -е.</a:t>
            </a:r>
          </a:p>
          <a:p>
            <a:pPr marL="0" indent="0" eaLnBrk="1" hangingPunct="1"/>
            <a:endParaRPr lang="ru-RU" sz="1800" b="1" smtClean="0"/>
          </a:p>
        </p:txBody>
      </p:sp>
      <p:sp>
        <p:nvSpPr>
          <p:cNvPr id="120834" name="Rectangle 4"/>
          <p:cNvSpPr>
            <a:spLocks noChangeArrowheads="1"/>
          </p:cNvSpPr>
          <p:nvPr/>
        </p:nvSpPr>
        <p:spPr bwMode="auto">
          <a:xfrm>
            <a:off x="1403350" y="476250"/>
            <a:ext cx="6121400" cy="1152525"/>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dirty="0">
                <a:solidFill>
                  <a:srgbClr val="92D050"/>
                </a:solidFill>
                <a:latin typeface="Arial" charset="0"/>
              </a:rPr>
              <a:t>1. Утворення наказового способу</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Объект 2"/>
          <p:cNvSpPr>
            <a:spLocks noGrp="1"/>
          </p:cNvSpPr>
          <p:nvPr>
            <p:ph idx="4294967295"/>
          </p:nvPr>
        </p:nvSpPr>
        <p:spPr>
          <a:xfrm>
            <a:off x="457200" y="692150"/>
            <a:ext cx="8229600" cy="5403850"/>
          </a:xfrm>
        </p:spPr>
        <p:txBody>
          <a:bodyPr/>
          <a:lstStyle/>
          <a:p>
            <a:pPr eaLnBrk="1" hangingPunct="1">
              <a:buFontTx/>
              <a:buNone/>
            </a:pPr>
            <a:r>
              <a:rPr lang="ru-RU" sz="2200" smtClean="0"/>
              <a:t>	</a:t>
            </a:r>
            <a:r>
              <a:rPr lang="ru-RU" sz="1800" b="1" smtClean="0"/>
              <a:t>Форма 2-ї особи множини наказового способу усіх дієвідмін утворюється шляхом приєднання до основи теперішнього часу закінчується </a:t>
            </a:r>
            <a:r>
              <a:rPr lang="ru-RU" sz="1800" b="1" smtClean="0">
                <a:solidFill>
                  <a:srgbClr val="FF0066"/>
                </a:solidFill>
              </a:rPr>
              <a:t>-</a:t>
            </a:r>
            <a:r>
              <a:rPr lang="en-US" sz="1800" b="1" smtClean="0">
                <a:solidFill>
                  <a:srgbClr val="FF0066"/>
                </a:solidFill>
              </a:rPr>
              <a:t>te</a:t>
            </a:r>
            <a:r>
              <a:rPr lang="en-US" sz="1800" b="1" smtClean="0"/>
              <a:t>; </a:t>
            </a:r>
            <a:r>
              <a:rPr lang="ru-RU" sz="1800" b="1" smtClean="0"/>
              <a:t>у</a:t>
            </a:r>
            <a:r>
              <a:rPr lang="ru-RU" sz="1800" b="1" smtClean="0">
                <a:solidFill>
                  <a:srgbClr val="FF0000"/>
                </a:solidFill>
              </a:rPr>
              <a:t> </a:t>
            </a:r>
            <a:r>
              <a:rPr lang="en-US" sz="1800" b="1" smtClean="0"/>
              <a:t>III </a:t>
            </a:r>
            <a:r>
              <a:rPr lang="ru-RU" sz="1800" b="1" smtClean="0"/>
              <a:t>дієвідміні між основою і закінченням вставляється голосний і короткий. </a:t>
            </a:r>
          </a:p>
          <a:p>
            <a:pPr eaLnBrk="1" hangingPunct="1">
              <a:buFontTx/>
              <a:buNone/>
            </a:pPr>
            <a:r>
              <a:rPr lang="ru-RU" sz="1800" b="1" smtClean="0"/>
              <a:t>	</a:t>
            </a:r>
            <a:r>
              <a:rPr lang="ru-RU" sz="1800" b="1" i="1" smtClean="0">
                <a:solidFill>
                  <a:schemeClr val="hlink"/>
                </a:solidFill>
              </a:rPr>
              <a:t>Наприклад:</a:t>
            </a:r>
          </a:p>
          <a:p>
            <a:pPr eaLnBrk="1" hangingPunct="1"/>
            <a:endParaRPr lang="uk-UA" sz="1800" b="1" i="1" smtClean="0">
              <a:solidFill>
                <a:schemeClr val="hlink"/>
              </a:solidFill>
            </a:endParaRPr>
          </a:p>
          <a:p>
            <a:pPr eaLnBrk="1" hangingPunct="1">
              <a:buFontTx/>
              <a:buNone/>
            </a:pPr>
            <a:endParaRPr lang="ru-RU" sz="1800" smtClean="0"/>
          </a:p>
        </p:txBody>
      </p:sp>
      <p:graphicFrame>
        <p:nvGraphicFramePr>
          <p:cNvPr id="121902" name="Group 46"/>
          <p:cNvGraphicFramePr>
            <a:graphicFrameLocks noGrp="1"/>
          </p:cNvGraphicFramePr>
          <p:nvPr/>
        </p:nvGraphicFramePr>
        <p:xfrm>
          <a:off x="755650" y="2708275"/>
          <a:ext cx="7632700" cy="3095626"/>
        </p:xfrm>
        <a:graphic>
          <a:graphicData uri="http://schemas.openxmlformats.org/drawingml/2006/table">
            <a:tbl>
              <a:tblPr/>
              <a:tblGrid>
                <a:gridCol w="1990725"/>
                <a:gridCol w="1825625"/>
                <a:gridCol w="1990725"/>
                <a:gridCol w="1825625"/>
              </a:tblGrid>
              <a:tr h="295275">
                <a:tc rowSpan="2">
                  <a:txBody>
                    <a:bodyPr/>
                    <a:lstStyle/>
                    <a:p>
                      <a:pPr marL="0" marR="0" lvl="0" indent="49213"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0066"/>
                          </a:solidFill>
                          <a:effectLst/>
                          <a:latin typeface="Arial" charset="0"/>
                        </a:rPr>
                        <a:t>Infinitivus</a:t>
                      </a:r>
                      <a:endParaRPr kumimoji="0" lang="ru-RU" sz="1800" b="1" i="1" u="none" strike="noStrike" cap="none" normalizeH="0" baseline="0" smtClean="0">
                        <a:ln>
                          <a:noFill/>
                        </a:ln>
                        <a:solidFill>
                          <a:srgbClr val="FF0066"/>
                        </a:solidFill>
                        <a:effectLst/>
                        <a:latin typeface="Times New Roman" pitchFamily="18" charset="0"/>
                        <a:cs typeface="Times New Roman" pitchFamily="18" charset="0"/>
                      </a:endParaRPr>
                    </a:p>
                  </a:txBody>
                  <a:tcPr marL="68580" marR="6858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25400" cap="flat" cmpd="sng" algn="ctr">
                      <a:solidFill>
                        <a:srgbClr val="809EC2"/>
                      </a:solidFill>
                      <a:prstDash val="solid"/>
                      <a:round/>
                      <a:headEnd type="none" w="med" len="med"/>
                      <a:tailEnd type="none" w="med" len="med"/>
                    </a:lnB>
                    <a:lnTlToBr>
                      <a:noFill/>
                    </a:lnTlToBr>
                    <a:lnBlToTr>
                      <a:noFill/>
                    </a:lnBlToTr>
                    <a:noFill/>
                  </a:tcPr>
                </a:tc>
                <a:tc rowSpan="2">
                  <a:txBody>
                    <a:bodyPr/>
                    <a:lstStyle/>
                    <a:p>
                      <a:pPr marL="0" marR="0" lvl="0" indent="49213"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FF0066"/>
                          </a:solidFill>
                          <a:effectLst/>
                          <a:latin typeface="Arial" charset="0"/>
                        </a:rPr>
                        <a:t>Основа </a:t>
                      </a:r>
                      <a:r>
                        <a:rPr kumimoji="0" lang="en-US" sz="1800" b="1" i="1" u="none" strike="noStrike" cap="none" normalizeH="0" baseline="0" smtClean="0">
                          <a:ln>
                            <a:noFill/>
                          </a:ln>
                          <a:solidFill>
                            <a:srgbClr val="FF0066"/>
                          </a:solidFill>
                          <a:effectLst/>
                          <a:latin typeface="Arial" charset="0"/>
                        </a:rPr>
                        <a:t> praesens</a:t>
                      </a:r>
                      <a:endParaRPr kumimoji="0" lang="ru-RU" sz="1800" b="1" i="1" u="none" strike="noStrike" cap="none" normalizeH="0" baseline="0" smtClean="0">
                        <a:ln>
                          <a:noFill/>
                        </a:ln>
                        <a:solidFill>
                          <a:srgbClr val="FF0066"/>
                        </a:solidFill>
                        <a:effectLst/>
                        <a:latin typeface="Times New Roman" pitchFamily="18" charset="0"/>
                        <a:cs typeface="Times New Roman" pitchFamily="18" charset="0"/>
                      </a:endParaRPr>
                    </a:p>
                  </a:txBody>
                  <a:tcPr marL="68580" marR="6858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25400" cap="flat" cmpd="sng" algn="ctr">
                      <a:solidFill>
                        <a:srgbClr val="809EC2"/>
                      </a:solidFill>
                      <a:prstDash val="solid"/>
                      <a:round/>
                      <a:headEnd type="none" w="med" len="med"/>
                      <a:tailEnd type="none" w="med" len="med"/>
                    </a:lnB>
                    <a:lnTlToBr>
                      <a:noFill/>
                    </a:lnTlToBr>
                    <a:lnBlToTr>
                      <a:noFill/>
                    </a:lnBlToTr>
                    <a:noFill/>
                  </a:tcPr>
                </a:tc>
                <a:tc gridSpan="2">
                  <a:txBody>
                    <a:bodyPr/>
                    <a:lstStyle/>
                    <a:p>
                      <a:pPr marL="0" marR="0" lvl="0" indent="49213"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0066"/>
                          </a:solidFill>
                          <a:effectLst/>
                          <a:latin typeface="Arial" charset="0"/>
                        </a:rPr>
                        <a:t>Imperativus</a:t>
                      </a:r>
                      <a:endParaRPr kumimoji="0" lang="ru-RU" sz="1800" b="1" i="1" u="none" strike="noStrike" cap="none" normalizeH="0" baseline="0" smtClean="0">
                        <a:ln>
                          <a:noFill/>
                        </a:ln>
                        <a:solidFill>
                          <a:srgbClr val="FF0066"/>
                        </a:solidFill>
                        <a:effectLst/>
                        <a:latin typeface="Times New Roman" pitchFamily="18" charset="0"/>
                        <a:cs typeface="Times New Roman" pitchFamily="18" charset="0"/>
                      </a:endParaRPr>
                    </a:p>
                  </a:txBody>
                  <a:tcPr marL="68580" marR="6858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25400" cap="flat" cmpd="sng" algn="ctr">
                      <a:solidFill>
                        <a:srgbClr val="809EC2"/>
                      </a:solidFill>
                      <a:prstDash val="solid"/>
                      <a:round/>
                      <a:headEnd type="none" w="med" len="med"/>
                      <a:tailEnd type="none" w="med" len="med"/>
                    </a:lnB>
                    <a:lnTlToBr>
                      <a:noFill/>
                    </a:lnTlToBr>
                    <a:lnBlToTr>
                      <a:noFill/>
                    </a:lnBlToTr>
                    <a:noFill/>
                  </a:tcPr>
                </a:tc>
                <a:tc hMerge="1">
                  <a:txBody>
                    <a:bodyPr/>
                    <a:lstStyle/>
                    <a:p>
                      <a:endParaRPr lang="ru-RU"/>
                    </a:p>
                  </a:txBody>
                  <a:tcPr/>
                </a:tc>
              </a:tr>
              <a:tr h="712788">
                <a:tc vMerge="1">
                  <a:txBody>
                    <a:bodyPr/>
                    <a:lstStyle/>
                    <a:p>
                      <a:endParaRPr lang="ru-RU"/>
                    </a:p>
                  </a:txBody>
                  <a:tcPr/>
                </a:tc>
                <a:tc vMerge="1">
                  <a:txBody>
                    <a:bodyPr/>
                    <a:lstStyle/>
                    <a:p>
                      <a:endParaRPr lang="ru-RU"/>
                    </a:p>
                  </a:txBody>
                  <a:tcPr/>
                </a:tc>
                <a:tc>
                  <a:txBody>
                    <a:bodyPr/>
                    <a:lstStyle/>
                    <a:p>
                      <a:pPr marL="0" marR="0" lvl="0" indent="49213"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FF0066"/>
                          </a:solidFill>
                          <a:effectLst/>
                          <a:latin typeface="Arial" charset="0"/>
                        </a:rPr>
                        <a:t>2-га особа </a:t>
                      </a:r>
                      <a:r>
                        <a:rPr kumimoji="0" lang="en-US" sz="1800" b="1" i="1" u="none" strike="noStrike" cap="none" normalizeH="0" baseline="0" smtClean="0">
                          <a:ln>
                            <a:noFill/>
                          </a:ln>
                          <a:solidFill>
                            <a:srgbClr val="FF0066"/>
                          </a:solidFill>
                          <a:effectLst/>
                          <a:latin typeface="Arial" charset="0"/>
                        </a:rPr>
                        <a:t>singularis</a:t>
                      </a:r>
                      <a:endParaRPr kumimoji="0" lang="ru-RU" sz="1800" b="1" i="1" u="none" strike="noStrike" cap="none" normalizeH="0" baseline="0" smtClean="0">
                        <a:ln>
                          <a:noFill/>
                        </a:ln>
                        <a:solidFill>
                          <a:srgbClr val="FF0066"/>
                        </a:solidFill>
                        <a:effectLst/>
                        <a:latin typeface="Times New Roman" pitchFamily="18" charset="0"/>
                        <a:cs typeface="Times New Roman" pitchFamily="18" charset="0"/>
                      </a:endParaRPr>
                    </a:p>
                  </a:txBody>
                  <a:tcPr marL="68580" marR="68580" marT="0" marB="0" anchor="ctr" horzOverflow="overflow">
                    <a:lnL w="254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254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809EC2">
                        <a:alpha val="20000"/>
                      </a:srgbClr>
                    </a:solidFill>
                  </a:tcPr>
                </a:tc>
                <a:tc>
                  <a:txBody>
                    <a:bodyPr/>
                    <a:lstStyle/>
                    <a:p>
                      <a:pPr marL="0" marR="0" lvl="0" indent="49213"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FF0066"/>
                          </a:solidFill>
                          <a:effectLst/>
                          <a:latin typeface="Arial" charset="0"/>
                        </a:rPr>
                        <a:t>2-га особа </a:t>
                      </a:r>
                      <a:r>
                        <a:rPr kumimoji="0" lang="en-US" sz="1800" b="1" i="1" u="none" strike="noStrike" cap="none" normalizeH="0" baseline="0" smtClean="0">
                          <a:ln>
                            <a:noFill/>
                          </a:ln>
                          <a:solidFill>
                            <a:srgbClr val="FF0066"/>
                          </a:solidFill>
                          <a:effectLst/>
                          <a:latin typeface="Arial" charset="0"/>
                        </a:rPr>
                        <a:t>pluralis</a:t>
                      </a:r>
                      <a:endParaRPr kumimoji="0" lang="ru-RU" sz="1800" b="1" i="1" u="none" strike="noStrike" cap="none" normalizeH="0" baseline="0" smtClean="0">
                        <a:ln>
                          <a:noFill/>
                        </a:ln>
                        <a:solidFill>
                          <a:srgbClr val="FF0066"/>
                        </a:solidFill>
                        <a:effectLst/>
                        <a:latin typeface="Times New Roman" pitchFamily="18" charset="0"/>
                        <a:cs typeface="Times New Roman" pitchFamily="18" charset="0"/>
                      </a:endParaRPr>
                    </a:p>
                  </a:txBody>
                  <a:tcPr marL="68580" marR="6858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254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809EC2">
                        <a:alpha val="20000"/>
                      </a:srgbClr>
                    </a:solidFill>
                  </a:tcPr>
                </a:tc>
              </a:tr>
              <a:tr h="431800">
                <a:tc>
                  <a:txBody>
                    <a:bodyPr/>
                    <a:lstStyle/>
                    <a:p>
                      <a:pPr marL="0" marR="0" lvl="0" indent="49213"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66"/>
                          </a:solidFill>
                          <a:effectLst/>
                          <a:latin typeface="Arial" charset="0"/>
                        </a:rPr>
                        <a:t>Signare </a:t>
                      </a:r>
                      <a:endParaRPr kumimoji="0" lang="ru-RU" sz="1800" b="1" i="0" u="none" strike="noStrike" cap="none" normalizeH="0" baseline="0" smtClean="0">
                        <a:ln>
                          <a:noFill/>
                        </a:ln>
                        <a:solidFill>
                          <a:srgbClr val="FF0066"/>
                        </a:solidFill>
                        <a:effectLst/>
                        <a:latin typeface="Times New Roman" pitchFamily="18" charset="0"/>
                        <a:cs typeface="Times New Roman" pitchFamily="18" charset="0"/>
                      </a:endParaRPr>
                    </a:p>
                  </a:txBody>
                  <a:tcPr marL="68580" marR="6858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254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noFill/>
                  </a:tcPr>
                </a:tc>
                <a:tc>
                  <a:txBody>
                    <a:bodyPr/>
                    <a:lstStyle/>
                    <a:p>
                      <a:pPr marL="0" marR="0" lvl="0" indent="49213"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signa-</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254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809EC2">
                        <a:alpha val="20000"/>
                      </a:srgbClr>
                    </a:solidFill>
                  </a:tcPr>
                </a:tc>
                <a:tc>
                  <a:txBody>
                    <a:bodyPr/>
                    <a:lstStyle/>
                    <a:p>
                      <a:pPr marL="0" marR="0" lvl="0" indent="49213"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signa </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noFill/>
                  </a:tcPr>
                </a:tc>
                <a:tc>
                  <a:txBody>
                    <a:bodyPr/>
                    <a:lstStyle/>
                    <a:p>
                      <a:pPr marL="0" marR="0" lvl="0" indent="49213"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signa-te</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noFill/>
                  </a:tcPr>
                </a:tc>
              </a:tr>
              <a:tr h="431800">
                <a:tc>
                  <a:txBody>
                    <a:bodyPr/>
                    <a:lstStyle/>
                    <a:p>
                      <a:pPr marL="0" marR="0" lvl="0" indent="49213"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66"/>
                          </a:solidFill>
                          <a:effectLst/>
                          <a:latin typeface="Arial" charset="0"/>
                        </a:rPr>
                        <a:t>Miscere </a:t>
                      </a:r>
                      <a:endParaRPr kumimoji="0" lang="ru-RU" sz="1800" b="1" i="0" u="none" strike="noStrike" cap="none" normalizeH="0" baseline="0" smtClean="0">
                        <a:ln>
                          <a:noFill/>
                        </a:ln>
                        <a:solidFill>
                          <a:srgbClr val="FF0066"/>
                        </a:solidFill>
                        <a:effectLst/>
                        <a:latin typeface="Times New Roman" pitchFamily="18" charset="0"/>
                        <a:cs typeface="Times New Roman" pitchFamily="18" charset="0"/>
                      </a:endParaRPr>
                    </a:p>
                  </a:txBody>
                  <a:tcPr marL="68580" marR="6858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809EC2">
                        <a:alpha val="20000"/>
                      </a:srgbClr>
                    </a:solidFill>
                  </a:tcPr>
                </a:tc>
                <a:tc>
                  <a:txBody>
                    <a:bodyPr/>
                    <a:lstStyle/>
                    <a:p>
                      <a:pPr marL="0" marR="0" lvl="0" indent="49213"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misce-</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809EC2">
                        <a:alpha val="20000"/>
                      </a:srgbClr>
                    </a:solidFill>
                  </a:tcPr>
                </a:tc>
                <a:tc>
                  <a:txBody>
                    <a:bodyPr/>
                    <a:lstStyle/>
                    <a:p>
                      <a:pPr marL="0" marR="0" lvl="0" indent="49213"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misce </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809EC2">
                        <a:alpha val="20000"/>
                      </a:srgbClr>
                    </a:solidFill>
                  </a:tcPr>
                </a:tc>
                <a:tc>
                  <a:txBody>
                    <a:bodyPr/>
                    <a:lstStyle/>
                    <a:p>
                      <a:pPr marL="0" marR="0" lvl="0" indent="49213"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misce-te</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809EC2">
                        <a:alpha val="20000"/>
                      </a:srgbClr>
                    </a:solidFill>
                  </a:tcPr>
                </a:tc>
              </a:tr>
              <a:tr h="431800">
                <a:tc>
                  <a:txBody>
                    <a:bodyPr/>
                    <a:lstStyle/>
                    <a:p>
                      <a:pPr marL="0" marR="0" lvl="0" indent="49213"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66"/>
                          </a:solidFill>
                          <a:effectLst/>
                          <a:latin typeface="Arial" charset="0"/>
                        </a:rPr>
                        <a:t>Dividere </a:t>
                      </a:r>
                      <a:endParaRPr kumimoji="0" lang="ru-RU" sz="1800" b="1" i="0" u="none" strike="noStrike" cap="none" normalizeH="0" baseline="0" smtClean="0">
                        <a:ln>
                          <a:noFill/>
                        </a:ln>
                        <a:solidFill>
                          <a:srgbClr val="FF0066"/>
                        </a:solidFill>
                        <a:effectLst/>
                        <a:latin typeface="Times New Roman" pitchFamily="18" charset="0"/>
                        <a:cs typeface="Times New Roman" pitchFamily="18" charset="0"/>
                      </a:endParaRPr>
                    </a:p>
                  </a:txBody>
                  <a:tcPr marL="68580" marR="6858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noFill/>
                  </a:tcPr>
                </a:tc>
                <a:tc>
                  <a:txBody>
                    <a:bodyPr/>
                    <a:lstStyle/>
                    <a:p>
                      <a:pPr marL="0" marR="0" lvl="0" indent="49213"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divid-</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809EC2">
                        <a:alpha val="20000"/>
                      </a:srgbClr>
                    </a:solidFill>
                  </a:tcPr>
                </a:tc>
                <a:tc>
                  <a:txBody>
                    <a:bodyPr/>
                    <a:lstStyle/>
                    <a:p>
                      <a:pPr marL="0" marR="0" lvl="0" indent="49213"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divid-e</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noFill/>
                  </a:tcPr>
                </a:tc>
                <a:tc>
                  <a:txBody>
                    <a:bodyPr/>
                    <a:lstStyle/>
                    <a:p>
                      <a:pPr marL="0" marR="0" lvl="0" indent="49213"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divid-i-te</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noFill/>
                  </a:tcPr>
                </a:tc>
              </a:tr>
              <a:tr h="431800">
                <a:tc>
                  <a:txBody>
                    <a:bodyPr/>
                    <a:lstStyle/>
                    <a:p>
                      <a:pPr marL="0" marR="0" lvl="0" indent="49213"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66"/>
                          </a:solidFill>
                          <a:effectLst/>
                          <a:latin typeface="Arial" charset="0"/>
                        </a:rPr>
                        <a:t>Diluere </a:t>
                      </a:r>
                      <a:endParaRPr kumimoji="0" lang="ru-RU" sz="1800" b="1" i="0" u="none" strike="noStrike" cap="none" normalizeH="0" baseline="0" smtClean="0">
                        <a:ln>
                          <a:noFill/>
                        </a:ln>
                        <a:solidFill>
                          <a:srgbClr val="FF0066"/>
                        </a:solidFill>
                        <a:effectLst/>
                        <a:latin typeface="Times New Roman" pitchFamily="18" charset="0"/>
                        <a:cs typeface="Times New Roman" pitchFamily="18" charset="0"/>
                      </a:endParaRPr>
                    </a:p>
                  </a:txBody>
                  <a:tcPr marL="68580" marR="6858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50800" cap="flat" cmpd="dbl" algn="ctr">
                      <a:solidFill>
                        <a:srgbClr val="809EC2"/>
                      </a:solidFill>
                      <a:prstDash val="solid"/>
                      <a:round/>
                      <a:headEnd type="none" w="med" len="med"/>
                      <a:tailEnd type="none" w="med" len="med"/>
                    </a:lnB>
                    <a:lnTlToBr>
                      <a:noFill/>
                    </a:lnTlToBr>
                    <a:lnBlToTr>
                      <a:noFill/>
                    </a:lnBlToTr>
                    <a:solidFill>
                      <a:srgbClr val="809EC2">
                        <a:alpha val="20000"/>
                      </a:srgbClr>
                    </a:solidFill>
                  </a:tcPr>
                </a:tc>
                <a:tc>
                  <a:txBody>
                    <a:bodyPr/>
                    <a:lstStyle/>
                    <a:p>
                      <a:pPr marL="0" marR="0" lvl="0" indent="49213"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dilu-</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50800" cap="flat" cmpd="dbl" algn="ctr">
                      <a:solidFill>
                        <a:srgbClr val="809EC2"/>
                      </a:solidFill>
                      <a:prstDash val="solid"/>
                      <a:round/>
                      <a:headEnd type="none" w="med" len="med"/>
                      <a:tailEnd type="none" w="med" len="med"/>
                    </a:lnB>
                    <a:lnTlToBr>
                      <a:noFill/>
                    </a:lnTlToBr>
                    <a:lnBlToTr>
                      <a:noFill/>
                    </a:lnBlToTr>
                    <a:solidFill>
                      <a:srgbClr val="809EC2">
                        <a:alpha val="20000"/>
                      </a:srgbClr>
                    </a:solidFill>
                  </a:tcPr>
                </a:tc>
                <a:tc>
                  <a:txBody>
                    <a:bodyPr/>
                    <a:lstStyle/>
                    <a:p>
                      <a:pPr marL="0" marR="0" lvl="0" indent="49213"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dilu-e</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50800" cap="flat" cmpd="dbl" algn="ctr">
                      <a:solidFill>
                        <a:srgbClr val="809EC2"/>
                      </a:solidFill>
                      <a:prstDash val="solid"/>
                      <a:round/>
                      <a:headEnd type="none" w="med" len="med"/>
                      <a:tailEnd type="none" w="med" len="med"/>
                    </a:lnB>
                    <a:lnTlToBr>
                      <a:noFill/>
                    </a:lnTlToBr>
                    <a:lnBlToTr>
                      <a:noFill/>
                    </a:lnBlToTr>
                    <a:solidFill>
                      <a:srgbClr val="809EC2">
                        <a:alpha val="20000"/>
                      </a:srgbClr>
                    </a:solidFill>
                  </a:tcPr>
                </a:tc>
                <a:tc>
                  <a:txBody>
                    <a:bodyPr/>
                    <a:lstStyle/>
                    <a:p>
                      <a:pPr marL="0" marR="0" lvl="0" indent="49213"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dilu-i-te</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50800" cap="flat" cmpd="dbl" algn="ctr">
                      <a:solidFill>
                        <a:srgbClr val="809EC2"/>
                      </a:solidFill>
                      <a:prstDash val="solid"/>
                      <a:round/>
                      <a:headEnd type="none" w="med" len="med"/>
                      <a:tailEnd type="none" w="med" len="med"/>
                    </a:lnB>
                    <a:lnTlToBr>
                      <a:noFill/>
                    </a:lnTlToBr>
                    <a:lnBlToTr>
                      <a:noFill/>
                    </a:lnBlToTr>
                    <a:solidFill>
                      <a:srgbClr val="809EC2">
                        <a:alpha val="20000"/>
                      </a:srgbClr>
                    </a:solidFill>
                  </a:tcPr>
                </a:tc>
              </a:tr>
              <a:tr h="360363">
                <a:tc>
                  <a:txBody>
                    <a:bodyPr/>
                    <a:lstStyle/>
                    <a:p>
                      <a:pPr marL="0" marR="0" lvl="0" indent="49213"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66"/>
                          </a:solidFill>
                          <a:effectLst/>
                          <a:latin typeface="Arial" charset="0"/>
                        </a:rPr>
                        <a:t>Audire </a:t>
                      </a:r>
                      <a:endParaRPr kumimoji="0" lang="ru-RU" sz="1800" b="1" i="0" u="none" strike="noStrike" cap="none" normalizeH="0" baseline="0" smtClean="0">
                        <a:ln>
                          <a:noFill/>
                        </a:ln>
                        <a:solidFill>
                          <a:srgbClr val="FF0066"/>
                        </a:solidFill>
                        <a:effectLst/>
                        <a:latin typeface="Times New Roman" pitchFamily="18" charset="0"/>
                        <a:cs typeface="Times New Roman" pitchFamily="18" charset="0"/>
                      </a:endParaRPr>
                    </a:p>
                  </a:txBody>
                  <a:tcPr marL="68580" marR="6858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50800" cap="flat" cmpd="dbl"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noFill/>
                  </a:tcPr>
                </a:tc>
                <a:tc>
                  <a:txBody>
                    <a:bodyPr/>
                    <a:lstStyle/>
                    <a:p>
                      <a:pPr marL="0" marR="0" lvl="0" indent="49213"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audi-</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50800" cap="flat" cmpd="dbl"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noFill/>
                  </a:tcPr>
                </a:tc>
                <a:tc>
                  <a:txBody>
                    <a:bodyPr/>
                    <a:lstStyle/>
                    <a:p>
                      <a:pPr marL="0" marR="0" lvl="0" indent="49213"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audi </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50800" cap="flat" cmpd="dbl"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noFill/>
                  </a:tcPr>
                </a:tc>
                <a:tc>
                  <a:txBody>
                    <a:bodyPr/>
                    <a:lstStyle/>
                    <a:p>
                      <a:pPr marL="0" marR="0" lvl="0" indent="49213"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audi-te</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50800" cap="flat" cmpd="dbl"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advClick="0" advTm="30000">
    <p:wheel spokes="8"/>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Объект 2"/>
          <p:cNvSpPr>
            <a:spLocks noGrp="1"/>
          </p:cNvSpPr>
          <p:nvPr>
            <p:ph idx="4294967295"/>
          </p:nvPr>
        </p:nvSpPr>
        <p:spPr>
          <a:xfrm>
            <a:off x="457200" y="1673225"/>
            <a:ext cx="8229600" cy="3340100"/>
          </a:xfrm>
        </p:spPr>
        <p:txBody>
          <a:bodyPr/>
          <a:lstStyle/>
          <a:p>
            <a:pPr eaLnBrk="1" hangingPunct="1">
              <a:buFont typeface="Wingdings" pitchFamily="2" charset="2"/>
              <a:buChar char="Ø"/>
            </a:pPr>
            <a:r>
              <a:rPr lang="ru-RU" sz="1800" b="1" smtClean="0"/>
              <a:t>В рецептах вживається наказова форма дієслів у формі другої особи однини: </a:t>
            </a:r>
            <a:r>
              <a:rPr lang="en-US" sz="1800" b="1" smtClean="0">
                <a:solidFill>
                  <a:srgbClr val="FF0066"/>
                </a:solidFill>
              </a:rPr>
              <a:t>Recipe (Rp.) - </a:t>
            </a:r>
            <a:r>
              <a:rPr lang="ru-RU" sz="1800" b="1" smtClean="0">
                <a:solidFill>
                  <a:srgbClr val="FF0066"/>
                </a:solidFill>
              </a:rPr>
              <a:t>візьми</a:t>
            </a:r>
            <a:r>
              <a:rPr lang="ru-RU" sz="1800" b="1" smtClean="0"/>
              <a:t>. Цим словом починається латинська частина рецепту.</a:t>
            </a:r>
          </a:p>
          <a:p>
            <a:pPr eaLnBrk="1" hangingPunct="1">
              <a:buFont typeface="Wingdings" pitchFamily="2" charset="2"/>
              <a:buChar char="Ø"/>
            </a:pPr>
            <a:r>
              <a:rPr lang="en-US" sz="1800" b="1" smtClean="0">
                <a:solidFill>
                  <a:srgbClr val="FF0066"/>
                </a:solidFill>
              </a:rPr>
              <a:t>Adde - </a:t>
            </a:r>
            <a:r>
              <a:rPr lang="ru-RU" sz="1800" b="1" smtClean="0">
                <a:solidFill>
                  <a:srgbClr val="FF0066"/>
                </a:solidFill>
              </a:rPr>
              <a:t>додай, </a:t>
            </a:r>
            <a:r>
              <a:rPr lang="en-US" sz="1800" b="1" smtClean="0">
                <a:solidFill>
                  <a:srgbClr val="FF0066"/>
                </a:solidFill>
              </a:rPr>
              <a:t>Solve - </a:t>
            </a:r>
            <a:r>
              <a:rPr lang="ru-RU" sz="1800" b="1" smtClean="0">
                <a:solidFill>
                  <a:srgbClr val="FF0066"/>
                </a:solidFill>
              </a:rPr>
              <a:t>розчини</a:t>
            </a:r>
            <a:r>
              <a:rPr lang="ru-RU" sz="1800" b="1" smtClean="0"/>
              <a:t>; використовуються при переліку лікарських речовин.</a:t>
            </a:r>
          </a:p>
          <a:p>
            <a:pPr eaLnBrk="1" hangingPunct="1">
              <a:buFont typeface="Wingdings" pitchFamily="2" charset="2"/>
              <a:buChar char="Ø"/>
            </a:pPr>
            <a:r>
              <a:rPr lang="en-US" sz="1800" b="1" smtClean="0">
                <a:solidFill>
                  <a:srgbClr val="FF0066"/>
                </a:solidFill>
              </a:rPr>
              <a:t>Misce - </a:t>
            </a:r>
            <a:r>
              <a:rPr lang="ru-RU" sz="1800" b="1" smtClean="0">
                <a:solidFill>
                  <a:srgbClr val="FF0066"/>
                </a:solidFill>
              </a:rPr>
              <a:t>змішай, </a:t>
            </a:r>
            <a:r>
              <a:rPr lang="en-US" sz="1800" b="1" smtClean="0">
                <a:solidFill>
                  <a:srgbClr val="FF0066"/>
                </a:solidFill>
              </a:rPr>
              <a:t>Da - </a:t>
            </a:r>
            <a:r>
              <a:rPr lang="ru-RU" sz="1800" b="1" smtClean="0">
                <a:solidFill>
                  <a:srgbClr val="FF0066"/>
                </a:solidFill>
              </a:rPr>
              <a:t>видай, </a:t>
            </a:r>
            <a:r>
              <a:rPr lang="en-US" sz="1800" b="1" smtClean="0">
                <a:solidFill>
                  <a:srgbClr val="FF0066"/>
                </a:solidFill>
              </a:rPr>
              <a:t>Signa - </a:t>
            </a:r>
            <a:r>
              <a:rPr lang="ru-RU" sz="1800" b="1" smtClean="0">
                <a:solidFill>
                  <a:srgbClr val="FF0066"/>
                </a:solidFill>
              </a:rPr>
              <a:t>познач, </a:t>
            </a:r>
            <a:r>
              <a:rPr lang="en-US" sz="1800" b="1" smtClean="0">
                <a:solidFill>
                  <a:srgbClr val="FF0066"/>
                </a:solidFill>
              </a:rPr>
              <a:t>Divide - </a:t>
            </a:r>
            <a:r>
              <a:rPr lang="ru-RU" sz="1800" b="1" smtClean="0">
                <a:solidFill>
                  <a:srgbClr val="FF0066"/>
                </a:solidFill>
              </a:rPr>
              <a:t>розділи</a:t>
            </a:r>
            <a:r>
              <a:rPr lang="ru-RU" sz="1800" b="1" smtClean="0"/>
              <a:t>; вказівки лікаря фармацевтові про те, що зробити з названими лікарськими речовинами.</a:t>
            </a:r>
          </a:p>
          <a:p>
            <a:pPr eaLnBrk="1" hangingPunct="1">
              <a:buFont typeface="Wingdings" pitchFamily="2" charset="2"/>
              <a:buChar char="Ø"/>
            </a:pPr>
            <a:r>
              <a:rPr lang="en-US" sz="1800" b="1" smtClean="0">
                <a:solidFill>
                  <a:srgbClr val="FF0066"/>
                </a:solidFill>
              </a:rPr>
              <a:t>Repete - </a:t>
            </a:r>
            <a:r>
              <a:rPr lang="ru-RU" sz="1800" b="1" smtClean="0">
                <a:solidFill>
                  <a:srgbClr val="FF0066"/>
                </a:solidFill>
              </a:rPr>
              <a:t>повтори</a:t>
            </a:r>
            <a:r>
              <a:rPr lang="ru-RU" sz="1800" b="1" smtClean="0"/>
              <a:t>; якщо за використаним рецептом необхідно приготувати ліки повторно.</a:t>
            </a:r>
          </a:p>
          <a:p>
            <a:pPr eaLnBrk="1" hangingPunct="1"/>
            <a:endParaRPr lang="ru-RU" sz="1800" b="1" smtClean="0"/>
          </a:p>
        </p:txBody>
      </p:sp>
      <p:sp>
        <p:nvSpPr>
          <p:cNvPr id="122882" name="Rectangle 4"/>
          <p:cNvSpPr>
            <a:spLocks noChangeArrowheads="1"/>
          </p:cNvSpPr>
          <p:nvPr/>
        </p:nvSpPr>
        <p:spPr bwMode="auto">
          <a:xfrm>
            <a:off x="1116013" y="333375"/>
            <a:ext cx="7343775" cy="10795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dirty="0">
                <a:solidFill>
                  <a:srgbClr val="92D050"/>
                </a:solidFill>
                <a:latin typeface="Arial" charset="0"/>
              </a:rPr>
              <a:t>2. Вживання наказової форми дієслів у рецептах.</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Объект 2"/>
          <p:cNvSpPr>
            <a:spLocks noGrp="1"/>
          </p:cNvSpPr>
          <p:nvPr>
            <p:ph idx="4294967295"/>
          </p:nvPr>
        </p:nvSpPr>
        <p:spPr>
          <a:xfrm>
            <a:off x="468313" y="836613"/>
            <a:ext cx="8229600" cy="4394200"/>
          </a:xfrm>
        </p:spPr>
        <p:txBody>
          <a:bodyPr/>
          <a:lstStyle/>
          <a:p>
            <a:pPr eaLnBrk="1" hangingPunct="1">
              <a:buFontTx/>
              <a:buNone/>
            </a:pPr>
            <a:r>
              <a:rPr lang="en-US" sz="2200" smtClean="0"/>
              <a:t>	</a:t>
            </a:r>
            <a:r>
              <a:rPr lang="ru-RU" sz="1800" b="1" smtClean="0"/>
              <a:t>Допоміжне дієслово-зв'язка </a:t>
            </a:r>
            <a:r>
              <a:rPr lang="en-US" sz="1800" b="1" smtClean="0"/>
              <a:t>sum, esse (</a:t>
            </a:r>
            <a:r>
              <a:rPr lang="ru-RU" sz="1800" b="1" smtClean="0"/>
              <a:t>бути). Теперішній час дійсного способу (</a:t>
            </a:r>
            <a:r>
              <a:rPr lang="en-US" sz="1800" b="1" smtClean="0"/>
              <a:t>praesens indicativi)</a:t>
            </a:r>
            <a:endParaRPr lang="uk-UA" sz="1800" b="1" smtClean="0"/>
          </a:p>
          <a:p>
            <a:pPr eaLnBrk="1" hangingPunct="1">
              <a:buFontTx/>
              <a:buNone/>
            </a:pPr>
            <a:endParaRPr lang="ru-RU" sz="1800" b="1" smtClean="0"/>
          </a:p>
        </p:txBody>
      </p:sp>
      <p:graphicFrame>
        <p:nvGraphicFramePr>
          <p:cNvPr id="119831" name="Group 23"/>
          <p:cNvGraphicFramePr>
            <a:graphicFrameLocks noGrp="1"/>
          </p:cNvGraphicFramePr>
          <p:nvPr/>
        </p:nvGraphicFramePr>
        <p:xfrm>
          <a:off x="539750" y="1773238"/>
          <a:ext cx="8064500" cy="2039938"/>
        </p:xfrm>
        <a:graphic>
          <a:graphicData uri="http://schemas.openxmlformats.org/drawingml/2006/table">
            <a:tbl>
              <a:tblPr/>
              <a:tblGrid>
                <a:gridCol w="3924300"/>
                <a:gridCol w="4140200"/>
              </a:tblGrid>
              <a:tr h="419100">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Singularis</a:t>
                      </a:r>
                      <a:endParaRPr kumimoji="0" lang="ru-RU" sz="1800" b="1" i="0" u="none" strike="noStrike" cap="none" normalizeH="0" baseline="0" smtClean="0">
                        <a:ln>
                          <a:noFill/>
                        </a:ln>
                        <a:solidFill>
                          <a:schemeClr val="hlink"/>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Pluralis</a:t>
                      </a:r>
                      <a:endParaRPr kumimoji="0" lang="ru-RU" sz="1800" b="1" i="0" u="none" strike="noStrike" cap="none" normalizeH="0" baseline="0" smtClean="0">
                        <a:ln>
                          <a:noFill/>
                        </a:ln>
                        <a:solidFill>
                          <a:schemeClr val="hlink"/>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r>
              <a:tr h="42068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1. </a:t>
                      </a:r>
                      <a:r>
                        <a:rPr kumimoji="0" lang="en-US" sz="1800" b="1" i="0" u="none" strike="noStrike" cap="none" normalizeH="0" baseline="0" smtClean="0">
                          <a:ln>
                            <a:noFill/>
                          </a:ln>
                          <a:solidFill>
                            <a:schemeClr val="tx1"/>
                          </a:solidFill>
                          <a:effectLst/>
                          <a:latin typeface="Arial" charset="0"/>
                        </a:rPr>
                        <a:t>sum</a:t>
                      </a:r>
                      <a:r>
                        <a:rPr kumimoji="0" lang="uk-UA" sz="1800" b="1" i="0" u="none" strike="noStrike" cap="none" normalizeH="0" baseline="0" smtClean="0">
                          <a:ln>
                            <a:noFill/>
                          </a:ln>
                          <a:solidFill>
                            <a:schemeClr val="tx1"/>
                          </a:solidFill>
                          <a:effectLst/>
                          <a:latin typeface="Arial" charset="0"/>
                        </a:rPr>
                        <a:t> (я) є</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6E7CD">
                        <a:alpha val="0"/>
                      </a:srgb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1. </a:t>
                      </a:r>
                      <a:r>
                        <a:rPr kumimoji="0" lang="en-US" sz="1800" b="1" i="0" u="none" strike="noStrike" cap="none" normalizeH="0" baseline="0" smtClean="0">
                          <a:ln>
                            <a:noFill/>
                          </a:ln>
                          <a:solidFill>
                            <a:schemeClr val="tx1"/>
                          </a:solidFill>
                          <a:effectLst/>
                          <a:latin typeface="Arial" charset="0"/>
                        </a:rPr>
                        <a:t>sumus</a:t>
                      </a:r>
                      <a:r>
                        <a:rPr kumimoji="0" lang="uk-UA" sz="1800" b="1" i="0" u="none" strike="noStrike" cap="none" normalizeH="0" baseline="0" smtClean="0">
                          <a:ln>
                            <a:noFill/>
                          </a:ln>
                          <a:solidFill>
                            <a:schemeClr val="tx1"/>
                          </a:solidFill>
                          <a:effectLst/>
                          <a:latin typeface="Arial" charset="0"/>
                        </a:rPr>
                        <a:t> (ми) є</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6E7CD">
                        <a:alpha val="0"/>
                      </a:srgbClr>
                    </a:solidFill>
                  </a:tcPr>
                </a:tc>
              </a:tr>
              <a:tr h="419100">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2. </a:t>
                      </a:r>
                      <a:r>
                        <a:rPr kumimoji="0" lang="en-US" sz="1800" b="1" i="0" u="none" strike="noStrike" cap="none" normalizeH="0" baseline="0" smtClean="0">
                          <a:ln>
                            <a:noFill/>
                          </a:ln>
                          <a:solidFill>
                            <a:schemeClr val="tx1"/>
                          </a:solidFill>
                          <a:effectLst/>
                          <a:latin typeface="Arial" charset="0"/>
                        </a:rPr>
                        <a:t>es</a:t>
                      </a:r>
                      <a:r>
                        <a:rPr kumimoji="0" lang="uk-UA" sz="1800" b="1" i="0" u="none" strike="noStrike" cap="none" normalizeH="0" baseline="0" smtClean="0">
                          <a:ln>
                            <a:noFill/>
                          </a:ln>
                          <a:solidFill>
                            <a:schemeClr val="tx1"/>
                          </a:solidFill>
                          <a:effectLst/>
                          <a:latin typeface="Arial" charset="0"/>
                        </a:rPr>
                        <a:t> (ти) є</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254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2. </a:t>
                      </a:r>
                      <a:r>
                        <a:rPr kumimoji="0" lang="en-US" sz="1800" b="1" i="0" u="none" strike="noStrike" cap="none" normalizeH="0" baseline="0" smtClean="0">
                          <a:ln>
                            <a:noFill/>
                          </a:ln>
                          <a:solidFill>
                            <a:schemeClr val="tx1"/>
                          </a:solidFill>
                          <a:effectLst/>
                          <a:latin typeface="Arial" charset="0"/>
                        </a:rPr>
                        <a:t>estis</a:t>
                      </a:r>
                      <a:r>
                        <a:rPr kumimoji="0" lang="uk-UA" sz="1800" b="1" i="0" u="none" strike="noStrike" cap="none" normalizeH="0" baseline="0" smtClean="0">
                          <a:ln>
                            <a:noFill/>
                          </a:ln>
                          <a:solidFill>
                            <a:schemeClr val="tx1"/>
                          </a:solidFill>
                          <a:effectLst/>
                          <a:latin typeface="Arial" charset="0"/>
                        </a:rPr>
                        <a:t> (ви) є</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254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r>
              <a:tr h="781050">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3. </a:t>
                      </a:r>
                      <a:r>
                        <a:rPr kumimoji="0" lang="en-US" sz="1800" b="1" i="0" u="none" strike="noStrike" cap="none" normalizeH="0" baseline="0" smtClean="0">
                          <a:ln>
                            <a:noFill/>
                          </a:ln>
                          <a:solidFill>
                            <a:schemeClr val="tx1"/>
                          </a:solidFill>
                          <a:effectLst/>
                          <a:latin typeface="Arial" charset="0"/>
                        </a:rPr>
                        <a:t>est</a:t>
                      </a:r>
                      <a:r>
                        <a:rPr kumimoji="0" lang="uk-UA" sz="1800" b="1" i="0" u="none" strike="noStrike" cap="none" normalizeH="0" baseline="0" smtClean="0">
                          <a:ln>
                            <a:noFill/>
                          </a:ln>
                          <a:solidFill>
                            <a:schemeClr val="tx1"/>
                          </a:solidFill>
                          <a:effectLst/>
                          <a:latin typeface="Arial" charset="0"/>
                        </a:rPr>
                        <a:t> (він, вона, воно) є</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254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3. </a:t>
                      </a:r>
                      <a:r>
                        <a:rPr kumimoji="0" lang="en-US" sz="1800" b="1" i="0" u="none" strike="noStrike" cap="none" normalizeH="0" baseline="0" smtClean="0">
                          <a:ln>
                            <a:noFill/>
                          </a:ln>
                          <a:solidFill>
                            <a:schemeClr val="tx1"/>
                          </a:solidFill>
                          <a:effectLst/>
                          <a:latin typeface="Arial" charset="0"/>
                        </a:rPr>
                        <a:t>sunt</a:t>
                      </a:r>
                      <a:r>
                        <a:rPr kumimoji="0" lang="uk-UA" sz="1800" b="1" i="0" u="none" strike="noStrike" cap="none" normalizeH="0" baseline="0" smtClean="0">
                          <a:ln>
                            <a:noFill/>
                          </a:ln>
                          <a:solidFill>
                            <a:schemeClr val="tx1"/>
                          </a:solidFill>
                          <a:effectLst/>
                          <a:latin typeface="Arial" charset="0"/>
                        </a:rPr>
                        <a:t> (вони) є</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254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r>
            </a:tbl>
          </a:graphicData>
        </a:graphic>
      </p:graphicFrame>
      <p:sp>
        <p:nvSpPr>
          <p:cNvPr id="123923" name="Прямоугольник 4"/>
          <p:cNvSpPr>
            <a:spLocks noChangeArrowheads="1"/>
          </p:cNvSpPr>
          <p:nvPr/>
        </p:nvSpPr>
        <p:spPr bwMode="auto">
          <a:xfrm>
            <a:off x="571500" y="4076700"/>
            <a:ext cx="8064500" cy="2563813"/>
          </a:xfrm>
          <a:prstGeom prst="rect">
            <a:avLst/>
          </a:prstGeom>
          <a:noFill/>
          <a:ln w="9525">
            <a:noFill/>
            <a:miter lim="800000"/>
            <a:headEnd/>
            <a:tailEnd/>
          </a:ln>
        </p:spPr>
        <p:txBody>
          <a:bodyPr>
            <a:spAutoFit/>
          </a:bodyPr>
          <a:lstStyle/>
          <a:p>
            <a:pPr marL="342900" indent="-342900">
              <a:buFontTx/>
              <a:buAutoNum type="arabicPeriod"/>
            </a:pPr>
            <a:r>
              <a:rPr lang="ru-RU" b="1">
                <a:solidFill>
                  <a:srgbClr val="FF0066"/>
                </a:solidFill>
                <a:latin typeface="Arial" charset="0"/>
              </a:rPr>
              <a:t>Дієслово-зв'язка </a:t>
            </a:r>
            <a:r>
              <a:rPr lang="en-US" b="1">
                <a:solidFill>
                  <a:srgbClr val="FF0066"/>
                </a:solidFill>
                <a:latin typeface="Arial" charset="0"/>
              </a:rPr>
              <a:t>esse</a:t>
            </a:r>
            <a:r>
              <a:rPr lang="en-US" b="1">
                <a:latin typeface="Arial" charset="0"/>
              </a:rPr>
              <a:t> </a:t>
            </a:r>
            <a:r>
              <a:rPr lang="ru-RU" b="1">
                <a:latin typeface="Arial" charset="0"/>
              </a:rPr>
              <a:t>в латинській мові виконує функцію простого присудка або зв’язки при складному присудку. </a:t>
            </a:r>
          </a:p>
          <a:p>
            <a:pPr marL="342900" indent="-342900"/>
            <a:endParaRPr lang="ru-RU" b="1">
              <a:latin typeface="Arial" charset="0"/>
            </a:endParaRPr>
          </a:p>
          <a:p>
            <a:pPr marL="342900" indent="-342900"/>
            <a:r>
              <a:rPr lang="en-US" b="1">
                <a:latin typeface="Arial" charset="0"/>
              </a:rPr>
              <a:t>	Rosa flos est.                                    </a:t>
            </a:r>
            <a:r>
              <a:rPr lang="ru-RU" b="1">
                <a:latin typeface="Arial" charset="0"/>
              </a:rPr>
              <a:t>Троянда - квітка.</a:t>
            </a:r>
          </a:p>
          <a:p>
            <a:pPr marL="342900" indent="-342900"/>
            <a:r>
              <a:rPr lang="en-US" b="1">
                <a:latin typeface="Arial" charset="0"/>
              </a:rPr>
              <a:t>	Rosa et Chamomilla flores sunt.     </a:t>
            </a:r>
            <a:r>
              <a:rPr lang="ru-RU" b="1">
                <a:latin typeface="Arial" charset="0"/>
              </a:rPr>
              <a:t>Троянда і ромашка - квіти.</a:t>
            </a:r>
          </a:p>
          <a:p>
            <a:pPr marL="342900" indent="-342900"/>
            <a:endParaRPr lang="ru-RU" b="1">
              <a:latin typeface="Arial" charset="0"/>
            </a:endParaRPr>
          </a:p>
          <a:p>
            <a:pPr marL="342900" indent="-342900"/>
            <a:r>
              <a:rPr lang="ru-RU" b="1">
                <a:solidFill>
                  <a:srgbClr val="FF0066"/>
                </a:solidFill>
                <a:latin typeface="Arial" charset="0"/>
              </a:rPr>
              <a:t>2.</a:t>
            </a:r>
            <a:r>
              <a:rPr lang="ru-RU" b="1">
                <a:latin typeface="Arial" charset="0"/>
              </a:rPr>
              <a:t>  </a:t>
            </a:r>
            <a:r>
              <a:rPr lang="ru-RU" b="1">
                <a:solidFill>
                  <a:srgbClr val="FF0066"/>
                </a:solidFill>
                <a:latin typeface="Arial" charset="0"/>
              </a:rPr>
              <a:t>Дієслово </a:t>
            </a:r>
            <a:r>
              <a:rPr lang="en-US" b="1">
                <a:solidFill>
                  <a:srgbClr val="FF0066"/>
                </a:solidFill>
                <a:latin typeface="Arial" charset="0"/>
              </a:rPr>
              <a:t>esse</a:t>
            </a:r>
            <a:r>
              <a:rPr lang="en-US" b="1">
                <a:latin typeface="Arial" charset="0"/>
              </a:rPr>
              <a:t> </a:t>
            </a:r>
            <a:r>
              <a:rPr lang="ru-RU" b="1">
                <a:latin typeface="Arial" charset="0"/>
              </a:rPr>
              <a:t>в функції простого присудка має значення "існувати", "бувати":</a:t>
            </a:r>
          </a:p>
          <a:p>
            <a:pPr marL="342900" indent="-342900"/>
            <a:r>
              <a:rPr lang="en-US" b="1">
                <a:latin typeface="Arial" charset="0"/>
              </a:rPr>
              <a:t>	Sunt multae bestiae.  (</a:t>
            </a:r>
            <a:r>
              <a:rPr lang="ru-RU" b="1">
                <a:latin typeface="Arial" charset="0"/>
              </a:rPr>
              <a:t>дослівно). Існують численні тварини.</a:t>
            </a:r>
          </a:p>
        </p:txBody>
      </p:sp>
      <p:sp>
        <p:nvSpPr>
          <p:cNvPr id="123924" name="Rectangle 22"/>
          <p:cNvSpPr>
            <a:spLocks noChangeArrowheads="1"/>
          </p:cNvSpPr>
          <p:nvPr/>
        </p:nvSpPr>
        <p:spPr bwMode="auto">
          <a:xfrm>
            <a:off x="971550" y="188913"/>
            <a:ext cx="7416800" cy="719137"/>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dirty="0">
                <a:solidFill>
                  <a:srgbClr val="92D050"/>
                </a:solidFill>
                <a:latin typeface="Arial" charset="0"/>
              </a:rPr>
              <a:t>3. Допоміжне дієслово бути (</a:t>
            </a:r>
            <a:r>
              <a:rPr lang="en-US" b="1" dirty="0" err="1">
                <a:solidFill>
                  <a:srgbClr val="92D050"/>
                </a:solidFill>
                <a:latin typeface="Arial" charset="0"/>
              </a:rPr>
              <a:t>Esse</a:t>
            </a:r>
            <a:r>
              <a:rPr lang="en-US" b="1" dirty="0">
                <a:solidFill>
                  <a:srgbClr val="92D050"/>
                </a:solidFill>
                <a:latin typeface="Arial" charset="0"/>
              </a:rPr>
              <a:t>)</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Объект 2"/>
          <p:cNvSpPr>
            <a:spLocks noGrp="1"/>
          </p:cNvSpPr>
          <p:nvPr>
            <p:ph idx="4294967295"/>
          </p:nvPr>
        </p:nvSpPr>
        <p:spPr>
          <a:xfrm>
            <a:off x="457200" y="1673225"/>
            <a:ext cx="8229600" cy="4394200"/>
          </a:xfrm>
        </p:spPr>
        <p:txBody>
          <a:bodyPr/>
          <a:lstStyle/>
          <a:p>
            <a:pPr eaLnBrk="1" hangingPunct="1">
              <a:buFont typeface="Wingdings" pitchFamily="2" charset="2"/>
              <a:buChar char="Ø"/>
            </a:pPr>
            <a:r>
              <a:rPr lang="ru-RU" sz="1800" b="1" smtClean="0"/>
              <a:t>В словику дієслова вказані в чотирьох формах:</a:t>
            </a:r>
          </a:p>
          <a:p>
            <a:pPr eaLnBrk="1" hangingPunct="1">
              <a:buFontTx/>
              <a:buNone/>
            </a:pPr>
            <a:r>
              <a:rPr lang="ru-RU" sz="1800" b="1" smtClean="0"/>
              <a:t>1. Перша особа однини теперішнього часу: </a:t>
            </a:r>
            <a:r>
              <a:rPr lang="en-US" sz="1800" b="1" smtClean="0">
                <a:solidFill>
                  <a:schemeClr val="hlink"/>
                </a:solidFill>
              </a:rPr>
              <a:t>curo –</a:t>
            </a:r>
            <a:r>
              <a:rPr lang="ru-RU" sz="1800" b="1" smtClean="0">
                <a:solidFill>
                  <a:schemeClr val="hlink"/>
                </a:solidFill>
              </a:rPr>
              <a:t>я лікую</a:t>
            </a:r>
            <a:r>
              <a:rPr lang="ru-RU" sz="1800" b="1" smtClean="0"/>
              <a:t>.</a:t>
            </a:r>
          </a:p>
          <a:p>
            <a:pPr eaLnBrk="1" hangingPunct="1">
              <a:buFontTx/>
              <a:buNone/>
            </a:pPr>
            <a:r>
              <a:rPr lang="ru-RU" sz="1800" b="1" smtClean="0"/>
              <a:t>2. Друга особа однини минулого часу: </a:t>
            </a:r>
            <a:r>
              <a:rPr lang="en-US" sz="1800" b="1" smtClean="0">
                <a:solidFill>
                  <a:schemeClr val="hlink"/>
                </a:solidFill>
              </a:rPr>
              <a:t>curavi – </a:t>
            </a:r>
            <a:r>
              <a:rPr lang="ru-RU" sz="1800" b="1" smtClean="0">
                <a:solidFill>
                  <a:schemeClr val="hlink"/>
                </a:solidFill>
              </a:rPr>
              <a:t>вилікував</a:t>
            </a:r>
            <a:r>
              <a:rPr lang="ru-RU" sz="1800" b="1" smtClean="0"/>
              <a:t>.</a:t>
            </a:r>
          </a:p>
          <a:p>
            <a:pPr eaLnBrk="1" hangingPunct="1">
              <a:buFontTx/>
              <a:buNone/>
            </a:pPr>
            <a:r>
              <a:rPr lang="ru-RU" sz="1800" b="1" smtClean="0"/>
              <a:t>3. Супін виражає цільове значення: </a:t>
            </a:r>
            <a:r>
              <a:rPr lang="en-US" sz="1800" b="1" smtClean="0">
                <a:solidFill>
                  <a:schemeClr val="hlink"/>
                </a:solidFill>
              </a:rPr>
              <a:t>curatum – </a:t>
            </a:r>
            <a:r>
              <a:rPr lang="ru-RU" sz="1800" b="1" smtClean="0">
                <a:solidFill>
                  <a:schemeClr val="hlink"/>
                </a:solidFill>
              </a:rPr>
              <a:t>щоб лікувати</a:t>
            </a:r>
            <a:r>
              <a:rPr lang="ru-RU" sz="1800" b="1" smtClean="0"/>
              <a:t>.</a:t>
            </a:r>
          </a:p>
          <a:p>
            <a:pPr eaLnBrk="1" hangingPunct="1">
              <a:buFontTx/>
              <a:buNone/>
            </a:pPr>
            <a:r>
              <a:rPr lang="ru-RU" sz="1800" b="1" smtClean="0"/>
              <a:t>4. Неозначена форма дієслова: </a:t>
            </a:r>
            <a:r>
              <a:rPr lang="en-US" sz="1800" b="1" smtClean="0">
                <a:solidFill>
                  <a:schemeClr val="hlink"/>
                </a:solidFill>
              </a:rPr>
              <a:t>curare – </a:t>
            </a:r>
            <a:r>
              <a:rPr lang="ru-RU" sz="1800" b="1" smtClean="0">
                <a:solidFill>
                  <a:schemeClr val="hlink"/>
                </a:solidFill>
              </a:rPr>
              <a:t>лікувати</a:t>
            </a:r>
            <a:r>
              <a:rPr lang="ru-RU" sz="1800" b="1" smtClean="0"/>
              <a:t>.</a:t>
            </a:r>
          </a:p>
          <a:p>
            <a:pPr eaLnBrk="1" hangingPunct="1"/>
            <a:endParaRPr lang="ru-RU" sz="1800" b="1" smtClean="0"/>
          </a:p>
          <a:p>
            <a:pPr eaLnBrk="1" hangingPunct="1">
              <a:buFont typeface="Wingdings" pitchFamily="2" charset="2"/>
              <a:buChar char="Ø"/>
            </a:pPr>
            <a:r>
              <a:rPr lang="ru-RU" sz="1800" b="1" smtClean="0"/>
              <a:t>На українську мову перекладається тільки неозначена форма; </a:t>
            </a:r>
            <a:r>
              <a:rPr lang="en-US" sz="1800" b="1" smtClean="0"/>
              <a:t>cura, curatum - </a:t>
            </a:r>
            <a:r>
              <a:rPr lang="ru-RU" sz="1800" b="1" smtClean="0"/>
              <a:t>лікувати; в словнику записані перша особа однини повністю, закінчення другої особи однини минулого часу, супіну та неозначеної форми: </a:t>
            </a:r>
            <a:r>
              <a:rPr lang="en-US" sz="1800" b="1" smtClean="0"/>
              <a:t>curo, avi, atum, are, - </a:t>
            </a:r>
            <a:r>
              <a:rPr lang="ru-RU" sz="1800" b="1" smtClean="0"/>
              <a:t>лікувати.</a:t>
            </a:r>
          </a:p>
          <a:p>
            <a:pPr eaLnBrk="1" hangingPunct="1"/>
            <a:endParaRPr lang="ru-RU" sz="1800" b="1" smtClean="0"/>
          </a:p>
          <a:p>
            <a:pPr eaLnBrk="1" hangingPunct="1"/>
            <a:endParaRPr lang="ru-RU" sz="1800" smtClean="0"/>
          </a:p>
        </p:txBody>
      </p:sp>
      <p:sp>
        <p:nvSpPr>
          <p:cNvPr id="124930" name="Rectangle 4"/>
          <p:cNvSpPr>
            <a:spLocks noChangeArrowheads="1"/>
          </p:cNvSpPr>
          <p:nvPr/>
        </p:nvSpPr>
        <p:spPr bwMode="auto">
          <a:xfrm>
            <a:off x="539750" y="476250"/>
            <a:ext cx="7920038" cy="865188"/>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dirty="0">
                <a:solidFill>
                  <a:srgbClr val="92D050"/>
                </a:solidFill>
                <a:latin typeface="Arial" charset="0"/>
              </a:rPr>
              <a:t>4. Форма запису дієслів у словнику</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Объект 1"/>
          <p:cNvSpPr>
            <a:spLocks noGrp="1"/>
          </p:cNvSpPr>
          <p:nvPr>
            <p:ph idx="4294967295"/>
          </p:nvPr>
        </p:nvSpPr>
        <p:spPr>
          <a:xfrm>
            <a:off x="457200" y="1673225"/>
            <a:ext cx="8229600" cy="4394200"/>
          </a:xfrm>
        </p:spPr>
        <p:txBody>
          <a:bodyPr/>
          <a:lstStyle/>
          <a:p>
            <a:pPr marL="0" indent="0" eaLnBrk="1" hangingPunct="1">
              <a:buFontTx/>
              <a:buNone/>
            </a:pPr>
            <a:r>
              <a:rPr lang="ru-RU" sz="1800" b="1" smtClean="0"/>
              <a:t>1.  Які форми має наказовий спосіб?</a:t>
            </a:r>
          </a:p>
          <a:p>
            <a:pPr marL="0" indent="0" eaLnBrk="1" hangingPunct="1">
              <a:buFontTx/>
              <a:buNone/>
            </a:pPr>
            <a:r>
              <a:rPr lang="ru-RU" sz="1800" b="1" smtClean="0"/>
              <a:t>2.  Як утворюється наказовий спосіб?</a:t>
            </a:r>
          </a:p>
          <a:p>
            <a:pPr marL="0" indent="0" eaLnBrk="1" hangingPunct="1">
              <a:buFontTx/>
              <a:buNone/>
            </a:pPr>
            <a:r>
              <a:rPr lang="ru-RU" sz="1800" b="1" smtClean="0"/>
              <a:t>3.  Утворити наказовий спосіб однини і множини від таких дієслів: </a:t>
            </a:r>
          </a:p>
          <a:p>
            <a:pPr marL="0" indent="0" eaLnBrk="1" hangingPunct="1">
              <a:buFontTx/>
              <a:buNone/>
            </a:pPr>
            <a:r>
              <a:rPr lang="en-US" sz="1800" b="1" smtClean="0"/>
              <a:t>Dare-…………..,  miscere-…………., dividere-……………., nutrire- ……….…….</a:t>
            </a:r>
          </a:p>
          <a:p>
            <a:pPr marL="0" indent="0" eaLnBrk="1" hangingPunct="1"/>
            <a:endParaRPr lang="en-US" sz="1800" b="1" smtClean="0"/>
          </a:p>
          <a:p>
            <a:pPr marL="0" indent="0" eaLnBrk="1" hangingPunct="1"/>
            <a:endParaRPr lang="ru-RU" sz="2200" smtClean="0"/>
          </a:p>
        </p:txBody>
      </p:sp>
      <p:sp>
        <p:nvSpPr>
          <p:cNvPr id="125954" name="Rectangle 4"/>
          <p:cNvSpPr>
            <a:spLocks noChangeArrowheads="1"/>
          </p:cNvSpPr>
          <p:nvPr/>
        </p:nvSpPr>
        <p:spPr bwMode="auto">
          <a:xfrm>
            <a:off x="539750" y="549275"/>
            <a:ext cx="7993063" cy="8636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rPr>
              <a:t>? Запитання для самоконтролю</a:t>
            </a:r>
            <a:endParaRPr lang="ru-RU" sz="2400" b="1">
              <a:solidFill>
                <a:srgbClr val="FF0066"/>
              </a:solidFill>
            </a:endParaRPr>
          </a:p>
        </p:txBody>
      </p:sp>
    </p:spTree>
  </p:cSld>
  <p:clrMapOvr>
    <a:masterClrMapping/>
  </p:clrMapOvr>
  <p:transition spd="med" advClick="0" advTm="30000">
    <p:wheel spokes="8"/>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Объект 1"/>
          <p:cNvSpPr>
            <a:spLocks noGrp="1"/>
          </p:cNvSpPr>
          <p:nvPr>
            <p:ph idx="4294967295"/>
          </p:nvPr>
        </p:nvSpPr>
        <p:spPr>
          <a:xfrm>
            <a:off x="457200" y="1341438"/>
            <a:ext cx="8229600" cy="4754562"/>
          </a:xfrm>
        </p:spPr>
        <p:txBody>
          <a:bodyPr/>
          <a:lstStyle/>
          <a:p>
            <a:pPr eaLnBrk="1" hangingPunct="1">
              <a:buFont typeface="Wingdings" pitchFamily="2" charset="2"/>
              <a:buNone/>
            </a:pPr>
            <a:r>
              <a:rPr lang="en-US" sz="1800" b="1" i="1" smtClean="0"/>
              <a:t>1</a:t>
            </a:r>
            <a:r>
              <a:rPr lang="uk-UA" sz="1800" b="1" i="1" smtClean="0"/>
              <a:t>. </a:t>
            </a:r>
            <a:r>
              <a:rPr lang="ru-RU" sz="1800" b="1" i="1" smtClean="0"/>
              <a:t>Утворіть наказову форму однини і множини:  </a:t>
            </a:r>
          </a:p>
          <a:p>
            <a:pPr eaLnBrk="1" hangingPunct="1"/>
            <a:endParaRPr lang="ru-RU" sz="1800" b="1" smtClean="0"/>
          </a:p>
          <a:p>
            <a:pPr eaLnBrk="1" hangingPunct="1">
              <a:buFontTx/>
              <a:buNone/>
            </a:pPr>
            <a:r>
              <a:rPr lang="ru-RU" sz="1800" b="1" smtClean="0"/>
              <a:t> 	</a:t>
            </a:r>
            <a:r>
              <a:rPr lang="en-US" sz="1800" b="1" smtClean="0">
                <a:solidFill>
                  <a:srgbClr val="FF0066"/>
                </a:solidFill>
              </a:rPr>
              <a:t>steriliso, are; misceo, ere; signo, are.</a:t>
            </a:r>
          </a:p>
          <a:p>
            <a:pPr eaLnBrk="1" hangingPunct="1"/>
            <a:endParaRPr lang="en-US" sz="1800" b="1" smtClean="0">
              <a:solidFill>
                <a:srgbClr val="FF0066"/>
              </a:solidFill>
            </a:endParaRPr>
          </a:p>
          <a:p>
            <a:pPr eaLnBrk="1" hangingPunct="1">
              <a:buFont typeface="Wingdings" pitchFamily="2" charset="2"/>
              <a:buNone/>
            </a:pPr>
            <a:r>
              <a:rPr lang="ru-RU" sz="1800" b="1" i="1" smtClean="0"/>
              <a:t>2. Перекладіть на латинську мову:</a:t>
            </a:r>
          </a:p>
          <a:p>
            <a:pPr eaLnBrk="1" hangingPunct="1"/>
            <a:endParaRPr lang="ru-RU" sz="1800" b="1" smtClean="0"/>
          </a:p>
          <a:p>
            <a:pPr eaLnBrk="1" hangingPunct="1">
              <a:buFontTx/>
              <a:buNone/>
            </a:pPr>
            <a:r>
              <a:rPr lang="ru-RU" sz="1800" b="1" smtClean="0"/>
              <a:t>	Змішай, щоб утворилась рідка мазь. Нехай буде простерилізовано. Нехай буде повторено двічі. Нехай будуть видані такі дози числом 20. Змішай, щоб утворився порошок.  Нехай буде позначено. Змішай, щоб утворилась пілюльна маса. Нехай буде видано в темній посудині.</a:t>
            </a:r>
          </a:p>
          <a:p>
            <a:pPr eaLnBrk="1" hangingPunct="1"/>
            <a:endParaRPr lang="ru-RU" sz="1800" b="1" smtClean="0"/>
          </a:p>
        </p:txBody>
      </p:sp>
      <p:sp>
        <p:nvSpPr>
          <p:cNvPr id="126978" name="Rectangle 4"/>
          <p:cNvSpPr>
            <a:spLocks noChangeArrowheads="1"/>
          </p:cNvSpPr>
          <p:nvPr/>
        </p:nvSpPr>
        <p:spPr bwMode="auto">
          <a:xfrm>
            <a:off x="755650" y="476250"/>
            <a:ext cx="7704138" cy="503238"/>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rPr>
              <a:t>Домашнє завдання</a:t>
            </a:r>
            <a:endParaRPr lang="ru-RU" sz="2400" b="1">
              <a:solidFill>
                <a:srgbClr val="FF0066"/>
              </a:solidFill>
            </a:endParaRPr>
          </a:p>
        </p:txBody>
      </p:sp>
    </p:spTree>
  </p:cSld>
  <p:clrMapOvr>
    <a:masterClrMapping/>
  </p:clrMapOvr>
  <p:transition spd="med" advClick="0" advTm="30000">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58" name="Group 82"/>
          <p:cNvGraphicFramePr>
            <a:graphicFrameLocks noGrp="1"/>
          </p:cNvGraphicFramePr>
          <p:nvPr>
            <p:ph idx="4294967295"/>
            <p:extLst>
              <p:ext uri="{D42A27DB-BD31-4B8C-83A1-F6EECF244321}">
                <p14:modId xmlns:p14="http://schemas.microsoft.com/office/powerpoint/2010/main" val="2112945070"/>
              </p:ext>
            </p:extLst>
          </p:nvPr>
        </p:nvGraphicFramePr>
        <p:xfrm>
          <a:off x="179388" y="260350"/>
          <a:ext cx="8713787" cy="5871530"/>
        </p:xfrm>
        <a:graphic>
          <a:graphicData uri="http://schemas.openxmlformats.org/drawingml/2006/table">
            <a:tbl>
              <a:tblPr/>
              <a:tblGrid>
                <a:gridCol w="1368425"/>
                <a:gridCol w="1377950"/>
                <a:gridCol w="1214437"/>
                <a:gridCol w="4752975"/>
              </a:tblGrid>
              <a:tr h="477838">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FF0066"/>
                          </a:solidFill>
                          <a:effectLst/>
                          <a:latin typeface="Arial" charset="0"/>
                        </a:rPr>
                        <a:t>F </a:t>
                      </a:r>
                      <a:r>
                        <a:rPr kumimoji="0" lang="uk-UA" sz="1800" b="1" i="1" u="none" strike="noStrike" cap="none" normalizeH="0" baseline="0" dirty="0" err="1" smtClean="0">
                          <a:ln>
                            <a:noFill/>
                          </a:ln>
                          <a:solidFill>
                            <a:srgbClr val="FF0066"/>
                          </a:solidFill>
                          <a:effectLst/>
                          <a:latin typeface="Arial" charset="0"/>
                        </a:rPr>
                        <a:t>f</a:t>
                      </a:r>
                      <a:r>
                        <a:rPr kumimoji="0" lang="uk-UA" sz="1800" b="1" i="1" u="none" strike="noStrike" cap="none" normalizeH="0" baseline="0" dirty="0" smtClean="0">
                          <a:ln>
                            <a:noFill/>
                          </a:ln>
                          <a:solidFill>
                            <a:srgbClr val="FF0066"/>
                          </a:solidFill>
                          <a:effectLst/>
                          <a:latin typeface="Arial" charset="0"/>
                        </a:rPr>
                        <a:t> </a:t>
                      </a:r>
                      <a:endParaRPr kumimoji="0" lang="ru-RU" sz="1800" b="1" i="1" u="none" strike="noStrike" cap="none" normalizeH="0" baseline="0" dirty="0" smtClean="0">
                        <a:ln>
                          <a:noFill/>
                        </a:ln>
                        <a:solidFill>
                          <a:srgbClr val="FF0066"/>
                        </a:solidFill>
                        <a:effectLst/>
                        <a:latin typeface="Arial" charset="0"/>
                        <a:cs typeface="Times New Roman" pitchFamily="18" charset="0"/>
                      </a:endParaRPr>
                    </a:p>
                  </a:txBody>
                  <a:tcPr marL="25400" marR="25400" marT="0" marB="0" anchor="b"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000000"/>
                          </a:solidFill>
                          <a:effectLst/>
                          <a:latin typeface="Arial" charset="0"/>
                        </a:rPr>
                        <a:t>еф </a:t>
                      </a:r>
                      <a:endParaRPr kumimoji="0" lang="ru-RU" sz="1800" b="1" i="1" u="none" strike="noStrike" cap="none" normalizeH="0" baseline="0" smtClean="0">
                        <a:ln>
                          <a:noFill/>
                        </a:ln>
                        <a:solidFill>
                          <a:srgbClr val="000000"/>
                        </a:solidFill>
                        <a:effectLst/>
                        <a:latin typeface="Arial" charset="0"/>
                        <a:cs typeface="Times New Roman" pitchFamily="18" charset="0"/>
                      </a:endParaRPr>
                    </a:p>
                  </a:txBody>
                  <a:tcPr marL="25400" marR="25400" marT="0" marB="0" anchor="b"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000000"/>
                          </a:solidFill>
                          <a:effectLst/>
                          <a:latin typeface="Arial" charset="0"/>
                        </a:rPr>
                        <a:t>ф</a:t>
                      </a:r>
                      <a:endParaRPr kumimoji="0" lang="ru-RU" sz="1800" b="1" i="1" u="none" strike="noStrike" cap="none" normalizeH="0" baseline="0" smtClean="0">
                        <a:ln>
                          <a:noFill/>
                        </a:ln>
                        <a:solidFill>
                          <a:srgbClr val="000000"/>
                        </a:solidFill>
                        <a:effectLst/>
                        <a:latin typeface="Arial" charset="0"/>
                        <a:cs typeface="Times New Roman" pitchFamily="18" charset="0"/>
                      </a:endParaRPr>
                    </a:p>
                  </a:txBody>
                  <a:tcPr marL="25400" marR="25400" marT="0" marB="0" anchor="b"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Foramen (форамен)</a:t>
                      </a:r>
                      <a:r>
                        <a:rPr kumimoji="0" lang="uk-UA" sz="1800" b="0" i="0" u="none" strike="noStrike" cap="none" normalizeH="0" baseline="0" smtClean="0">
                          <a:ln>
                            <a:noFill/>
                          </a:ln>
                          <a:solidFill>
                            <a:srgbClr val="000000"/>
                          </a:solidFill>
                          <a:effectLst/>
                          <a:latin typeface="Arial" charset="0"/>
                        </a:rPr>
                        <a:t>  - отвір</a:t>
                      </a:r>
                      <a:endParaRPr kumimoji="0" lang="ru-RU" sz="1800" b="0" i="0" u="none" strike="noStrike" cap="none" normalizeH="0" baseline="0" smtClean="0">
                        <a:ln>
                          <a:noFill/>
                        </a:ln>
                        <a:solidFill>
                          <a:srgbClr val="000000"/>
                        </a:solidFill>
                        <a:effectLst/>
                        <a:latin typeface="Arial" charset="0"/>
                        <a:cs typeface="Times New Roman" pitchFamily="18" charset="0"/>
                      </a:endParaRPr>
                    </a:p>
                  </a:txBody>
                  <a:tcPr marL="25400" marR="25400" marT="0" marB="0" anchor="b"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r>
              <a:tr h="554038">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FF0066"/>
                          </a:solidFill>
                          <a:effectLst/>
                          <a:latin typeface="Arial" charset="0"/>
                        </a:rPr>
                        <a:t>G g </a:t>
                      </a:r>
                      <a:endParaRPr kumimoji="0" lang="ru-RU" sz="1800" b="1" i="1" u="none" strike="noStrike" cap="none" normalizeH="0" baseline="0" smtClean="0">
                        <a:ln>
                          <a:noFill/>
                        </a:ln>
                        <a:solidFill>
                          <a:srgbClr val="FF0066"/>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err="1" smtClean="0">
                          <a:ln>
                            <a:noFill/>
                          </a:ln>
                          <a:solidFill>
                            <a:srgbClr val="000000"/>
                          </a:solidFill>
                          <a:effectLst/>
                          <a:latin typeface="Arial" charset="0"/>
                        </a:rPr>
                        <a:t>ге</a:t>
                      </a:r>
                      <a:r>
                        <a:rPr kumimoji="0" lang="uk-UA" sz="1800" b="1" i="1" u="none" strike="noStrike" cap="none" normalizeH="0" baseline="0" dirty="0" smtClean="0">
                          <a:ln>
                            <a:noFill/>
                          </a:ln>
                          <a:solidFill>
                            <a:srgbClr val="000000"/>
                          </a:solidFill>
                          <a:effectLst/>
                          <a:latin typeface="Arial" charset="0"/>
                        </a:rPr>
                        <a:t> </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000000"/>
                          </a:solidFill>
                          <a:effectLst/>
                          <a:latin typeface="Arial" charset="0"/>
                        </a:rPr>
                        <a:t>г </a:t>
                      </a:r>
                      <a:endParaRPr kumimoji="0" lang="ru-RU" sz="1800" b="1" i="1"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Gutta (гутта)</a:t>
                      </a:r>
                      <a:r>
                        <a:rPr kumimoji="0" lang="uk-UA" sz="1800" b="0" i="0" u="none" strike="noStrike" cap="none" normalizeH="0" baseline="0" smtClean="0">
                          <a:ln>
                            <a:noFill/>
                          </a:ln>
                          <a:solidFill>
                            <a:srgbClr val="000000"/>
                          </a:solidFill>
                          <a:effectLst/>
                          <a:latin typeface="Arial" charset="0"/>
                        </a:rPr>
                        <a:t>  - крапля</a:t>
                      </a:r>
                      <a:endParaRPr kumimoji="0" lang="ru-RU" sz="1800" b="0" i="0"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r>
              <a:tr h="396875">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FF0066"/>
                          </a:solidFill>
                          <a:effectLst/>
                          <a:latin typeface="Arial" charset="0"/>
                        </a:rPr>
                        <a:t>Нh</a:t>
                      </a:r>
                      <a:endParaRPr kumimoji="0" lang="ru-RU" sz="1800" b="1" i="1" u="none" strike="noStrike" cap="none" normalizeH="0" baseline="0" smtClean="0">
                        <a:ln>
                          <a:noFill/>
                        </a:ln>
                        <a:solidFill>
                          <a:srgbClr val="FF0066"/>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000000"/>
                          </a:solidFill>
                          <a:effectLst/>
                          <a:latin typeface="Arial" charset="0"/>
                        </a:rPr>
                        <a:t>га </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000000"/>
                          </a:solidFill>
                          <a:effectLst/>
                          <a:latin typeface="Arial" charset="0"/>
                        </a:rPr>
                        <a:t>г" </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Негbа (герба)</a:t>
                      </a:r>
                      <a:r>
                        <a:rPr kumimoji="0" lang="uk-UA" sz="1800" b="0" i="0" u="none" strike="noStrike" cap="none" normalizeH="0" baseline="0" smtClean="0">
                          <a:ln>
                            <a:noFill/>
                          </a:ln>
                          <a:solidFill>
                            <a:srgbClr val="000000"/>
                          </a:solidFill>
                          <a:effectLst/>
                          <a:latin typeface="Arial" charset="0"/>
                        </a:rPr>
                        <a:t> - трава</a:t>
                      </a:r>
                      <a:endParaRPr kumimoji="0" lang="ru-RU" sz="1800" b="0" i="0"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r>
              <a:tr h="477838">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FF0066"/>
                          </a:solidFill>
                          <a:effectLst/>
                          <a:latin typeface="Arial" charset="0"/>
                        </a:rPr>
                        <a:t>Іі </a:t>
                      </a:r>
                      <a:endParaRPr kumimoji="0" lang="ru-RU" sz="1800" b="1" i="1" u="none" strike="noStrike" cap="none" normalizeH="0" baseline="0" smtClean="0">
                        <a:ln>
                          <a:noFill/>
                        </a:ln>
                        <a:solidFill>
                          <a:srgbClr val="FF0066"/>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000000"/>
                          </a:solidFill>
                          <a:effectLst/>
                          <a:latin typeface="Arial" charset="0"/>
                        </a:rPr>
                        <a:t>і </a:t>
                      </a:r>
                      <a:endParaRPr kumimoji="0" lang="ru-RU" sz="1800" b="1" i="1"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000000"/>
                          </a:solidFill>
                          <a:effectLst/>
                          <a:latin typeface="Arial" charset="0"/>
                        </a:rPr>
                        <a:t>і </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Internus (інтернус)</a:t>
                      </a:r>
                      <a:r>
                        <a:rPr kumimoji="0" lang="uk-UA" sz="1800" b="0" i="0" u="none" strike="noStrike" cap="none" normalizeH="0" baseline="0" smtClean="0">
                          <a:ln>
                            <a:noFill/>
                          </a:ln>
                          <a:solidFill>
                            <a:srgbClr val="000000"/>
                          </a:solidFill>
                          <a:effectLst/>
                          <a:latin typeface="Arial" charset="0"/>
                        </a:rPr>
                        <a:t>  - зовнішній</a:t>
                      </a:r>
                      <a:endParaRPr kumimoji="0" lang="ru-RU" sz="1800" b="0" i="0"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r>
              <a:tr h="396875">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FF0066"/>
                          </a:solidFill>
                          <a:effectLst/>
                          <a:latin typeface="Arial" charset="0"/>
                        </a:rPr>
                        <a:t>J j</a:t>
                      </a:r>
                      <a:endParaRPr kumimoji="0" lang="ru-RU" sz="1800" b="1" i="1" u="none" strike="noStrike" cap="none" normalizeH="0" baseline="0" smtClean="0">
                        <a:ln>
                          <a:noFill/>
                        </a:ln>
                        <a:solidFill>
                          <a:srgbClr val="FF0066"/>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000000"/>
                          </a:solidFill>
                          <a:effectLst/>
                          <a:latin typeface="Arial" charset="0"/>
                        </a:rPr>
                        <a:t>йот</a:t>
                      </a:r>
                      <a:endParaRPr kumimoji="0" lang="ru-RU" sz="1800" b="1" i="1"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000000"/>
                          </a:solidFill>
                          <a:effectLst/>
                          <a:latin typeface="Arial" charset="0"/>
                        </a:rPr>
                        <a:t>і, й</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rgbClr val="000000"/>
                          </a:solidFill>
                          <a:effectLst/>
                          <a:latin typeface="Arial" charset="0"/>
                        </a:rPr>
                        <a:t> </a:t>
                      </a:r>
                      <a:endParaRPr kumimoji="0" lang="ru-RU" sz="1800" b="0" i="0"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r>
              <a:tr h="477838">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FF0066"/>
                          </a:solidFill>
                          <a:effectLst/>
                          <a:latin typeface="Arial" charset="0"/>
                        </a:rPr>
                        <a:t>КК </a:t>
                      </a:r>
                      <a:endParaRPr kumimoji="0" lang="ru-RU" sz="1800" b="1" i="1" u="none" strike="noStrike" cap="none" normalizeH="0" baseline="0" smtClean="0">
                        <a:ln>
                          <a:noFill/>
                        </a:ln>
                        <a:solidFill>
                          <a:srgbClr val="FF0066"/>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000000"/>
                          </a:solidFill>
                          <a:effectLst/>
                          <a:latin typeface="Arial" charset="0"/>
                        </a:rPr>
                        <a:t>ка</a:t>
                      </a:r>
                      <a:endParaRPr kumimoji="0" lang="ru-RU" sz="1800" b="1" i="1"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000000"/>
                          </a:solidFill>
                          <a:effectLst/>
                          <a:latin typeface="Arial" charset="0"/>
                        </a:rPr>
                        <a:t>к </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Каlium (каліум)</a:t>
                      </a:r>
                      <a:r>
                        <a:rPr kumimoji="0" lang="uk-UA" sz="1800" b="0" i="0" u="none" strike="noStrike" cap="none" normalizeH="0" baseline="0" smtClean="0">
                          <a:ln>
                            <a:noFill/>
                          </a:ln>
                          <a:solidFill>
                            <a:srgbClr val="000000"/>
                          </a:solidFill>
                          <a:effectLst/>
                          <a:latin typeface="Arial" charset="0"/>
                        </a:rPr>
                        <a:t>  - калій</a:t>
                      </a:r>
                      <a:endParaRPr kumimoji="0" lang="ru-RU" sz="1800" b="0" i="0"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r>
              <a:tr h="476250">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FF0066"/>
                          </a:solidFill>
                          <a:effectLst/>
                          <a:latin typeface="Arial" charset="0"/>
                        </a:rPr>
                        <a:t>L l </a:t>
                      </a:r>
                      <a:endParaRPr kumimoji="0" lang="ru-RU" sz="1800" b="1" i="1" u="none" strike="noStrike" cap="none" normalizeH="0" baseline="0" smtClean="0">
                        <a:ln>
                          <a:noFill/>
                        </a:ln>
                        <a:solidFill>
                          <a:srgbClr val="FF0066"/>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000000"/>
                          </a:solidFill>
                          <a:effectLst/>
                          <a:latin typeface="Arial" charset="0"/>
                        </a:rPr>
                        <a:t>ель </a:t>
                      </a:r>
                      <a:endParaRPr kumimoji="0" lang="ru-RU" sz="1800" b="1" i="1"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err="1" smtClean="0">
                          <a:ln>
                            <a:noFill/>
                          </a:ln>
                          <a:solidFill>
                            <a:srgbClr val="000000"/>
                          </a:solidFill>
                          <a:effectLst/>
                          <a:latin typeface="Arial" charset="0"/>
                        </a:rPr>
                        <a:t>ль</a:t>
                      </a:r>
                      <a:r>
                        <a:rPr kumimoji="0" lang="uk-UA" sz="1800" b="1" i="1" u="none" strike="noStrike" cap="none" normalizeH="0" baseline="0" dirty="0" smtClean="0">
                          <a:ln>
                            <a:noFill/>
                          </a:ln>
                          <a:solidFill>
                            <a:srgbClr val="000000"/>
                          </a:solidFill>
                          <a:effectLst/>
                          <a:latin typeface="Arial" charset="0"/>
                        </a:rPr>
                        <a:t> </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Labilum (лябіум)</a:t>
                      </a:r>
                      <a:r>
                        <a:rPr kumimoji="0" lang="uk-UA" sz="1800" b="0" i="0" u="none" strike="noStrike" cap="none" normalizeH="0" baseline="0" smtClean="0">
                          <a:ln>
                            <a:noFill/>
                          </a:ln>
                          <a:solidFill>
                            <a:srgbClr val="000000"/>
                          </a:solidFill>
                          <a:effectLst/>
                          <a:latin typeface="Arial" charset="0"/>
                        </a:rPr>
                        <a:t>  - губа</a:t>
                      </a:r>
                      <a:endParaRPr kumimoji="0" lang="ru-RU" sz="1800" b="0" i="0"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r>
              <a:tr h="396875">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FF0066"/>
                          </a:solidFill>
                          <a:effectLst/>
                          <a:latin typeface="Arial" charset="0"/>
                        </a:rPr>
                        <a:t>Мм</a:t>
                      </a:r>
                      <a:endParaRPr kumimoji="0" lang="ru-RU" sz="1800" b="1" i="1" u="none" strike="noStrike" cap="none" normalizeH="0" baseline="0" smtClean="0">
                        <a:ln>
                          <a:noFill/>
                        </a:ln>
                        <a:solidFill>
                          <a:srgbClr val="FF0066"/>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000000"/>
                          </a:solidFill>
                          <a:effectLst/>
                          <a:latin typeface="Arial" charset="0"/>
                        </a:rPr>
                        <a:t>ем </a:t>
                      </a:r>
                      <a:endParaRPr kumimoji="0" lang="ru-RU" sz="1800" b="1" i="1"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000000"/>
                          </a:solidFill>
                          <a:effectLst/>
                          <a:latin typeface="Arial" charset="0"/>
                        </a:rPr>
                        <a:t>м </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Маnus (манус)</a:t>
                      </a:r>
                      <a:r>
                        <a:rPr kumimoji="0" lang="uk-UA" sz="1800" b="0" i="0" u="none" strike="noStrike" cap="none" normalizeH="0" baseline="0" smtClean="0">
                          <a:ln>
                            <a:noFill/>
                          </a:ln>
                          <a:solidFill>
                            <a:srgbClr val="000000"/>
                          </a:solidFill>
                          <a:effectLst/>
                          <a:latin typeface="Arial" charset="0"/>
                        </a:rPr>
                        <a:t>  - рука</a:t>
                      </a:r>
                      <a:endParaRPr kumimoji="0" lang="ru-RU" sz="1800" b="0" i="0"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r>
              <a:tr h="396875">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FF0066"/>
                          </a:solidFill>
                          <a:effectLst/>
                          <a:latin typeface="Arial" charset="0"/>
                        </a:rPr>
                        <a:t>N n</a:t>
                      </a:r>
                      <a:endParaRPr kumimoji="0" lang="ru-RU" sz="1800" b="1" i="1" u="none" strike="noStrike" cap="none" normalizeH="0" baseline="0" smtClean="0">
                        <a:ln>
                          <a:noFill/>
                        </a:ln>
                        <a:solidFill>
                          <a:srgbClr val="FF0066"/>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000000"/>
                          </a:solidFill>
                          <a:effectLst/>
                          <a:latin typeface="Arial" charset="0"/>
                        </a:rPr>
                        <a:t>єн </a:t>
                      </a:r>
                      <a:endParaRPr kumimoji="0" lang="ru-RU" sz="1800" b="1" i="1"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000000"/>
                          </a:solidFill>
                          <a:effectLst/>
                          <a:latin typeface="Arial" charset="0"/>
                        </a:rPr>
                        <a:t>н </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Natrium (натріум)</a:t>
                      </a:r>
                      <a:r>
                        <a:rPr kumimoji="0" lang="uk-UA" sz="1800" b="0" i="0" u="none" strike="noStrike" cap="none" normalizeH="0" baseline="0" smtClean="0">
                          <a:ln>
                            <a:noFill/>
                          </a:ln>
                          <a:solidFill>
                            <a:srgbClr val="000000"/>
                          </a:solidFill>
                          <a:effectLst/>
                          <a:latin typeface="Arial" charset="0"/>
                        </a:rPr>
                        <a:t>  - натрій</a:t>
                      </a:r>
                      <a:endParaRPr kumimoji="0" lang="ru-RU" sz="1800" b="0" i="0"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r>
              <a:tr h="396875">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FF0066"/>
                          </a:solidFill>
                          <a:effectLst/>
                          <a:latin typeface="Arial" charset="0"/>
                        </a:rPr>
                        <a:t>О о </a:t>
                      </a:r>
                      <a:endParaRPr kumimoji="0" lang="ru-RU" sz="1800" b="1" i="1" u="none" strike="noStrike" cap="none" normalizeH="0" baseline="0" smtClean="0">
                        <a:ln>
                          <a:noFill/>
                        </a:ln>
                        <a:solidFill>
                          <a:srgbClr val="FF0066"/>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000000"/>
                          </a:solidFill>
                          <a:effectLst/>
                          <a:latin typeface="Arial" charset="0"/>
                        </a:rPr>
                        <a:t>о </a:t>
                      </a:r>
                      <a:endParaRPr kumimoji="0" lang="ru-RU" sz="1800" b="1" i="1"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000000"/>
                          </a:solidFill>
                          <a:effectLst/>
                          <a:latin typeface="Arial" charset="0"/>
                        </a:rPr>
                        <a:t>0 </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Oleum(олеум)</a:t>
                      </a:r>
                      <a:r>
                        <a:rPr kumimoji="0" lang="uk-UA" sz="1800" b="0" i="0" u="none" strike="noStrike" cap="none" normalizeH="0" baseline="0" smtClean="0">
                          <a:ln>
                            <a:noFill/>
                          </a:ln>
                          <a:solidFill>
                            <a:srgbClr val="000000"/>
                          </a:solidFill>
                          <a:effectLst/>
                          <a:latin typeface="Arial" charset="0"/>
                        </a:rPr>
                        <a:t> – олія </a:t>
                      </a:r>
                      <a:endParaRPr kumimoji="0" lang="ru-RU" sz="1800" b="0" i="0"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r>
              <a:tr h="520700">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FF0066"/>
                          </a:solidFill>
                          <a:effectLst/>
                          <a:latin typeface="Arial" charset="0"/>
                        </a:rPr>
                        <a:t>Р р</a:t>
                      </a:r>
                      <a:endParaRPr kumimoji="0" lang="ru-RU" sz="1800" b="1" i="1" u="none" strike="noStrike" cap="none" normalizeH="0" baseline="0" smtClean="0">
                        <a:ln>
                          <a:noFill/>
                        </a:ln>
                        <a:solidFill>
                          <a:srgbClr val="FF0066"/>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000000"/>
                          </a:solidFill>
                          <a:effectLst/>
                          <a:latin typeface="Arial" charset="0"/>
                        </a:rPr>
                        <a:t>пе </a:t>
                      </a:r>
                      <a:endParaRPr kumimoji="0" lang="ru-RU" sz="1800" b="1" i="1"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000000"/>
                          </a:solidFill>
                          <a:effectLst/>
                          <a:latin typeface="Arial" charset="0"/>
                        </a:rPr>
                        <a:t>п </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Рanis (паніс)</a:t>
                      </a:r>
                      <a:r>
                        <a:rPr kumimoji="0" lang="uk-UA" sz="1800" b="0" i="0" u="none" strike="noStrike" cap="none" normalizeH="0" baseline="0" smtClean="0">
                          <a:ln>
                            <a:noFill/>
                          </a:ln>
                          <a:solidFill>
                            <a:srgbClr val="000000"/>
                          </a:solidFill>
                          <a:effectLst/>
                          <a:latin typeface="Arial" charset="0"/>
                        </a:rPr>
                        <a:t>  - хліб</a:t>
                      </a:r>
                      <a:endParaRPr kumimoji="0" lang="ru-RU" sz="1800" b="0" i="0"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r>
              <a:tr h="403225">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FF0066"/>
                          </a:solidFill>
                          <a:effectLst/>
                          <a:latin typeface="Arial" charset="0"/>
                        </a:rPr>
                        <a:t>Q q </a:t>
                      </a:r>
                      <a:endParaRPr kumimoji="0" lang="ru-RU" sz="1800" b="1" i="1" u="none" strike="noStrike" cap="none" normalizeH="0" baseline="0" smtClean="0">
                        <a:ln>
                          <a:noFill/>
                        </a:ln>
                        <a:solidFill>
                          <a:srgbClr val="FF0066"/>
                        </a:solidFill>
                        <a:effectLst/>
                        <a:latin typeface="Arial" charset="0"/>
                      </a:endParaRPr>
                    </a:p>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FF0066"/>
                          </a:solidFill>
                          <a:effectLst/>
                          <a:latin typeface="Arial" charset="0"/>
                        </a:rPr>
                        <a:t> </a:t>
                      </a:r>
                      <a:endParaRPr kumimoji="0" lang="ru-RU" sz="1800" b="1" i="1" u="none" strike="noStrike" cap="none" normalizeH="0" baseline="0" smtClean="0">
                        <a:ln>
                          <a:noFill/>
                        </a:ln>
                        <a:solidFill>
                          <a:srgbClr val="FF0066"/>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000000"/>
                          </a:solidFill>
                          <a:effectLst/>
                          <a:latin typeface="Arial" charset="0"/>
                        </a:rPr>
                        <a:t>ку </a:t>
                      </a:r>
                      <a:endParaRPr kumimoji="0" lang="ru-RU" sz="1800" b="1" i="1"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000000"/>
                          </a:solidFill>
                          <a:effectLst/>
                          <a:latin typeface="Arial" charset="0"/>
                        </a:rPr>
                        <a:t>к </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Quinque (квінкве)</a:t>
                      </a:r>
                      <a:r>
                        <a:rPr kumimoji="0" lang="uk-UA" sz="1800" b="0" i="0" u="none" strike="noStrike" cap="none" normalizeH="0" baseline="0" smtClean="0">
                          <a:ln>
                            <a:noFill/>
                          </a:ln>
                          <a:solidFill>
                            <a:srgbClr val="000000"/>
                          </a:solidFill>
                          <a:effectLst/>
                          <a:latin typeface="Arial" charset="0"/>
                        </a:rPr>
                        <a:t> – п’ять </a:t>
                      </a:r>
                      <a:endParaRPr kumimoji="0" lang="ru-RU" sz="1800" b="0" i="0"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r>
              <a:tr h="354013">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FF0066"/>
                          </a:solidFill>
                          <a:effectLst/>
                          <a:latin typeface="Arial" charset="0"/>
                        </a:rPr>
                        <a:t>R r</a:t>
                      </a:r>
                      <a:endParaRPr kumimoji="0" lang="ru-RU" sz="1800" b="1" i="1" u="none" strike="noStrike" cap="none" normalizeH="0" baseline="0" smtClean="0">
                        <a:ln>
                          <a:noFill/>
                        </a:ln>
                        <a:solidFill>
                          <a:srgbClr val="FF0066"/>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000000"/>
                          </a:solidFill>
                          <a:effectLst/>
                          <a:latin typeface="Arial" charset="0"/>
                        </a:rPr>
                        <a:t>ер </a:t>
                      </a:r>
                      <a:endParaRPr kumimoji="0" lang="ru-RU" sz="1800" b="1" i="1"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000000"/>
                          </a:solidFill>
                          <a:effectLst/>
                          <a:latin typeface="Arial" charset="0"/>
                        </a:rPr>
                        <a:t>р </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Ren (рен)</a:t>
                      </a:r>
                      <a:r>
                        <a:rPr kumimoji="0" lang="uk-UA" sz="1800" b="0" i="0" u="none" strike="noStrike" cap="none" normalizeH="0" baseline="0" smtClean="0">
                          <a:ln>
                            <a:noFill/>
                          </a:ln>
                          <a:solidFill>
                            <a:srgbClr val="000000"/>
                          </a:solidFill>
                          <a:effectLst/>
                          <a:latin typeface="Arial" charset="0"/>
                        </a:rPr>
                        <a:t>  - нирка</a:t>
                      </a:r>
                      <a:endParaRPr kumimoji="0" lang="ru-RU" sz="1800" b="0" i="0"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r>
            </a:tbl>
          </a:graphicData>
        </a:graphic>
      </p:graphicFrame>
    </p:spTree>
  </p:cSld>
  <p:clrMapOvr>
    <a:masterClrMapping/>
  </p:clrMapOvr>
  <p:transition spd="med" advClick="0" advTm="30000">
    <p:wheel spokes="8"/>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Объект 1"/>
          <p:cNvSpPr>
            <a:spLocks noGrp="1"/>
          </p:cNvSpPr>
          <p:nvPr>
            <p:ph idx="4294967295"/>
          </p:nvPr>
        </p:nvSpPr>
        <p:spPr>
          <a:xfrm>
            <a:off x="457200" y="549275"/>
            <a:ext cx="8229600" cy="4103688"/>
          </a:xfrm>
        </p:spPr>
        <p:txBody>
          <a:bodyPr/>
          <a:lstStyle/>
          <a:p>
            <a:pPr eaLnBrk="1" hangingPunct="1">
              <a:buFont typeface="Wingdings" pitchFamily="2" charset="2"/>
              <a:buNone/>
            </a:pPr>
            <a:r>
              <a:rPr lang="ru-RU" sz="1800" b="1" i="1" smtClean="0"/>
              <a:t>3. Перекладіть на латинську мову рецепти:</a:t>
            </a:r>
          </a:p>
          <a:p>
            <a:pPr eaLnBrk="1" hangingPunct="1"/>
            <a:endParaRPr lang="ru-RU" sz="1800" b="1" smtClean="0"/>
          </a:p>
          <a:p>
            <a:pPr eaLnBrk="1" hangingPunct="1">
              <a:buFontTx/>
              <a:buNone/>
            </a:pPr>
            <a:r>
              <a:rPr lang="ru-RU" sz="1800" b="1" smtClean="0"/>
              <a:t>1. Візьми:  Лізолу 9 грам</a:t>
            </a:r>
          </a:p>
          <a:p>
            <a:pPr eaLnBrk="1" hangingPunct="1">
              <a:buFontTx/>
              <a:buNone/>
            </a:pPr>
            <a:r>
              <a:rPr lang="ru-RU" sz="1800" b="1" smtClean="0"/>
              <a:t>                   Ланоліну до 150 грам</a:t>
            </a:r>
          </a:p>
          <a:p>
            <a:pPr eaLnBrk="1" hangingPunct="1">
              <a:buFontTx/>
              <a:buNone/>
            </a:pPr>
            <a:r>
              <a:rPr lang="ru-RU" sz="1800" b="1" smtClean="0"/>
              <a:t>		     Змішай, щоб утворилась рідка мазь.</a:t>
            </a:r>
          </a:p>
          <a:p>
            <a:pPr eaLnBrk="1" hangingPunct="1">
              <a:buFontTx/>
              <a:buNone/>
            </a:pPr>
            <a:r>
              <a:rPr lang="ru-RU" sz="1800" b="1" smtClean="0"/>
              <a:t>                   Видай. Познач. </a:t>
            </a:r>
          </a:p>
          <a:p>
            <a:pPr eaLnBrk="1" hangingPunct="1">
              <a:buFontTx/>
              <a:buNone/>
            </a:pPr>
            <a:r>
              <a:rPr lang="ru-RU" sz="1800" b="1" smtClean="0"/>
              <a:t>2. Візьми:  Дерматолу 2 грама</a:t>
            </a:r>
          </a:p>
          <a:p>
            <a:pPr eaLnBrk="1" hangingPunct="1">
              <a:buFontTx/>
              <a:buNone/>
            </a:pPr>
            <a:r>
              <a:rPr lang="ru-RU" sz="1800" b="1" smtClean="0"/>
              <a:t>                   Олії какао скільки треба</a:t>
            </a:r>
          </a:p>
          <a:p>
            <a:pPr eaLnBrk="1" hangingPunct="1">
              <a:buFontTx/>
              <a:buNone/>
            </a:pPr>
            <a:r>
              <a:rPr lang="ru-RU" sz="1800" b="1" smtClean="0"/>
              <a:t>                    Змішай, щоб утворилась свічка.</a:t>
            </a:r>
          </a:p>
          <a:p>
            <a:pPr eaLnBrk="1" hangingPunct="1">
              <a:buFontTx/>
              <a:buNone/>
            </a:pPr>
            <a:r>
              <a:rPr lang="ru-RU" sz="1800" b="1" smtClean="0"/>
              <a:t>                    Нехай будуть видані такі дози числом 6.</a:t>
            </a:r>
          </a:p>
          <a:p>
            <a:pPr eaLnBrk="1" hangingPunct="1">
              <a:buFontTx/>
              <a:buNone/>
            </a:pPr>
            <a:r>
              <a:rPr lang="ru-RU" sz="1800" b="1" smtClean="0"/>
              <a:t>                    Познач. </a:t>
            </a:r>
          </a:p>
        </p:txBody>
      </p:sp>
    </p:spTree>
  </p:cSld>
  <p:clrMapOvr>
    <a:masterClrMapping/>
  </p:clrMapOvr>
  <p:transition spd="med" advClick="0" advTm="30000">
    <p:wheel spokes="8"/>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Объект 2"/>
          <p:cNvSpPr>
            <a:spLocks noGrp="1"/>
          </p:cNvSpPr>
          <p:nvPr>
            <p:ph idx="4294967295"/>
          </p:nvPr>
        </p:nvSpPr>
        <p:spPr>
          <a:xfrm>
            <a:off x="395288" y="1052513"/>
            <a:ext cx="8229600" cy="4394200"/>
          </a:xfrm>
        </p:spPr>
        <p:txBody>
          <a:bodyPr/>
          <a:lstStyle/>
          <a:p>
            <a:pPr marL="0" indent="0" eaLnBrk="1" hangingPunct="1">
              <a:buFontTx/>
              <a:buNone/>
            </a:pPr>
            <a:r>
              <a:rPr lang="ru-RU" sz="1800" b="1" i="1" smtClean="0">
                <a:solidFill>
                  <a:schemeClr val="hlink"/>
                </a:solidFill>
              </a:rPr>
              <a:t>План</a:t>
            </a:r>
          </a:p>
          <a:p>
            <a:pPr marL="0" indent="0" eaLnBrk="1" hangingPunct="1">
              <a:buFontTx/>
              <a:buNone/>
            </a:pPr>
            <a:r>
              <a:rPr lang="ru-RU" sz="1800" b="1" smtClean="0"/>
              <a:t>1.  Загальні відомості про прикметники</a:t>
            </a:r>
          </a:p>
          <a:p>
            <a:pPr marL="0" indent="0" eaLnBrk="1" hangingPunct="1">
              <a:buFontTx/>
              <a:buNone/>
            </a:pPr>
            <a:r>
              <a:rPr lang="ru-RU" sz="1800" b="1" smtClean="0"/>
              <a:t>2.  Прикметники І-ї і ІІ-ї відмін, їх словникова форма</a:t>
            </a:r>
          </a:p>
          <a:p>
            <a:pPr marL="0" indent="0" eaLnBrk="1" hangingPunct="1">
              <a:buFontTx/>
              <a:buNone/>
            </a:pPr>
            <a:r>
              <a:rPr lang="ru-RU" sz="1800" b="1" smtClean="0"/>
              <a:t>3.  Узгодження прикметників І і ІІ відміни з іменниками, відмінювання цих узгоджень в називному і родовому відмінках</a:t>
            </a:r>
          </a:p>
          <a:p>
            <a:pPr marL="0" indent="0" eaLnBrk="1" hangingPunct="1">
              <a:buFontTx/>
              <a:buNone/>
            </a:pPr>
            <a:r>
              <a:rPr lang="ru-RU" sz="1800" b="1" smtClean="0"/>
              <a:t>4.  Словниковий запис прикметників</a:t>
            </a:r>
          </a:p>
          <a:p>
            <a:pPr marL="0" indent="0" eaLnBrk="1" hangingPunct="1">
              <a:buFontTx/>
              <a:buNone/>
            </a:pPr>
            <a:endParaRPr lang="ru-RU" sz="1800" b="1" smtClean="0"/>
          </a:p>
          <a:p>
            <a:pPr marL="0" indent="0" eaLnBrk="1" hangingPunct="1">
              <a:buFontTx/>
              <a:buNone/>
            </a:pPr>
            <a:r>
              <a:rPr lang="ru-RU" sz="2400" b="1" i="1" smtClean="0">
                <a:solidFill>
                  <a:schemeClr val="hlink"/>
                </a:solidFill>
                <a:sym typeface="Webdings" pitchFamily="18" charset="2"/>
              </a:rPr>
              <a:t> </a:t>
            </a:r>
            <a:r>
              <a:rPr lang="ru-RU" sz="1800" b="1" i="1" smtClean="0">
                <a:solidFill>
                  <a:schemeClr val="hlink"/>
                </a:solidFill>
              </a:rPr>
              <a:t>Використані джерела:</a:t>
            </a:r>
          </a:p>
          <a:p>
            <a:pPr marL="0" indent="0" eaLnBrk="1" hangingPunct="1">
              <a:buFontTx/>
              <a:buNone/>
            </a:pPr>
            <a:r>
              <a:rPr lang="ru-RU" sz="1800" b="1" smtClean="0"/>
              <a:t>1.  Буркат А.П. "Латинский язык и основы ветеринарной терминологии", К, "Выща школа" 1989г. с. 138-139, 42-46.</a:t>
            </a:r>
          </a:p>
          <a:p>
            <a:pPr marL="0" indent="0" eaLnBrk="1" hangingPunct="1">
              <a:buFontTx/>
              <a:buNone/>
            </a:pPr>
            <a:r>
              <a:rPr lang="ru-RU" sz="1800" b="1" smtClean="0"/>
              <a:t>2.  Семілетко В.І., Столбецька С.Б. Латинська мова: Підручник. – Біла Церква, БДАУ, 2002. – с. 50-57.</a:t>
            </a:r>
          </a:p>
          <a:p>
            <a:pPr marL="0" indent="0" eaLnBrk="1" hangingPunct="1"/>
            <a:endParaRPr lang="ru-RU" sz="1800" b="1" smtClean="0"/>
          </a:p>
        </p:txBody>
      </p:sp>
      <p:sp>
        <p:nvSpPr>
          <p:cNvPr id="129026" name="Rectangle 4"/>
          <p:cNvSpPr>
            <a:spLocks noChangeArrowheads="1"/>
          </p:cNvSpPr>
          <p:nvPr/>
        </p:nvSpPr>
        <p:spPr bwMode="auto">
          <a:xfrm>
            <a:off x="1403350" y="260350"/>
            <a:ext cx="6049963" cy="1152525"/>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latin typeface="Arial" charset="0"/>
              </a:rPr>
              <a:t>ПРИКМЕТНИК</a:t>
            </a:r>
            <a:endParaRPr lang="ru-RU" sz="2400" b="1">
              <a:solidFill>
                <a:srgbClr val="FF0066"/>
              </a:solidFill>
              <a:latin typeface="Arial" charset="0"/>
            </a:endParaRPr>
          </a:p>
        </p:txBody>
      </p:sp>
    </p:spTree>
  </p:cSld>
  <p:clrMapOvr>
    <a:masterClrMapping/>
  </p:clrMapOvr>
  <p:transition spd="med" advClick="0" advTm="30000">
    <p:wheel spokes="8"/>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Объект 2"/>
          <p:cNvSpPr>
            <a:spLocks noGrp="1"/>
          </p:cNvSpPr>
          <p:nvPr>
            <p:ph idx="4294967295"/>
          </p:nvPr>
        </p:nvSpPr>
        <p:spPr>
          <a:xfrm>
            <a:off x="457200" y="1673225"/>
            <a:ext cx="8229600" cy="3195638"/>
          </a:xfrm>
        </p:spPr>
        <p:txBody>
          <a:bodyPr/>
          <a:lstStyle/>
          <a:p>
            <a:pPr eaLnBrk="1" hangingPunct="1">
              <a:buFont typeface="Wingdings" pitchFamily="2" charset="2"/>
              <a:buChar char="Ø"/>
            </a:pPr>
            <a:r>
              <a:rPr lang="ru-RU" sz="1800" b="1" smtClean="0"/>
              <a:t> </a:t>
            </a:r>
            <a:r>
              <a:rPr lang="ru-RU" sz="1800" b="1" smtClean="0">
                <a:solidFill>
                  <a:srgbClr val="FFFF00"/>
                </a:solidFill>
              </a:rPr>
              <a:t>Прикметник</a:t>
            </a:r>
            <a:r>
              <a:rPr lang="ru-RU" sz="1800" b="1" smtClean="0"/>
              <a:t> - це частина мови, яка виражає ознаку предмета і відповідає на питання який? яка? яке?</a:t>
            </a:r>
          </a:p>
          <a:p>
            <a:pPr eaLnBrk="1" hangingPunct="1"/>
            <a:endParaRPr lang="ru-RU" sz="1800" b="1" smtClean="0"/>
          </a:p>
          <a:p>
            <a:pPr eaLnBrk="1" hangingPunct="1">
              <a:buFont typeface="Wingdings" pitchFamily="2" charset="2"/>
              <a:buChar char="Ø"/>
            </a:pPr>
            <a:r>
              <a:rPr lang="ru-RU" sz="1800" b="1" smtClean="0"/>
              <a:t> В латинській мові, як і в українській - прикметники змінюються за   родами, відмінками і числами.</a:t>
            </a:r>
          </a:p>
          <a:p>
            <a:pPr eaLnBrk="1" hangingPunct="1"/>
            <a:endParaRPr lang="ru-RU" sz="1800" b="1" smtClean="0"/>
          </a:p>
          <a:p>
            <a:pPr eaLnBrk="1" hangingPunct="1">
              <a:buFont typeface="Wingdings" pitchFamily="2" charset="2"/>
              <a:buChar char="Ø"/>
            </a:pPr>
            <a:r>
              <a:rPr lang="ru-RU" sz="1800" b="1" smtClean="0"/>
              <a:t> Латинські прикметники поділяються на дві групи: </a:t>
            </a:r>
          </a:p>
          <a:p>
            <a:pPr eaLnBrk="1" hangingPunct="1">
              <a:buFont typeface="Wingdings" pitchFamily="2" charset="2"/>
              <a:buNone/>
            </a:pPr>
            <a:r>
              <a:rPr lang="ru-RU" sz="1800" b="1" smtClean="0"/>
              <a:t> 	 - прикметники І та ІІ відміни;</a:t>
            </a:r>
          </a:p>
          <a:p>
            <a:pPr eaLnBrk="1" hangingPunct="1">
              <a:buFont typeface="Wingdings" pitchFamily="2" charset="2"/>
              <a:buNone/>
            </a:pPr>
            <a:r>
              <a:rPr lang="ru-RU" sz="1800" b="1" smtClean="0"/>
              <a:t> 	 - прикметники ІІІ відміни.</a:t>
            </a:r>
          </a:p>
          <a:p>
            <a:pPr eaLnBrk="1" hangingPunct="1"/>
            <a:endParaRPr lang="ru-RU" sz="1800" b="1" smtClean="0"/>
          </a:p>
        </p:txBody>
      </p:sp>
      <p:sp>
        <p:nvSpPr>
          <p:cNvPr id="130050" name="Rectangle 4"/>
          <p:cNvSpPr>
            <a:spLocks noChangeArrowheads="1"/>
          </p:cNvSpPr>
          <p:nvPr/>
        </p:nvSpPr>
        <p:spPr bwMode="auto">
          <a:xfrm>
            <a:off x="827088" y="260350"/>
            <a:ext cx="6985000" cy="1008063"/>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dirty="0">
                <a:solidFill>
                  <a:srgbClr val="92D050"/>
                </a:solidFill>
                <a:latin typeface="Arial" charset="0"/>
              </a:rPr>
              <a:t>1. Загальні відомості про прикметник</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Объект 2"/>
          <p:cNvSpPr>
            <a:spLocks noGrp="1"/>
          </p:cNvSpPr>
          <p:nvPr>
            <p:ph idx="4294967295"/>
          </p:nvPr>
        </p:nvSpPr>
        <p:spPr>
          <a:xfrm>
            <a:off x="323850" y="1673225"/>
            <a:ext cx="8496300" cy="4394200"/>
          </a:xfrm>
        </p:spPr>
        <p:txBody>
          <a:bodyPr/>
          <a:lstStyle/>
          <a:p>
            <a:pPr eaLnBrk="1" hangingPunct="1">
              <a:buFontTx/>
              <a:buNone/>
            </a:pPr>
            <a:r>
              <a:rPr lang="ru-RU" sz="2200" smtClean="0"/>
              <a:t>	</a:t>
            </a:r>
            <a:r>
              <a:rPr lang="ru-RU" sz="1800" b="1" i="1" smtClean="0"/>
              <a:t>Прикметники першої групи в називному відмінку однини мають закінчення:</a:t>
            </a:r>
          </a:p>
          <a:p>
            <a:pPr eaLnBrk="1" hangingPunct="1">
              <a:buFont typeface="Wingdings" pitchFamily="2" charset="2"/>
              <a:buChar char="v"/>
            </a:pPr>
            <a:r>
              <a:rPr lang="ru-RU" sz="1800" b="1" smtClean="0"/>
              <a:t>чоловічий рід -   </a:t>
            </a:r>
            <a:r>
              <a:rPr lang="ru-RU" sz="1800" b="1" smtClean="0">
                <a:solidFill>
                  <a:srgbClr val="FF0066"/>
                </a:solidFill>
              </a:rPr>
              <a:t>-</a:t>
            </a:r>
            <a:r>
              <a:rPr lang="en-US" sz="1800" b="1" smtClean="0">
                <a:solidFill>
                  <a:srgbClr val="FF0066"/>
                </a:solidFill>
              </a:rPr>
              <a:t>us, -er</a:t>
            </a:r>
            <a:r>
              <a:rPr lang="uk-UA" sz="1800" b="1" smtClean="0"/>
              <a:t>;</a:t>
            </a:r>
            <a:r>
              <a:rPr lang="en-US" sz="1800" b="1" smtClean="0"/>
              <a:t> </a:t>
            </a:r>
            <a:r>
              <a:rPr lang="en-US" sz="1800" b="1" smtClean="0">
                <a:solidFill>
                  <a:srgbClr val="FF0000"/>
                </a:solidFill>
              </a:rPr>
              <a:t>  </a:t>
            </a:r>
            <a:endParaRPr lang="uk-UA" sz="1800" b="1" smtClean="0">
              <a:solidFill>
                <a:srgbClr val="FF0000"/>
              </a:solidFill>
            </a:endParaRPr>
          </a:p>
          <a:p>
            <a:pPr eaLnBrk="1" hangingPunct="1">
              <a:buFont typeface="Wingdings" pitchFamily="2" charset="2"/>
              <a:buChar char="v"/>
            </a:pPr>
            <a:r>
              <a:rPr lang="ru-RU" sz="1800" b="1" smtClean="0"/>
              <a:t>жіночий рід -  </a:t>
            </a:r>
            <a:r>
              <a:rPr lang="ru-RU" sz="1800" b="1" smtClean="0">
                <a:solidFill>
                  <a:srgbClr val="FF0066"/>
                </a:solidFill>
              </a:rPr>
              <a:t>-</a:t>
            </a:r>
            <a:r>
              <a:rPr lang="en-US" sz="1800" b="1" smtClean="0">
                <a:solidFill>
                  <a:srgbClr val="FF0066"/>
                </a:solidFill>
              </a:rPr>
              <a:t>a</a:t>
            </a:r>
            <a:r>
              <a:rPr lang="en-US" sz="1800" b="1" smtClean="0">
                <a:solidFill>
                  <a:srgbClr val="FF0000"/>
                </a:solidFill>
              </a:rPr>
              <a:t> </a:t>
            </a:r>
            <a:r>
              <a:rPr lang="uk-UA" sz="1800" b="1" smtClean="0"/>
              <a:t>;</a:t>
            </a:r>
            <a:r>
              <a:rPr lang="en-US" sz="1800" b="1" smtClean="0"/>
              <a:t>  </a:t>
            </a:r>
            <a:endParaRPr lang="uk-UA" sz="1800" b="1" smtClean="0"/>
          </a:p>
          <a:p>
            <a:pPr eaLnBrk="1" hangingPunct="1">
              <a:buFont typeface="Wingdings" pitchFamily="2" charset="2"/>
              <a:buChar char="v"/>
            </a:pPr>
            <a:r>
              <a:rPr lang="ru-RU" sz="1800" b="1" smtClean="0"/>
              <a:t>середній рід </a:t>
            </a:r>
            <a:r>
              <a:rPr lang="ru-RU" sz="1800" b="1" smtClean="0">
                <a:solidFill>
                  <a:srgbClr val="FF0066"/>
                </a:solidFill>
              </a:rPr>
              <a:t>-</a:t>
            </a:r>
            <a:r>
              <a:rPr lang="en-US" sz="1800" b="1" smtClean="0">
                <a:solidFill>
                  <a:srgbClr val="FF0066"/>
                </a:solidFill>
              </a:rPr>
              <a:t>um</a:t>
            </a:r>
            <a:r>
              <a:rPr lang="en-US" sz="1800" b="1" smtClean="0"/>
              <a:t>.</a:t>
            </a:r>
          </a:p>
          <a:p>
            <a:pPr eaLnBrk="1" hangingPunct="1">
              <a:buFontTx/>
              <a:buNone/>
            </a:pPr>
            <a:r>
              <a:rPr lang="uk-UA" sz="1800" b="1" smtClean="0"/>
              <a:t>	</a:t>
            </a:r>
            <a:r>
              <a:rPr lang="uk-UA" sz="1800" b="1" i="1" smtClean="0">
                <a:solidFill>
                  <a:schemeClr val="hlink"/>
                </a:solidFill>
              </a:rPr>
              <a:t>Наприклад:</a:t>
            </a:r>
          </a:p>
          <a:p>
            <a:pPr eaLnBrk="1" hangingPunct="1">
              <a:buFontTx/>
              <a:buNone/>
            </a:pPr>
            <a:r>
              <a:rPr lang="uk-UA" sz="1800" b="1" smtClean="0"/>
              <a:t>     </a:t>
            </a:r>
            <a:r>
              <a:rPr lang="en-US" sz="1800" b="1" smtClean="0"/>
              <a:t>Albus, </a:t>
            </a:r>
            <a:r>
              <a:rPr lang="en-US" sz="1800" b="1" i="1" smtClean="0">
                <a:solidFill>
                  <a:srgbClr val="FF0066"/>
                </a:solidFill>
              </a:rPr>
              <a:t>a, um</a:t>
            </a:r>
            <a:r>
              <a:rPr lang="en-US" sz="1800" b="1" smtClean="0">
                <a:solidFill>
                  <a:srgbClr val="FF0000"/>
                </a:solidFill>
              </a:rPr>
              <a:t> </a:t>
            </a:r>
            <a:r>
              <a:rPr lang="en-US" sz="1800" b="1" smtClean="0"/>
              <a:t>– </a:t>
            </a:r>
            <a:r>
              <a:rPr lang="ru-RU" sz="1800" b="1" smtClean="0"/>
              <a:t>білий,  </a:t>
            </a:r>
            <a:r>
              <a:rPr lang="en-US" sz="1800" b="1" smtClean="0"/>
              <a:t>purus, </a:t>
            </a:r>
            <a:r>
              <a:rPr lang="en-US" sz="1800" b="1" i="1" smtClean="0">
                <a:solidFill>
                  <a:srgbClr val="FF0066"/>
                </a:solidFill>
              </a:rPr>
              <a:t>a, um</a:t>
            </a:r>
            <a:r>
              <a:rPr lang="en-US" sz="1800" b="1" smtClean="0">
                <a:solidFill>
                  <a:srgbClr val="FF0000"/>
                </a:solidFill>
              </a:rPr>
              <a:t> </a:t>
            </a:r>
            <a:r>
              <a:rPr lang="en-US" sz="1800" b="1" smtClean="0"/>
              <a:t>– </a:t>
            </a:r>
            <a:r>
              <a:rPr lang="ru-RU" sz="1800" b="1" smtClean="0"/>
              <a:t>чистий</a:t>
            </a:r>
          </a:p>
          <a:p>
            <a:pPr eaLnBrk="1" hangingPunct="1">
              <a:buFontTx/>
              <a:buNone/>
            </a:pPr>
            <a:endParaRPr lang="ru-RU" sz="1800" b="1" smtClean="0"/>
          </a:p>
          <a:p>
            <a:pPr eaLnBrk="1" hangingPunct="1"/>
            <a:endParaRPr lang="ru-RU" sz="1800" b="1" smtClean="0"/>
          </a:p>
          <a:p>
            <a:pPr eaLnBrk="1" hangingPunct="1"/>
            <a:endParaRPr lang="ru-RU" sz="1800" b="1" smtClean="0"/>
          </a:p>
        </p:txBody>
      </p:sp>
      <p:graphicFrame>
        <p:nvGraphicFramePr>
          <p:cNvPr id="131105" name="Group 33"/>
          <p:cNvGraphicFramePr>
            <a:graphicFrameLocks noGrp="1"/>
          </p:cNvGraphicFramePr>
          <p:nvPr/>
        </p:nvGraphicFramePr>
        <p:xfrm>
          <a:off x="900113" y="4292600"/>
          <a:ext cx="7234237" cy="1107440"/>
        </p:xfrm>
        <a:graphic>
          <a:graphicData uri="http://schemas.openxmlformats.org/drawingml/2006/table">
            <a:tbl>
              <a:tblPr/>
              <a:tblGrid>
                <a:gridCol w="2303462"/>
                <a:gridCol w="1870075"/>
                <a:gridCol w="3060700"/>
              </a:tblGrid>
              <a:tr h="276225">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M</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F</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N </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r>
              <a:tr h="260350">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    -</a:t>
                      </a:r>
                      <a:r>
                        <a:rPr kumimoji="0" lang="en-US" sz="1800" b="1" i="1" u="none" strike="noStrike" cap="none" normalizeH="0" baseline="0" smtClean="0">
                          <a:ln>
                            <a:noFill/>
                          </a:ln>
                          <a:solidFill>
                            <a:schemeClr val="tx1"/>
                          </a:solidFill>
                          <a:effectLst/>
                          <a:latin typeface="Arial" charset="0"/>
                        </a:rPr>
                        <a:t>us</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r>
                        <a:rPr kumimoji="0" lang="en-US" sz="1800" b="1" i="1" u="none" strike="noStrike" cap="none" normalizeH="0" baseline="0" smtClean="0">
                          <a:ln>
                            <a:noFill/>
                          </a:ln>
                          <a:solidFill>
                            <a:schemeClr val="tx1"/>
                          </a:solidFill>
                          <a:effectLst/>
                          <a:latin typeface="Arial" charset="0"/>
                        </a:rPr>
                        <a:t>a</a:t>
                      </a:r>
                      <a:r>
                        <a:rPr kumimoji="0" lang="uk-UA" sz="1800" b="1" i="1" u="none" strike="noStrike" cap="none" normalizeH="0" baseline="0" smtClean="0">
                          <a:ln>
                            <a:noFill/>
                          </a:ln>
                          <a:solidFill>
                            <a:schemeClr val="tx1"/>
                          </a:solidFill>
                          <a:effectLst/>
                          <a:latin typeface="Arial" charset="0"/>
                        </a:rPr>
                        <a:t> </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-um </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r>
              <a:tr h="26193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a</a:t>
                      </a:r>
                      <a:r>
                        <a:rPr kumimoji="0" lang="uk-UA" sz="1800" b="1" i="1" u="none" strike="noStrike" cap="none" normalizeH="0" baseline="0" smtClean="0">
                          <a:ln>
                            <a:noFill/>
                          </a:ln>
                          <a:solidFill>
                            <a:schemeClr val="tx1"/>
                          </a:solidFill>
                          <a:effectLst/>
                          <a:latin typeface="Arial" charset="0"/>
                        </a:rPr>
                        <a:t>lbus </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a</a:t>
                      </a:r>
                      <a:r>
                        <a:rPr kumimoji="0" lang="uk-UA" sz="1800" b="1" i="1" u="none" strike="noStrike" cap="none" normalizeH="0" baseline="0" smtClean="0">
                          <a:ln>
                            <a:noFill/>
                          </a:ln>
                          <a:solidFill>
                            <a:schemeClr val="tx1"/>
                          </a:solidFill>
                          <a:effectLst/>
                          <a:latin typeface="Arial" charset="0"/>
                        </a:rPr>
                        <a:t>lba </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a</a:t>
                      </a:r>
                      <a:r>
                        <a:rPr kumimoji="0" lang="uk-UA" sz="1800" b="1" i="1" u="none" strike="noStrike" cap="none" normalizeH="0" baseline="0" smtClean="0">
                          <a:ln>
                            <a:noFill/>
                          </a:ln>
                          <a:solidFill>
                            <a:schemeClr val="tx1"/>
                          </a:solidFill>
                          <a:effectLst/>
                          <a:latin typeface="Arial" charset="0"/>
                        </a:rPr>
                        <a:t>Іbum </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r>
              <a:tr h="282575">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purus</a:t>
                      </a:r>
                      <a:r>
                        <a:rPr kumimoji="0" lang="uk-UA" sz="1800" b="1" i="1" u="none" strike="noStrike" cap="none" normalizeH="0" baseline="0" smtClean="0">
                          <a:ln>
                            <a:noFill/>
                          </a:ln>
                          <a:solidFill>
                            <a:schemeClr val="tx1"/>
                          </a:solidFill>
                          <a:effectLst/>
                          <a:latin typeface="Arial" charset="0"/>
                        </a:rPr>
                        <a:t> </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pura </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рurum </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r>
            </a:tbl>
          </a:graphicData>
        </a:graphic>
      </p:graphicFrame>
      <p:sp>
        <p:nvSpPr>
          <p:cNvPr id="131096" name="Rectangle 27"/>
          <p:cNvSpPr>
            <a:spLocks noChangeArrowheads="1"/>
          </p:cNvSpPr>
          <p:nvPr/>
        </p:nvSpPr>
        <p:spPr bwMode="auto">
          <a:xfrm>
            <a:off x="755650" y="260350"/>
            <a:ext cx="7920038" cy="1152525"/>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dirty="0">
                <a:solidFill>
                  <a:srgbClr val="92D050"/>
                </a:solidFill>
                <a:latin typeface="Arial" charset="0"/>
              </a:rPr>
              <a:t>2. Прикметник </a:t>
            </a:r>
            <a:r>
              <a:rPr lang="uk-UA" b="1" dirty="0" err="1">
                <a:solidFill>
                  <a:srgbClr val="92D050"/>
                </a:solidFill>
                <a:latin typeface="Arial" charset="0"/>
              </a:rPr>
              <a:t>І-ї</a:t>
            </a:r>
            <a:r>
              <a:rPr lang="uk-UA" b="1" dirty="0">
                <a:solidFill>
                  <a:srgbClr val="92D050"/>
                </a:solidFill>
                <a:latin typeface="Arial" charset="0"/>
              </a:rPr>
              <a:t> і </a:t>
            </a:r>
            <a:r>
              <a:rPr lang="uk-UA" b="1" dirty="0" err="1">
                <a:solidFill>
                  <a:srgbClr val="92D050"/>
                </a:solidFill>
                <a:latin typeface="Arial" charset="0"/>
              </a:rPr>
              <a:t>ІІ-ї</a:t>
            </a:r>
            <a:r>
              <a:rPr lang="uk-UA" b="1" dirty="0">
                <a:solidFill>
                  <a:srgbClr val="92D050"/>
                </a:solidFill>
                <a:latin typeface="Arial" charset="0"/>
              </a:rPr>
              <a:t> відмін, їх словникова форма</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Объект 2"/>
          <p:cNvSpPr>
            <a:spLocks noGrp="1"/>
          </p:cNvSpPr>
          <p:nvPr>
            <p:ph idx="4294967295"/>
          </p:nvPr>
        </p:nvSpPr>
        <p:spPr>
          <a:xfrm>
            <a:off x="457200" y="476250"/>
            <a:ext cx="8507413" cy="5761038"/>
          </a:xfrm>
        </p:spPr>
        <p:txBody>
          <a:bodyPr/>
          <a:lstStyle/>
          <a:p>
            <a:pPr eaLnBrk="1" hangingPunct="1">
              <a:buFont typeface="Wingdings" pitchFamily="2" charset="2"/>
              <a:buChar char="Ø"/>
            </a:pPr>
            <a:r>
              <a:rPr lang="ru-RU" sz="1800" b="1" smtClean="0"/>
              <a:t>Прикметники жіночого роду відмінюються, як іменники жіночого роду </a:t>
            </a:r>
            <a:r>
              <a:rPr lang="ru-RU" sz="1800" b="1" i="1" smtClean="0"/>
              <a:t>І</a:t>
            </a:r>
            <a:r>
              <a:rPr lang="ru-RU" sz="1800" b="1" smtClean="0"/>
              <a:t> </a:t>
            </a:r>
            <a:r>
              <a:rPr lang="ru-RU" sz="1800" b="1" i="1" smtClean="0"/>
              <a:t>відміни</a:t>
            </a:r>
            <a:r>
              <a:rPr lang="ru-RU" sz="1800" b="1" smtClean="0"/>
              <a:t>, чоловічого і середнього роду -  як іменники чоловічого і середнього роду </a:t>
            </a:r>
            <a:r>
              <a:rPr lang="ru-RU" sz="1800" b="1" i="1" smtClean="0"/>
              <a:t>ІІ відміни</a:t>
            </a:r>
          </a:p>
          <a:p>
            <a:pPr eaLnBrk="1" hangingPunct="1">
              <a:buFontTx/>
              <a:buNone/>
            </a:pPr>
            <a:r>
              <a:rPr lang="ru-RU" sz="1800" smtClean="0"/>
              <a:t> </a:t>
            </a:r>
          </a:p>
        </p:txBody>
      </p:sp>
      <p:sp>
        <p:nvSpPr>
          <p:cNvPr id="132098" name="Прямоугольник 4"/>
          <p:cNvSpPr>
            <a:spLocks noChangeArrowheads="1"/>
          </p:cNvSpPr>
          <p:nvPr/>
        </p:nvSpPr>
        <p:spPr bwMode="auto">
          <a:xfrm>
            <a:off x="1116013" y="3860800"/>
            <a:ext cx="6605587" cy="2014538"/>
          </a:xfrm>
          <a:prstGeom prst="rect">
            <a:avLst/>
          </a:prstGeom>
          <a:noFill/>
          <a:ln w="9525">
            <a:noFill/>
            <a:miter lim="800000"/>
            <a:headEnd/>
            <a:tailEnd/>
          </a:ln>
        </p:spPr>
        <p:txBody>
          <a:bodyPr>
            <a:spAutoFit/>
          </a:bodyPr>
          <a:lstStyle/>
          <a:p>
            <a:r>
              <a:rPr lang="uk-UA" b="1" i="1">
                <a:solidFill>
                  <a:schemeClr val="hlink"/>
                </a:solidFill>
                <a:latin typeface="Arial" charset="0"/>
              </a:rPr>
              <a:t>Наприклад:</a:t>
            </a:r>
          </a:p>
          <a:p>
            <a:r>
              <a:rPr lang="en-US" b="1">
                <a:latin typeface="Arial" charset="0"/>
              </a:rPr>
              <a:t>albus, a, um – </a:t>
            </a:r>
            <a:r>
              <a:rPr lang="ru-RU" b="1">
                <a:latin typeface="Arial" charset="0"/>
              </a:rPr>
              <a:t>білий  </a:t>
            </a:r>
          </a:p>
          <a:p>
            <a:r>
              <a:rPr lang="ru-RU" b="1">
                <a:latin typeface="Arial" charset="0"/>
              </a:rPr>
              <a:t>      </a:t>
            </a:r>
          </a:p>
          <a:p>
            <a:r>
              <a:rPr lang="ru-RU" b="1">
                <a:latin typeface="Arial" charset="0"/>
              </a:rPr>
              <a:t>                      </a:t>
            </a:r>
            <a:r>
              <a:rPr lang="en-US" b="1">
                <a:latin typeface="Arial" charset="0"/>
              </a:rPr>
              <a:t>   </a:t>
            </a:r>
            <a:r>
              <a:rPr lang="ru-RU" b="1">
                <a:latin typeface="Arial" charset="0"/>
              </a:rPr>
              <a:t> </a:t>
            </a:r>
            <a:r>
              <a:rPr lang="en-US" b="1">
                <a:solidFill>
                  <a:schemeClr val="hlink"/>
                </a:solidFill>
                <a:latin typeface="Arial" charset="0"/>
              </a:rPr>
              <a:t>M                         F                        N   </a:t>
            </a:r>
          </a:p>
          <a:p>
            <a:endParaRPr lang="ru-RU" b="1">
              <a:solidFill>
                <a:schemeClr val="hlink"/>
              </a:solidFill>
              <a:latin typeface="Arial" charset="0"/>
            </a:endParaRPr>
          </a:p>
          <a:p>
            <a:r>
              <a:rPr lang="en-US" b="1">
                <a:solidFill>
                  <a:schemeClr val="hlink"/>
                </a:solidFill>
                <a:latin typeface="Arial" charset="0"/>
              </a:rPr>
              <a:t>Nom </a:t>
            </a:r>
            <a:r>
              <a:rPr lang="en-US" b="1">
                <a:latin typeface="Arial" charset="0"/>
              </a:rPr>
              <a:t>  </a:t>
            </a:r>
            <a:r>
              <a:rPr lang="ru-RU" b="1">
                <a:latin typeface="Arial" charset="0"/>
              </a:rPr>
              <a:t>            </a:t>
            </a:r>
            <a:r>
              <a:rPr lang="en-US" b="1">
                <a:latin typeface="Arial" charset="0"/>
              </a:rPr>
              <a:t>albus                    alba                   album</a:t>
            </a:r>
          </a:p>
          <a:p>
            <a:r>
              <a:rPr lang="en-US" b="1">
                <a:solidFill>
                  <a:schemeClr val="hlink"/>
                </a:solidFill>
                <a:latin typeface="Arial" charset="0"/>
              </a:rPr>
              <a:t>Gen</a:t>
            </a:r>
            <a:r>
              <a:rPr lang="en-US" b="1">
                <a:latin typeface="Arial" charset="0"/>
              </a:rPr>
              <a:t>     </a:t>
            </a:r>
            <a:r>
              <a:rPr lang="ru-RU" b="1">
                <a:latin typeface="Arial" charset="0"/>
              </a:rPr>
              <a:t>           </a:t>
            </a:r>
            <a:r>
              <a:rPr lang="en-US" b="1">
                <a:latin typeface="Arial" charset="0"/>
              </a:rPr>
              <a:t> albi                     albae                  albi</a:t>
            </a:r>
          </a:p>
        </p:txBody>
      </p:sp>
      <p:graphicFrame>
        <p:nvGraphicFramePr>
          <p:cNvPr id="132127" name="Group 31"/>
          <p:cNvGraphicFramePr>
            <a:graphicFrameLocks noGrp="1"/>
          </p:cNvGraphicFramePr>
          <p:nvPr/>
        </p:nvGraphicFramePr>
        <p:xfrm>
          <a:off x="179388" y="1628775"/>
          <a:ext cx="8785225" cy="2114741"/>
        </p:xfrm>
        <a:graphic>
          <a:graphicData uri="http://schemas.openxmlformats.org/drawingml/2006/table">
            <a:tbl>
              <a:tblPr/>
              <a:tblGrid>
                <a:gridCol w="2690812"/>
                <a:gridCol w="3165475"/>
                <a:gridCol w="2928938"/>
              </a:tblGrid>
              <a:tr h="700088">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rgbClr val="FF0066"/>
                          </a:solidFill>
                          <a:effectLst/>
                          <a:latin typeface="Arial" charset="0"/>
                        </a:rPr>
                        <a:t>Відмінки </a:t>
                      </a:r>
                    </a:p>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uk-UA" sz="1800" b="1" i="0" u="none" strike="noStrike" cap="none" normalizeH="0" baseline="0" smtClean="0">
                        <a:ln>
                          <a:noFill/>
                        </a:ln>
                        <a:solidFill>
                          <a:srgbClr val="FF0066"/>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chemeClr val="tx1"/>
                          </a:solidFill>
                          <a:effectLst/>
                          <a:latin typeface="Arial" charset="0"/>
                        </a:rPr>
                        <a:t>             </a:t>
                      </a:r>
                      <a:r>
                        <a:rPr kumimoji="0" lang="uk-UA" sz="1800" b="1" i="0" u="none" strike="noStrike" cap="none" normalizeH="0" baseline="0" smtClean="0">
                          <a:ln>
                            <a:noFill/>
                          </a:ln>
                          <a:solidFill>
                            <a:schemeClr val="hlink"/>
                          </a:solidFill>
                          <a:effectLst/>
                          <a:latin typeface="Arial" charset="0"/>
                        </a:rPr>
                        <a:t>Відміни, рід</a:t>
                      </a:r>
                      <a:endParaRPr kumimoji="0" lang="ru-RU" sz="1800" b="1" i="0" u="none" strike="noStrike" cap="none" normalizeH="0" baseline="0" smtClean="0">
                        <a:ln>
                          <a:noFill/>
                        </a:ln>
                        <a:solidFill>
                          <a:schemeClr val="hlink"/>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800" b="1" i="1" u="none" strike="noStrike" cap="none" normalizeH="0" baseline="0" smtClean="0">
                          <a:ln>
                            <a:noFill/>
                          </a:ln>
                          <a:solidFill>
                            <a:srgbClr val="FF0066"/>
                          </a:solidFill>
                          <a:effectLst/>
                          <a:latin typeface="Arial" charset="0"/>
                        </a:rPr>
                        <a:t>I</a:t>
                      </a:r>
                      <a:r>
                        <a:rPr kumimoji="0" lang="uk-UA" sz="1800" b="1" i="1" u="none" strike="noStrike" cap="none" normalizeH="0" baseline="0" smtClean="0">
                          <a:ln>
                            <a:noFill/>
                          </a:ln>
                          <a:solidFill>
                            <a:srgbClr val="FF0066"/>
                          </a:solidFill>
                          <a:effectLst/>
                          <a:latin typeface="Arial" charset="0"/>
                        </a:rPr>
                        <a:t> відміна прикметників</a:t>
                      </a:r>
                    </a:p>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uk-UA" sz="1800" b="1"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hlink"/>
                          </a:solidFill>
                          <a:effectLst/>
                          <a:latin typeface="Arial" charset="0"/>
                        </a:rPr>
                        <a:t>   f</a:t>
                      </a:r>
                      <a:endParaRPr kumimoji="0" lang="ru-RU" sz="1800" b="1" i="0" u="none" strike="noStrike" cap="none" normalizeH="0" baseline="0" smtClean="0">
                        <a:ln>
                          <a:noFill/>
                        </a:ln>
                        <a:solidFill>
                          <a:schemeClr val="hlink"/>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800" b="1" i="1" u="none" strike="noStrike" cap="none" normalizeH="0" baseline="0" smtClean="0">
                          <a:ln>
                            <a:noFill/>
                          </a:ln>
                          <a:solidFill>
                            <a:srgbClr val="FF0066"/>
                          </a:solidFill>
                          <a:effectLst/>
                          <a:latin typeface="Arial" charset="0"/>
                        </a:rPr>
                        <a:t>II</a:t>
                      </a:r>
                      <a:r>
                        <a:rPr kumimoji="0" lang="uk-UA" sz="1800" b="1" i="1" u="none" strike="noStrike" cap="none" normalizeH="0" baseline="0" smtClean="0">
                          <a:ln>
                            <a:noFill/>
                          </a:ln>
                          <a:solidFill>
                            <a:srgbClr val="FF0066"/>
                          </a:solidFill>
                          <a:effectLst/>
                          <a:latin typeface="Arial" charset="0"/>
                        </a:rPr>
                        <a:t> відміна прикметників</a:t>
                      </a:r>
                      <a:endParaRPr kumimoji="0" lang="en-US" sz="1800" b="1" i="1" u="none" strike="noStrike" cap="none" normalizeH="0" baseline="0" smtClean="0">
                        <a:ln>
                          <a:noFill/>
                        </a:ln>
                        <a:solidFill>
                          <a:srgbClr val="FF0066"/>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uk-UA" sz="1800" b="1" i="1" u="none" strike="noStrike" cap="none" normalizeH="0" baseline="0" smtClean="0">
                        <a:ln>
                          <a:noFill/>
                        </a:ln>
                        <a:solidFill>
                          <a:srgbClr val="FF0066"/>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hlink"/>
                          </a:solidFill>
                          <a:effectLst/>
                          <a:latin typeface="Arial" charset="0"/>
                        </a:rPr>
                        <a:t>m                         n</a:t>
                      </a:r>
                      <a:endParaRPr kumimoji="0" lang="ru-RU" sz="1800" b="1" i="0" u="none" strike="noStrike" cap="none" normalizeH="0" baseline="0" smtClean="0">
                        <a:ln>
                          <a:noFill/>
                        </a:ln>
                        <a:solidFill>
                          <a:schemeClr val="hlink"/>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Nom</a:t>
                      </a:r>
                      <a:endParaRPr kumimoji="0" lang="ru-RU" sz="1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 a</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-us. –er             -um</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Gen</a:t>
                      </a:r>
                      <a:endParaRPr kumimoji="0" lang="ru-RU" sz="1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-ae</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-i                          -i</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2117" name="Line 26"/>
          <p:cNvSpPr>
            <a:spLocks noChangeShapeType="1"/>
          </p:cNvSpPr>
          <p:nvPr/>
        </p:nvSpPr>
        <p:spPr bwMode="auto">
          <a:xfrm flipV="1">
            <a:off x="179388" y="1628775"/>
            <a:ext cx="2735262" cy="1008063"/>
          </a:xfrm>
          <a:prstGeom prst="line">
            <a:avLst/>
          </a:prstGeom>
          <a:noFill/>
          <a:ln w="9525">
            <a:solidFill>
              <a:schemeClr val="tx1"/>
            </a:solidFill>
            <a:round/>
            <a:headEnd/>
            <a:tailEnd/>
          </a:ln>
        </p:spPr>
        <p:txBody>
          <a:bodyPr/>
          <a:lstStyle/>
          <a:p>
            <a:endParaRPr lang="ru-RU"/>
          </a:p>
        </p:txBody>
      </p:sp>
    </p:spTree>
  </p:cSld>
  <p:clrMapOvr>
    <a:masterClrMapping/>
  </p:clrMapOvr>
  <p:transition spd="med" advClick="0" advTm="30000">
    <p:wheel spokes="8"/>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Объект 2"/>
          <p:cNvSpPr>
            <a:spLocks noGrp="1"/>
          </p:cNvSpPr>
          <p:nvPr>
            <p:ph idx="4294967295"/>
          </p:nvPr>
        </p:nvSpPr>
        <p:spPr>
          <a:xfrm>
            <a:off x="468313" y="549275"/>
            <a:ext cx="8229600" cy="4897438"/>
          </a:xfrm>
        </p:spPr>
        <p:txBody>
          <a:bodyPr/>
          <a:lstStyle/>
          <a:p>
            <a:pPr marL="0" indent="0" eaLnBrk="1" hangingPunct="1">
              <a:buFontTx/>
              <a:buNone/>
            </a:pPr>
            <a:r>
              <a:rPr lang="uk-UA" sz="1800" b="1" i="1" smtClean="0">
                <a:solidFill>
                  <a:schemeClr val="hlink"/>
                </a:solidFill>
              </a:rPr>
              <a:t>Наприклад :</a:t>
            </a:r>
            <a:endParaRPr lang="ru-RU" sz="1800" b="1" i="1" smtClean="0">
              <a:solidFill>
                <a:schemeClr val="hlink"/>
              </a:solidFill>
            </a:endParaRPr>
          </a:p>
          <a:p>
            <a:pPr marL="0" indent="0" eaLnBrk="1" hangingPunct="1">
              <a:buFontTx/>
              <a:buNone/>
            </a:pPr>
            <a:r>
              <a:rPr lang="en-US" sz="1800" b="1" smtClean="0"/>
              <a:t>Niger, gra, grum – </a:t>
            </a:r>
            <a:r>
              <a:rPr lang="ru-RU" sz="1800" b="1" smtClean="0"/>
              <a:t>чорний</a:t>
            </a:r>
          </a:p>
          <a:p>
            <a:pPr marL="0" indent="0" eaLnBrk="1" hangingPunct="1">
              <a:buFontTx/>
              <a:buNone/>
            </a:pPr>
            <a:endParaRPr lang="ru-RU" sz="1800" b="1" smtClean="0"/>
          </a:p>
          <a:p>
            <a:pPr marL="0" indent="0" eaLnBrk="1" hangingPunct="1">
              <a:buFontTx/>
              <a:buNone/>
            </a:pPr>
            <a:r>
              <a:rPr lang="ru-RU" sz="1800" b="1" smtClean="0"/>
              <a:t>                       </a:t>
            </a:r>
            <a:r>
              <a:rPr lang="en-US" sz="1800" b="1" i="1" smtClean="0">
                <a:solidFill>
                  <a:schemeClr val="hlink"/>
                </a:solidFill>
              </a:rPr>
              <a:t>M                          F                        N</a:t>
            </a:r>
          </a:p>
          <a:p>
            <a:pPr marL="0" indent="0" eaLnBrk="1" hangingPunct="1">
              <a:buFontTx/>
              <a:buNone/>
            </a:pPr>
            <a:r>
              <a:rPr lang="en-US" sz="1800" b="1" i="1" smtClean="0">
                <a:solidFill>
                  <a:schemeClr val="hlink"/>
                </a:solidFill>
              </a:rPr>
              <a:t>Nom</a:t>
            </a:r>
            <a:r>
              <a:rPr lang="en-US" sz="1800" b="1" smtClean="0"/>
              <a:t>   </a:t>
            </a:r>
            <a:r>
              <a:rPr lang="ru-RU" sz="1800" b="1" smtClean="0"/>
              <a:t>          </a:t>
            </a:r>
            <a:r>
              <a:rPr lang="en-US" sz="1800" b="1" smtClean="0"/>
              <a:t>niger                  nigra                   nigrum</a:t>
            </a:r>
          </a:p>
          <a:p>
            <a:pPr marL="0" indent="0" eaLnBrk="1" hangingPunct="1">
              <a:buFontTx/>
              <a:buNone/>
            </a:pPr>
            <a:r>
              <a:rPr lang="en-US" sz="1800" b="1" i="1" smtClean="0">
                <a:solidFill>
                  <a:schemeClr val="hlink"/>
                </a:solidFill>
              </a:rPr>
              <a:t>Gen</a:t>
            </a:r>
            <a:r>
              <a:rPr lang="en-US" sz="1800" b="1" smtClean="0"/>
              <a:t>   </a:t>
            </a:r>
            <a:r>
              <a:rPr lang="ru-RU" sz="1800" b="1" smtClean="0"/>
              <a:t>           </a:t>
            </a:r>
            <a:r>
              <a:rPr lang="en-US" sz="1800" b="1" smtClean="0"/>
              <a:t> nigri                   nigrae                  nigri  </a:t>
            </a:r>
            <a:endParaRPr lang="ru-RU" sz="1800" b="1" smtClean="0"/>
          </a:p>
          <a:p>
            <a:pPr marL="0" indent="0" eaLnBrk="1" hangingPunct="1">
              <a:buFontTx/>
              <a:buNone/>
            </a:pPr>
            <a:endParaRPr lang="en-US" sz="1800" b="1" smtClean="0"/>
          </a:p>
          <a:p>
            <a:pPr marL="0" indent="0" eaLnBrk="1" hangingPunct="1">
              <a:buFont typeface="Wingdings" pitchFamily="2" charset="2"/>
              <a:buChar char="Ø"/>
            </a:pPr>
            <a:r>
              <a:rPr lang="ru-RU" sz="1800" b="1" smtClean="0"/>
              <a:t> В багатьох прикметників, що мають закінчення </a:t>
            </a:r>
            <a:r>
              <a:rPr lang="ru-RU" sz="1800" b="1" smtClean="0">
                <a:solidFill>
                  <a:srgbClr val="FF0066"/>
                </a:solidFill>
              </a:rPr>
              <a:t>-</a:t>
            </a:r>
            <a:r>
              <a:rPr lang="en-US" sz="1800" b="1" smtClean="0">
                <a:solidFill>
                  <a:srgbClr val="FF0066"/>
                </a:solidFill>
              </a:rPr>
              <a:t>er</a:t>
            </a:r>
            <a:r>
              <a:rPr lang="en-US" sz="1800" b="1" smtClean="0"/>
              <a:t>, </a:t>
            </a:r>
            <a:r>
              <a:rPr lang="ru-RU" sz="1800" b="1" smtClean="0"/>
              <a:t>як і в іменників   буква </a:t>
            </a:r>
            <a:r>
              <a:rPr lang="ru-RU" sz="1800" b="1" smtClean="0">
                <a:solidFill>
                  <a:srgbClr val="FF0066"/>
                </a:solidFill>
              </a:rPr>
              <a:t>-е</a:t>
            </a:r>
            <a:r>
              <a:rPr lang="ru-RU" sz="1800" b="1" smtClean="0"/>
              <a:t> при відмінюванні випадає: в чоловічому роді в родовому відмінку однини, в жіночому і середньому роді в називному. </a:t>
            </a:r>
          </a:p>
          <a:p>
            <a:pPr marL="0" indent="0" eaLnBrk="1" hangingPunct="1"/>
            <a:endParaRPr lang="ru-RU" sz="1800" b="1" smtClean="0"/>
          </a:p>
          <a:p>
            <a:pPr marL="0" indent="0" eaLnBrk="1" hangingPunct="1">
              <a:buFont typeface="Wingdings" pitchFamily="2" charset="2"/>
              <a:buChar char="Ø"/>
            </a:pPr>
            <a:r>
              <a:rPr lang="ru-RU" sz="1800" b="1" smtClean="0"/>
              <a:t> В інших прикметниках, що мають закінчення </a:t>
            </a:r>
            <a:r>
              <a:rPr lang="ru-RU" sz="1800" b="1" smtClean="0">
                <a:solidFill>
                  <a:srgbClr val="FF0066"/>
                </a:solidFill>
              </a:rPr>
              <a:t>-</a:t>
            </a:r>
            <a:r>
              <a:rPr lang="en-US" sz="1800" b="1" smtClean="0">
                <a:solidFill>
                  <a:srgbClr val="FF0066"/>
                </a:solidFill>
              </a:rPr>
              <a:t>er</a:t>
            </a:r>
            <a:r>
              <a:rPr lang="en-US" sz="1800" b="1" smtClean="0"/>
              <a:t> </a:t>
            </a:r>
            <a:r>
              <a:rPr lang="ru-RU" sz="1800" b="1" smtClean="0"/>
              <a:t>при відмінюванні </a:t>
            </a:r>
            <a:r>
              <a:rPr lang="ru-RU" sz="1800" b="1" smtClean="0">
                <a:solidFill>
                  <a:srgbClr val="FF0066"/>
                </a:solidFill>
              </a:rPr>
              <a:t>-е</a:t>
            </a:r>
            <a:r>
              <a:rPr lang="ru-RU" sz="1800" b="1" smtClean="0"/>
              <a:t> зберігається. </a:t>
            </a:r>
          </a:p>
          <a:p>
            <a:pPr marL="0" indent="0" eaLnBrk="1" hangingPunct="1">
              <a:buFont typeface="Wingdings" pitchFamily="2" charset="2"/>
              <a:buChar char="Ø"/>
            </a:pPr>
            <a:endParaRPr lang="ru-RU" sz="1800" b="1" smtClean="0"/>
          </a:p>
          <a:p>
            <a:pPr marL="0" indent="0" eaLnBrk="1" hangingPunct="1">
              <a:buFontTx/>
              <a:buNone/>
            </a:pPr>
            <a:r>
              <a:rPr lang="ru-RU" sz="1800" b="1" i="1" smtClean="0">
                <a:solidFill>
                  <a:schemeClr val="hlink"/>
                </a:solidFill>
              </a:rPr>
              <a:t>Наприклад:</a:t>
            </a:r>
            <a:r>
              <a:rPr lang="ru-RU" sz="1800" b="1" smtClean="0"/>
              <a:t> </a:t>
            </a:r>
            <a:r>
              <a:rPr lang="en-US" sz="1800" b="1" smtClean="0"/>
              <a:t>liber, libera, liberum – </a:t>
            </a:r>
            <a:r>
              <a:rPr lang="ru-RU" sz="1800" b="1" smtClean="0"/>
              <a:t>вільний.</a:t>
            </a:r>
          </a:p>
          <a:p>
            <a:pPr marL="0" indent="0" eaLnBrk="1" hangingPunct="1"/>
            <a:endParaRPr lang="ru-RU" sz="1800" b="1" smtClean="0"/>
          </a:p>
        </p:txBody>
      </p:sp>
    </p:spTree>
  </p:cSld>
  <p:clrMapOvr>
    <a:masterClrMapping/>
  </p:clrMapOvr>
  <p:transition spd="med" advClick="0" advTm="30000">
    <p:wheel spokes="8"/>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Объект 2"/>
          <p:cNvSpPr>
            <a:spLocks noGrp="1"/>
          </p:cNvSpPr>
          <p:nvPr>
            <p:ph idx="4294967295"/>
          </p:nvPr>
        </p:nvSpPr>
        <p:spPr>
          <a:xfrm>
            <a:off x="395288" y="1125538"/>
            <a:ext cx="8497887" cy="5256212"/>
          </a:xfrm>
        </p:spPr>
        <p:txBody>
          <a:bodyPr/>
          <a:lstStyle/>
          <a:p>
            <a:pPr eaLnBrk="1" hangingPunct="1">
              <a:lnSpc>
                <a:spcPct val="90000"/>
              </a:lnSpc>
              <a:buFont typeface="Wingdings" pitchFamily="2" charset="2"/>
              <a:buChar char="Ø"/>
            </a:pPr>
            <a:r>
              <a:rPr lang="ru-RU" sz="1800" b="1" smtClean="0"/>
              <a:t>Прикметники вживаються з іменниками і узгоджуються з ними в роді, відмінку та числі. На відміну від української в латинській мові прикметник ставиться після означеного іменника.  </a:t>
            </a:r>
          </a:p>
          <a:p>
            <a:pPr eaLnBrk="1" hangingPunct="1">
              <a:lnSpc>
                <a:spcPct val="90000"/>
              </a:lnSpc>
              <a:buFont typeface="Wingdings" pitchFamily="2" charset="2"/>
              <a:buNone/>
            </a:pPr>
            <a:r>
              <a:rPr lang="ru-RU" sz="1800" b="1" smtClean="0"/>
              <a:t>	</a:t>
            </a:r>
            <a:r>
              <a:rPr lang="ru-RU" sz="1800" b="1" i="1" smtClean="0">
                <a:solidFill>
                  <a:schemeClr val="hlink"/>
                </a:solidFill>
              </a:rPr>
              <a:t>Наприклад:</a:t>
            </a:r>
            <a:r>
              <a:rPr lang="ru-RU" sz="1800" b="1" smtClean="0"/>
              <a:t> словосполучення тепла вода на латинську мову переводиться: </a:t>
            </a:r>
            <a:r>
              <a:rPr lang="en-US" sz="1800" b="1" smtClean="0"/>
              <a:t>aqua tepida. </a:t>
            </a:r>
          </a:p>
          <a:p>
            <a:pPr eaLnBrk="1" hangingPunct="1">
              <a:lnSpc>
                <a:spcPct val="90000"/>
              </a:lnSpc>
              <a:buFont typeface="Wingdings" pitchFamily="2" charset="2"/>
              <a:buChar char="Ø"/>
            </a:pPr>
            <a:r>
              <a:rPr lang="ru-RU" sz="1800" b="1" smtClean="0"/>
              <a:t>Якщо іменник і прикметники належать до однієї відміни, то вони мають однакове закінчення в називному і родовому відмінку однини.  </a:t>
            </a:r>
          </a:p>
          <a:p>
            <a:pPr eaLnBrk="1" hangingPunct="1">
              <a:lnSpc>
                <a:spcPct val="90000"/>
              </a:lnSpc>
              <a:buFontTx/>
              <a:buNone/>
            </a:pPr>
            <a:r>
              <a:rPr lang="ru-RU" sz="1800" b="1" smtClean="0"/>
              <a:t>	</a:t>
            </a:r>
            <a:r>
              <a:rPr lang="ru-RU" sz="1800" b="1" i="1" smtClean="0">
                <a:solidFill>
                  <a:schemeClr val="hlink"/>
                </a:solidFill>
              </a:rPr>
              <a:t>Наприклад:</a:t>
            </a:r>
            <a:r>
              <a:rPr lang="ru-RU" sz="1800" b="1" smtClean="0"/>
              <a:t> </a:t>
            </a:r>
            <a:r>
              <a:rPr lang="en-US" sz="1800" b="1" smtClean="0"/>
              <a:t>tinctura amara – </a:t>
            </a:r>
            <a:r>
              <a:rPr lang="ru-RU" sz="1800" b="1" smtClean="0"/>
              <a:t>гірка настоянка                    </a:t>
            </a:r>
          </a:p>
          <a:p>
            <a:pPr eaLnBrk="1" hangingPunct="1">
              <a:lnSpc>
                <a:spcPct val="90000"/>
              </a:lnSpc>
              <a:buFontTx/>
              <a:buNone/>
            </a:pPr>
            <a:r>
              <a:rPr lang="uk-UA" sz="1800" b="1" smtClean="0"/>
              <a:t>	</a:t>
            </a:r>
            <a:r>
              <a:rPr lang="en-US" sz="1800" b="1" i="1" smtClean="0">
                <a:solidFill>
                  <a:schemeClr val="hlink"/>
                </a:solidFill>
              </a:rPr>
              <a:t>Nom</a:t>
            </a:r>
            <a:r>
              <a:rPr lang="en-US" sz="1800" b="1" smtClean="0"/>
              <a:t>  tinctura amara           </a:t>
            </a:r>
          </a:p>
          <a:p>
            <a:pPr eaLnBrk="1" hangingPunct="1">
              <a:lnSpc>
                <a:spcPct val="90000"/>
              </a:lnSpc>
              <a:buFontTx/>
              <a:buNone/>
            </a:pPr>
            <a:r>
              <a:rPr lang="uk-UA" sz="1800" b="1" smtClean="0"/>
              <a:t>	</a:t>
            </a:r>
            <a:r>
              <a:rPr lang="en-US" sz="1800" b="1" i="1" smtClean="0"/>
              <a:t>Gen</a:t>
            </a:r>
            <a:r>
              <a:rPr lang="en-US" sz="1800" b="1" smtClean="0"/>
              <a:t>  tincturae amarae     </a:t>
            </a:r>
          </a:p>
          <a:p>
            <a:pPr eaLnBrk="1" hangingPunct="1">
              <a:lnSpc>
                <a:spcPct val="90000"/>
              </a:lnSpc>
              <a:buFont typeface="Wingdings" pitchFamily="2" charset="2"/>
              <a:buChar char="Ø"/>
            </a:pPr>
            <a:r>
              <a:rPr lang="ru-RU" sz="1800" b="1" smtClean="0"/>
              <a:t> Якщо іменники і прикметники належать до різних відмін, то вони відмінюються відповідно до своєї відміни (іменник за своєю відміною, а прикметник за своєю).</a:t>
            </a:r>
          </a:p>
          <a:p>
            <a:pPr eaLnBrk="1" hangingPunct="1">
              <a:lnSpc>
                <a:spcPct val="90000"/>
              </a:lnSpc>
              <a:buFontTx/>
              <a:buNone/>
            </a:pPr>
            <a:r>
              <a:rPr lang="ru-RU" sz="1800" b="1" smtClean="0"/>
              <a:t>	</a:t>
            </a:r>
            <a:r>
              <a:rPr lang="ru-RU" sz="1800" b="1" i="1" smtClean="0">
                <a:solidFill>
                  <a:schemeClr val="hlink"/>
                </a:solidFill>
              </a:rPr>
              <a:t>Наприклад:</a:t>
            </a:r>
            <a:r>
              <a:rPr lang="ru-RU" sz="1800" b="1" smtClean="0"/>
              <a:t> </a:t>
            </a:r>
            <a:r>
              <a:rPr lang="en-US" sz="1800" b="1" smtClean="0"/>
              <a:t>bolus alba – </a:t>
            </a:r>
            <a:r>
              <a:rPr lang="ru-RU" sz="1800" b="1" smtClean="0"/>
              <a:t>біла глина</a:t>
            </a:r>
          </a:p>
          <a:p>
            <a:pPr eaLnBrk="1" hangingPunct="1">
              <a:lnSpc>
                <a:spcPct val="90000"/>
              </a:lnSpc>
              <a:buFontTx/>
              <a:buNone/>
            </a:pPr>
            <a:r>
              <a:rPr lang="uk-UA" sz="1800" b="1" smtClean="0"/>
              <a:t>	</a:t>
            </a:r>
            <a:r>
              <a:rPr lang="en-US" sz="1800" b="1" i="1" smtClean="0">
                <a:solidFill>
                  <a:schemeClr val="hlink"/>
                </a:solidFill>
              </a:rPr>
              <a:t>Nom</a:t>
            </a:r>
            <a:r>
              <a:rPr lang="en-US" sz="1800" b="1" smtClean="0"/>
              <a:t> bolus alba</a:t>
            </a:r>
          </a:p>
          <a:p>
            <a:pPr eaLnBrk="1" hangingPunct="1">
              <a:lnSpc>
                <a:spcPct val="90000"/>
              </a:lnSpc>
              <a:buFontTx/>
              <a:buNone/>
            </a:pPr>
            <a:r>
              <a:rPr lang="uk-UA" sz="1800" b="1" smtClean="0"/>
              <a:t>	</a:t>
            </a:r>
            <a:r>
              <a:rPr lang="en-US" sz="1800" b="1" i="1" smtClean="0">
                <a:solidFill>
                  <a:schemeClr val="hlink"/>
                </a:solidFill>
              </a:rPr>
              <a:t>Gen</a:t>
            </a:r>
            <a:r>
              <a:rPr lang="en-US" sz="1800" b="1" smtClean="0"/>
              <a:t> boli albae</a:t>
            </a:r>
          </a:p>
          <a:p>
            <a:pPr eaLnBrk="1" hangingPunct="1">
              <a:lnSpc>
                <a:spcPct val="90000"/>
              </a:lnSpc>
            </a:pPr>
            <a:endParaRPr lang="ru-RU" sz="1800" b="1" smtClean="0"/>
          </a:p>
        </p:txBody>
      </p:sp>
      <p:sp>
        <p:nvSpPr>
          <p:cNvPr id="134146" name="Rectangle 4"/>
          <p:cNvSpPr>
            <a:spLocks noChangeArrowheads="1"/>
          </p:cNvSpPr>
          <p:nvPr/>
        </p:nvSpPr>
        <p:spPr bwMode="auto">
          <a:xfrm>
            <a:off x="755650" y="325438"/>
            <a:ext cx="7632700" cy="650875"/>
          </a:xfrm>
          <a:prstGeom prst="rect">
            <a:avLst/>
          </a:prstGeom>
          <a:solidFill>
            <a:srgbClr val="3399FF">
              <a:alpha val="0"/>
            </a:srgbClr>
          </a:solidFill>
          <a:ln w="9525">
            <a:solidFill>
              <a:srgbClr val="FFFFFF">
                <a:alpha val="0"/>
              </a:srgbClr>
            </a:solidFill>
            <a:miter lim="800000"/>
            <a:headEnd/>
            <a:tailEnd/>
          </a:ln>
        </p:spPr>
        <p:txBody>
          <a:bodyPr anchor="ctr">
            <a:spAutoFit/>
          </a:bodyPr>
          <a:lstStyle/>
          <a:p>
            <a:pPr algn="ctr"/>
            <a:r>
              <a:rPr lang="uk-UA" b="1" dirty="0">
                <a:solidFill>
                  <a:srgbClr val="92D050"/>
                </a:solidFill>
                <a:latin typeface="Arial" charset="0"/>
              </a:rPr>
              <a:t>3. Узгодження прикметників І і ІІ відміни з іменниками, відмінювання цих узгоджень в називному і родовому відмінках</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Объект 2"/>
          <p:cNvSpPr>
            <a:spLocks noGrp="1"/>
          </p:cNvSpPr>
          <p:nvPr>
            <p:ph idx="4294967295"/>
          </p:nvPr>
        </p:nvSpPr>
        <p:spPr>
          <a:xfrm>
            <a:off x="457200" y="1673225"/>
            <a:ext cx="8229600" cy="1395413"/>
          </a:xfrm>
        </p:spPr>
        <p:txBody>
          <a:bodyPr/>
          <a:lstStyle/>
          <a:p>
            <a:pPr eaLnBrk="1" hangingPunct="1">
              <a:buFontTx/>
              <a:buNone/>
            </a:pPr>
            <a:r>
              <a:rPr lang="ru-RU" sz="1800" b="1" smtClean="0"/>
              <a:t>	У словнику прикметники подаються в називному відмінку однини. </a:t>
            </a:r>
          </a:p>
          <a:p>
            <a:pPr eaLnBrk="1" hangingPunct="1">
              <a:buFontTx/>
              <a:buNone/>
            </a:pPr>
            <a:r>
              <a:rPr lang="ru-RU" sz="1800" b="1" smtClean="0"/>
              <a:t>	Повністю наводиться форма чоловічого роду прикметника, а далі закінчення жіночого й середнього родів. </a:t>
            </a:r>
          </a:p>
        </p:txBody>
      </p:sp>
      <p:sp>
        <p:nvSpPr>
          <p:cNvPr id="135170" name="Rectangle 4"/>
          <p:cNvSpPr>
            <a:spLocks noChangeArrowheads="1"/>
          </p:cNvSpPr>
          <p:nvPr/>
        </p:nvSpPr>
        <p:spPr bwMode="auto">
          <a:xfrm>
            <a:off x="971550" y="333375"/>
            <a:ext cx="6913563" cy="1008063"/>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dirty="0">
                <a:solidFill>
                  <a:srgbClr val="92D050"/>
                </a:solidFill>
                <a:latin typeface="Arial" charset="0"/>
              </a:rPr>
              <a:t>4. Словниковий запис прикметників</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Объект 2"/>
          <p:cNvSpPr>
            <a:spLocks noGrp="1"/>
          </p:cNvSpPr>
          <p:nvPr>
            <p:ph idx="4294967295"/>
          </p:nvPr>
        </p:nvSpPr>
        <p:spPr>
          <a:xfrm>
            <a:off x="457200" y="1673225"/>
            <a:ext cx="8229600" cy="3195638"/>
          </a:xfrm>
        </p:spPr>
        <p:txBody>
          <a:bodyPr/>
          <a:lstStyle/>
          <a:p>
            <a:pPr marL="0" indent="0" eaLnBrk="1" hangingPunct="1">
              <a:buFontTx/>
              <a:buNone/>
            </a:pPr>
            <a:r>
              <a:rPr lang="ru-RU" sz="1800" b="1" smtClean="0"/>
              <a:t>1.  До 1 відміни належать прикметники………роду, що мають в </a:t>
            </a:r>
          </a:p>
          <a:p>
            <a:pPr marL="0" indent="0" eaLnBrk="1" hangingPunct="1">
              <a:buFontTx/>
              <a:buNone/>
            </a:pPr>
            <a:r>
              <a:rPr lang="en-US" sz="1800" b="1" smtClean="0"/>
              <a:t>Nom. Sing. </a:t>
            </a:r>
            <a:r>
              <a:rPr lang="ru-RU" sz="1800" b="1" smtClean="0"/>
              <a:t>закінчення……..	</a:t>
            </a:r>
          </a:p>
          <a:p>
            <a:pPr marL="0" indent="0" eaLnBrk="1" hangingPunct="1">
              <a:buFontTx/>
              <a:buNone/>
            </a:pPr>
            <a:r>
              <a:rPr lang="ru-RU" sz="1800" b="1" smtClean="0"/>
              <a:t>2.  До 2  відміни відносяться прикметники ………….…. родів з закінченнями в </a:t>
            </a:r>
            <a:r>
              <a:rPr lang="en-US" sz="1800" b="1" smtClean="0"/>
              <a:t>Nom. Sing………………….	</a:t>
            </a:r>
          </a:p>
          <a:p>
            <a:pPr marL="0" indent="0" eaLnBrk="1" hangingPunct="1">
              <a:buFontTx/>
              <a:buNone/>
            </a:pPr>
            <a:r>
              <a:rPr lang="en-US" sz="1800" b="1" smtClean="0"/>
              <a:t>3.</a:t>
            </a:r>
            <a:r>
              <a:rPr lang="ru-RU" sz="1800" b="1" smtClean="0"/>
              <a:t>  Прикметники середнього роду мають  закінчення в </a:t>
            </a:r>
            <a:r>
              <a:rPr lang="en-US" sz="1800" b="1" smtClean="0"/>
              <a:t>Nom. Sing...............................</a:t>
            </a:r>
          </a:p>
          <a:p>
            <a:pPr marL="0" indent="0" eaLnBrk="1" hangingPunct="1">
              <a:buFontTx/>
              <a:buNone/>
            </a:pPr>
            <a:r>
              <a:rPr lang="en-US" sz="1800" b="1" smtClean="0"/>
              <a:t>4.</a:t>
            </a:r>
            <a:r>
              <a:rPr lang="ru-RU" sz="1800" b="1" smtClean="0"/>
              <a:t>  Відмінкові закінчення прикметників 1-ї відміни співпадають з відмінковими закінченнями іменників то їх називають……. 	.</a:t>
            </a:r>
          </a:p>
          <a:p>
            <a:pPr marL="0" indent="0" eaLnBrk="1" hangingPunct="1"/>
            <a:endParaRPr lang="ru-RU" sz="1800" b="1" smtClean="0"/>
          </a:p>
        </p:txBody>
      </p:sp>
      <p:sp>
        <p:nvSpPr>
          <p:cNvPr id="136194" name="Rectangle 4"/>
          <p:cNvSpPr>
            <a:spLocks noChangeArrowheads="1"/>
          </p:cNvSpPr>
          <p:nvPr/>
        </p:nvSpPr>
        <p:spPr bwMode="auto">
          <a:xfrm>
            <a:off x="539750" y="692150"/>
            <a:ext cx="7993063" cy="8636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rPr>
              <a:t>? Запитання для самоконтролю</a:t>
            </a:r>
            <a:endParaRPr lang="ru-RU" sz="2400" b="1">
              <a:solidFill>
                <a:srgbClr val="FF0066"/>
              </a:solidFill>
            </a:endParaRPr>
          </a:p>
        </p:txBody>
      </p:sp>
    </p:spTree>
  </p:cSld>
  <p:clrMapOvr>
    <a:masterClrMapping/>
  </p:clrMapOvr>
  <p:transition spd="med" advClick="0" advTm="30000">
    <p:wheel spokes="8"/>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Объект 1"/>
          <p:cNvSpPr>
            <a:spLocks noGrp="1"/>
          </p:cNvSpPr>
          <p:nvPr>
            <p:ph idx="4294967295"/>
          </p:nvPr>
        </p:nvSpPr>
        <p:spPr>
          <a:xfrm>
            <a:off x="611188" y="981075"/>
            <a:ext cx="8229600" cy="5327650"/>
          </a:xfrm>
        </p:spPr>
        <p:txBody>
          <a:bodyPr/>
          <a:lstStyle/>
          <a:p>
            <a:pPr eaLnBrk="1" hangingPunct="1">
              <a:buFontTx/>
              <a:buNone/>
            </a:pPr>
            <a:r>
              <a:rPr lang="ru-RU" sz="1800" b="1" i="1" smtClean="0"/>
              <a:t>1. 	Допишіть відмінкові закінчення, перекладіть:</a:t>
            </a:r>
          </a:p>
          <a:p>
            <a:pPr eaLnBrk="1" hangingPunct="1">
              <a:buFontTx/>
              <a:buNone/>
            </a:pPr>
            <a:r>
              <a:rPr lang="uk-UA" sz="1800" b="1" smtClean="0"/>
              <a:t>	</a:t>
            </a:r>
            <a:r>
              <a:rPr lang="en-US" sz="1800" b="1" smtClean="0"/>
              <a:t>Recipe: Acid….. acetylsalicylic…….. 1,0</a:t>
            </a:r>
          </a:p>
          <a:p>
            <a:pPr eaLnBrk="1" hangingPunct="1">
              <a:buFontTx/>
              <a:buNone/>
            </a:pPr>
            <a:r>
              <a:rPr lang="uk-UA" sz="1800" b="1" smtClean="0"/>
              <a:t>	</a:t>
            </a:r>
            <a:r>
              <a:rPr lang="en-US" sz="1800" b="1" smtClean="0"/>
              <a:t>Recipe: Extract…… Frangul….. fluid ….20,0</a:t>
            </a:r>
          </a:p>
          <a:p>
            <a:pPr eaLnBrk="1" hangingPunct="1">
              <a:buFontTx/>
              <a:buNone/>
            </a:pPr>
            <a:r>
              <a:rPr lang="uk-UA" sz="1800" b="1" smtClean="0"/>
              <a:t>	</a:t>
            </a:r>
            <a:r>
              <a:rPr lang="en-US" sz="1800" b="1" smtClean="0"/>
              <a:t>Recipe: Aqu…. coct…..500 ml</a:t>
            </a:r>
          </a:p>
          <a:p>
            <a:pPr eaLnBrk="1" hangingPunct="1">
              <a:buFontTx/>
              <a:buNone/>
            </a:pPr>
            <a:r>
              <a:rPr lang="uk-UA" sz="1800" b="1" smtClean="0"/>
              <a:t>	</a:t>
            </a:r>
            <a:r>
              <a:rPr lang="en-US" sz="1800" b="1" smtClean="0"/>
              <a:t>Recipe: Farin…… Secalin…. 200,0</a:t>
            </a:r>
          </a:p>
          <a:p>
            <a:pPr eaLnBrk="1" hangingPunct="1">
              <a:buFontTx/>
              <a:buNone/>
            </a:pPr>
            <a:r>
              <a:rPr lang="uk-UA" sz="1800" b="1" smtClean="0"/>
              <a:t>	</a:t>
            </a:r>
            <a:r>
              <a:rPr lang="en-US" sz="1800" b="1" smtClean="0"/>
              <a:t>Recipe: Iod…… pur…….10,0</a:t>
            </a:r>
            <a:endParaRPr lang="uk-UA" sz="1800" b="1" smtClean="0"/>
          </a:p>
          <a:p>
            <a:pPr eaLnBrk="1" hangingPunct="1">
              <a:buFontTx/>
              <a:buNone/>
            </a:pPr>
            <a:endParaRPr lang="en-US" sz="1800" b="1" smtClean="0"/>
          </a:p>
          <a:p>
            <a:pPr eaLnBrk="1" hangingPunct="1">
              <a:buFontTx/>
              <a:buNone/>
            </a:pPr>
            <a:r>
              <a:rPr lang="ru-RU" sz="1800" b="1" i="1" smtClean="0"/>
              <a:t>2. 	Переведіть на латинську мову</a:t>
            </a:r>
            <a:r>
              <a:rPr lang="ru-RU" sz="1800" b="1" smtClean="0"/>
              <a:t>:</a:t>
            </a:r>
          </a:p>
          <a:p>
            <a:pPr eaLnBrk="1" hangingPunct="1">
              <a:buFontTx/>
              <a:buNone/>
            </a:pPr>
            <a:r>
              <a:rPr lang="ru-RU" sz="1800" b="1" smtClean="0"/>
              <a:t>	</a:t>
            </a:r>
            <a:r>
              <a:rPr lang="ru-RU" sz="1800" b="1" smtClean="0">
                <a:solidFill>
                  <a:srgbClr val="FF0066"/>
                </a:solidFill>
              </a:rPr>
              <a:t>Широкі зв’язки, гірка настоянка, пряма кишка, рідкі витяжки, аскорбінова кислота, косі м’язи, права лопатка, чистий вазелін, джерельна вода, гостре захворювання, житня мука, кипляча вода, поперечна зв’язка;</a:t>
            </a:r>
          </a:p>
          <a:p>
            <a:pPr eaLnBrk="1" hangingPunct="1">
              <a:buFontTx/>
              <a:buNone/>
            </a:pPr>
            <a:r>
              <a:rPr lang="ru-RU" sz="1800" b="1" smtClean="0"/>
              <a:t>	Візьми: Джерельної води 1000 мл.</a:t>
            </a:r>
          </a:p>
          <a:p>
            <a:pPr eaLnBrk="1" hangingPunct="1">
              <a:buFontTx/>
              <a:buNone/>
            </a:pPr>
            <a:r>
              <a:rPr lang="ru-RU" sz="1800" b="1" smtClean="0"/>
              <a:t>	Візьми: Листків м’яти перцевої 100 грам.</a:t>
            </a:r>
          </a:p>
          <a:p>
            <a:pPr eaLnBrk="1" hangingPunct="1">
              <a:buFontTx/>
              <a:buNone/>
            </a:pPr>
            <a:r>
              <a:rPr lang="ru-RU" sz="1800" b="1" smtClean="0"/>
              <a:t>	Візьми: Настій трави шалфею 200 грам</a:t>
            </a:r>
          </a:p>
          <a:p>
            <a:pPr eaLnBrk="1" hangingPunct="1">
              <a:buFontTx/>
              <a:buNone/>
            </a:pPr>
            <a:r>
              <a:rPr lang="ru-RU" sz="1800" b="1" smtClean="0"/>
              <a:t>	Візьми: Порошкоподібного алою 10 грам.</a:t>
            </a:r>
          </a:p>
          <a:p>
            <a:pPr eaLnBrk="1" hangingPunct="1">
              <a:buFontTx/>
              <a:buNone/>
            </a:pPr>
            <a:r>
              <a:rPr lang="ru-RU" sz="1800" b="1" smtClean="0"/>
              <a:t>	Візьми: Осаджену ртуть 1 грам. </a:t>
            </a:r>
          </a:p>
          <a:p>
            <a:pPr eaLnBrk="1" hangingPunct="1"/>
            <a:endParaRPr lang="ru-RU" sz="1800" b="1" smtClean="0"/>
          </a:p>
        </p:txBody>
      </p:sp>
      <p:sp>
        <p:nvSpPr>
          <p:cNvPr id="137218" name="Rectangle 4"/>
          <p:cNvSpPr>
            <a:spLocks noChangeArrowheads="1"/>
          </p:cNvSpPr>
          <p:nvPr/>
        </p:nvSpPr>
        <p:spPr bwMode="auto">
          <a:xfrm>
            <a:off x="755650" y="188913"/>
            <a:ext cx="7704138" cy="6477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rPr>
              <a:t>Домашнє завдання</a:t>
            </a:r>
            <a:endParaRPr lang="ru-RU" sz="2400" b="1">
              <a:solidFill>
                <a:srgbClr val="FF0066"/>
              </a:solidFill>
            </a:endParaRPr>
          </a:p>
        </p:txBody>
      </p:sp>
    </p:spTree>
  </p:cSld>
  <p:clrMapOvr>
    <a:masterClrMapping/>
  </p:clrMapOvr>
  <p:transition spd="med" advClick="0" advTm="30000">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49" name="Group 49"/>
          <p:cNvGraphicFramePr>
            <a:graphicFrameLocks noGrp="1"/>
          </p:cNvGraphicFramePr>
          <p:nvPr>
            <p:ph idx="4294967295"/>
            <p:extLst>
              <p:ext uri="{D42A27DB-BD31-4B8C-83A1-F6EECF244321}">
                <p14:modId xmlns:p14="http://schemas.microsoft.com/office/powerpoint/2010/main" val="3261896614"/>
              </p:ext>
            </p:extLst>
          </p:nvPr>
        </p:nvGraphicFramePr>
        <p:xfrm>
          <a:off x="179388" y="260350"/>
          <a:ext cx="8713787" cy="5977257"/>
        </p:xfrm>
        <a:graphic>
          <a:graphicData uri="http://schemas.openxmlformats.org/drawingml/2006/table">
            <a:tbl>
              <a:tblPr/>
              <a:tblGrid>
                <a:gridCol w="1366837"/>
                <a:gridCol w="1377950"/>
                <a:gridCol w="1216025"/>
                <a:gridCol w="4752975"/>
              </a:tblGrid>
              <a:tr h="1668463">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FF0066"/>
                          </a:solidFill>
                          <a:effectLst/>
                          <a:latin typeface="Arial" charset="0"/>
                        </a:rPr>
                        <a:t>S </a:t>
                      </a:r>
                      <a:r>
                        <a:rPr kumimoji="0" lang="uk-UA" sz="1800" b="1" i="1" u="none" strike="noStrike" cap="none" normalizeH="0" baseline="0" dirty="0" err="1" smtClean="0">
                          <a:ln>
                            <a:noFill/>
                          </a:ln>
                          <a:solidFill>
                            <a:srgbClr val="FF0066"/>
                          </a:solidFill>
                          <a:effectLst/>
                          <a:latin typeface="Arial" charset="0"/>
                        </a:rPr>
                        <a:t>s</a:t>
                      </a:r>
                      <a:r>
                        <a:rPr kumimoji="0" lang="uk-UA" sz="1800" b="1" i="1" u="none" strike="noStrike" cap="none" normalizeH="0" baseline="0" dirty="0" smtClean="0">
                          <a:ln>
                            <a:noFill/>
                          </a:ln>
                          <a:solidFill>
                            <a:srgbClr val="FF0066"/>
                          </a:solidFill>
                          <a:effectLst/>
                          <a:latin typeface="Arial" charset="0"/>
                        </a:rPr>
                        <a:t> </a:t>
                      </a:r>
                      <a:endParaRPr kumimoji="0" lang="ru-RU" sz="1800" b="1" i="1" u="none" strike="noStrike" cap="none" normalizeH="0" baseline="0" dirty="0" smtClean="0">
                        <a:ln>
                          <a:noFill/>
                        </a:ln>
                        <a:solidFill>
                          <a:srgbClr val="FF0066"/>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err="1" smtClean="0">
                          <a:ln>
                            <a:noFill/>
                          </a:ln>
                          <a:solidFill>
                            <a:srgbClr val="000000"/>
                          </a:solidFill>
                          <a:effectLst/>
                          <a:latin typeface="Arial" charset="0"/>
                        </a:rPr>
                        <a:t>ес</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000000"/>
                          </a:solidFill>
                          <a:effectLst/>
                          <a:latin typeface="Arial" charset="0"/>
                        </a:rPr>
                        <a:t>с, з </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just" defTabSz="914400" rtl="0" eaLnBrk="1" fontAlgn="base" latinLnBrk="0" hangingPunct="1">
                        <a:lnSpc>
                          <a:spcPts val="1650"/>
                        </a:lnSpc>
                        <a:spcBef>
                          <a:spcPct val="0"/>
                        </a:spcBef>
                        <a:spcAft>
                          <a:spcPct val="0"/>
                        </a:spcAft>
                        <a:buClrTx/>
                        <a:buSzTx/>
                        <a:buFontTx/>
                        <a:buNone/>
                        <a:tabLst/>
                      </a:pPr>
                      <a:r>
                        <a:rPr kumimoji="0" lang="uk-UA" sz="1800" b="0" i="0" u="none" strike="noStrike" cap="none" normalizeH="0" baseline="0" smtClean="0">
                          <a:ln>
                            <a:noFill/>
                          </a:ln>
                          <a:solidFill>
                            <a:srgbClr val="000000"/>
                          </a:solidFill>
                          <a:effectLst/>
                          <a:latin typeface="Arial" charset="0"/>
                        </a:rPr>
                        <a:t>Вимовляється </a:t>
                      </a:r>
                      <a:r>
                        <a:rPr kumimoji="0" lang="uk-UA" sz="1800" b="0" i="0" u="none" strike="noStrike" cap="none" normalizeH="0" baseline="0" smtClean="0">
                          <a:ln>
                            <a:noFill/>
                          </a:ln>
                          <a:solidFill>
                            <a:schemeClr val="bg1"/>
                          </a:solidFill>
                          <a:effectLst/>
                          <a:latin typeface="Arial" charset="0"/>
                        </a:rPr>
                        <a:t>"с"</a:t>
                      </a:r>
                      <a:r>
                        <a:rPr kumimoji="0" lang="uk-UA" sz="1800" b="0" i="0" u="none" strike="noStrike" cap="none" normalizeH="0" baseline="0" smtClean="0">
                          <a:ln>
                            <a:noFill/>
                          </a:ln>
                          <a:solidFill>
                            <a:srgbClr val="000000"/>
                          </a:solidFill>
                          <a:effectLst/>
                          <a:latin typeface="Arial" charset="0"/>
                        </a:rPr>
                        <a:t> - спочатку слова і на кінці:</a:t>
                      </a:r>
                    </a:p>
                    <a:p>
                      <a:pPr marL="114300" marR="0" lvl="0" indent="0" algn="just" defTabSz="914400" rtl="0" eaLnBrk="1" fontAlgn="base" latinLnBrk="0" hangingPunct="1">
                        <a:lnSpc>
                          <a:spcPts val="165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Sрecies (спецієс)</a:t>
                      </a:r>
                      <a:r>
                        <a:rPr kumimoji="0" lang="uk-UA" sz="1800" b="0" i="0" u="none" strike="noStrike" cap="none" normalizeH="0" baseline="0" smtClean="0">
                          <a:ln>
                            <a:noFill/>
                          </a:ln>
                          <a:solidFill>
                            <a:srgbClr val="000000"/>
                          </a:solidFill>
                          <a:effectLst/>
                          <a:latin typeface="Arial" charset="0"/>
                        </a:rPr>
                        <a:t> – збір</a:t>
                      </a:r>
                      <a:endParaRPr kumimoji="0" lang="ru-RU" sz="1800" b="0" i="0" u="none" strike="noStrike" cap="none" normalizeH="0" baseline="0" smtClean="0">
                        <a:ln>
                          <a:noFill/>
                        </a:ln>
                        <a:solidFill>
                          <a:srgbClr val="000000"/>
                        </a:solidFill>
                        <a:effectLst/>
                        <a:latin typeface="Arial" charset="0"/>
                      </a:endParaRPr>
                    </a:p>
                    <a:p>
                      <a:pPr marL="114300" marR="0" lvl="0" indent="0" algn="just" defTabSz="914400" rtl="0" eaLnBrk="1" fontAlgn="base" latinLnBrk="0" hangingPunct="1">
                        <a:lnSpc>
                          <a:spcPts val="165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«з»</a:t>
                      </a:r>
                      <a:r>
                        <a:rPr kumimoji="0" lang="uk-UA" sz="1800" b="0" i="0" u="none" strike="noStrike" cap="none" normalizeH="0" baseline="0" smtClean="0">
                          <a:ln>
                            <a:noFill/>
                          </a:ln>
                          <a:solidFill>
                            <a:srgbClr val="000000"/>
                          </a:solidFill>
                          <a:effectLst/>
                          <a:latin typeface="Arial" charset="0"/>
                        </a:rPr>
                        <a:t> - між двома голосними, голосним і приголосним </a:t>
                      </a:r>
                      <a:r>
                        <a:rPr kumimoji="0" lang="uk-UA" sz="1800" b="0" i="0" u="none" strike="noStrike" cap="none" normalizeH="0" baseline="0" smtClean="0">
                          <a:ln>
                            <a:noFill/>
                          </a:ln>
                          <a:solidFill>
                            <a:srgbClr val="FF0066"/>
                          </a:solidFill>
                          <a:effectLst/>
                          <a:latin typeface="Arial" charset="0"/>
                        </a:rPr>
                        <a:t>m </a:t>
                      </a:r>
                      <a:r>
                        <a:rPr kumimoji="0" lang="uk-UA" sz="1800" b="0" i="0" u="none" strike="noStrike" cap="none" normalizeH="0" baseline="0" smtClean="0">
                          <a:ln>
                            <a:noFill/>
                          </a:ln>
                          <a:solidFill>
                            <a:srgbClr val="000000"/>
                          </a:solidFill>
                          <a:effectLst/>
                          <a:latin typeface="Arial" charset="0"/>
                        </a:rPr>
                        <a:t>або </a:t>
                      </a:r>
                      <a:r>
                        <a:rPr kumimoji="0" lang="uk-UA" sz="1800" b="0" i="0" u="none" strike="noStrike" cap="none" normalizeH="0" baseline="0" smtClean="0">
                          <a:ln>
                            <a:noFill/>
                          </a:ln>
                          <a:solidFill>
                            <a:srgbClr val="FF0066"/>
                          </a:solidFill>
                          <a:effectLst/>
                          <a:latin typeface="Arial" charset="0"/>
                        </a:rPr>
                        <a:t>n</a:t>
                      </a:r>
                      <a:r>
                        <a:rPr kumimoji="0" lang="uk-UA" sz="1800" b="0" i="0" u="none" strike="noStrike" cap="none" normalizeH="0" baseline="0" smtClean="0">
                          <a:ln>
                            <a:noFill/>
                          </a:ln>
                          <a:solidFill>
                            <a:srgbClr val="000000"/>
                          </a:solidFill>
                          <a:effectLst/>
                          <a:latin typeface="Arial" charset="0"/>
                        </a:rPr>
                        <a:t> </a:t>
                      </a:r>
                    </a:p>
                    <a:p>
                      <a:pPr marL="114300" marR="0" lvl="0" indent="0" algn="just" defTabSz="914400" rtl="0" eaLnBrk="1" fontAlgn="base" latinLnBrk="0" hangingPunct="1">
                        <a:lnSpc>
                          <a:spcPts val="165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rPr>
                        <a:t>D</a:t>
                      </a:r>
                      <a:r>
                        <a:rPr kumimoji="0" lang="uk-UA" sz="1800" b="0" i="0" u="none" strike="noStrike" cap="none" normalizeH="0" baseline="0" smtClean="0">
                          <a:ln>
                            <a:noFill/>
                          </a:ln>
                          <a:solidFill>
                            <a:schemeClr val="bg1"/>
                          </a:solidFill>
                          <a:effectLst/>
                          <a:latin typeface="Arial" charset="0"/>
                        </a:rPr>
                        <a:t>osis (дозіс)</a:t>
                      </a:r>
                      <a:r>
                        <a:rPr kumimoji="0" lang="uk-UA" sz="1800" b="0" i="0" u="none" strike="noStrike" cap="none" normalizeH="0" baseline="0" smtClean="0">
                          <a:ln>
                            <a:noFill/>
                          </a:ln>
                          <a:solidFill>
                            <a:srgbClr val="000000"/>
                          </a:solidFill>
                          <a:effectLst/>
                          <a:latin typeface="Arial" charset="0"/>
                        </a:rPr>
                        <a:t> – доза, </a:t>
                      </a:r>
                      <a:r>
                        <a:rPr kumimoji="0" lang="uk-UA" sz="1800" b="0" i="0" u="none" strike="noStrike" cap="none" normalizeH="0" baseline="0" smtClean="0">
                          <a:ln>
                            <a:noFill/>
                          </a:ln>
                          <a:solidFill>
                            <a:schemeClr val="bg1"/>
                          </a:solidFill>
                          <a:effectLst/>
                          <a:latin typeface="Arial" charset="0"/>
                        </a:rPr>
                        <a:t>mensalis (мензаліс)</a:t>
                      </a:r>
                      <a:r>
                        <a:rPr kumimoji="0" lang="uk-UA" sz="1800" b="0" i="0" u="none" strike="noStrike" cap="none" normalizeH="0" baseline="0" smtClean="0">
                          <a:ln>
                            <a:noFill/>
                          </a:ln>
                          <a:solidFill>
                            <a:srgbClr val="000000"/>
                          </a:solidFill>
                          <a:effectLst/>
                          <a:latin typeface="Arial" charset="0"/>
                        </a:rPr>
                        <a:t> – столовий, </a:t>
                      </a:r>
                      <a:r>
                        <a:rPr kumimoji="0" lang="uk-UA" sz="1800" b="0" i="0" u="none" strike="noStrike" cap="none" normalizeH="0" baseline="0" smtClean="0">
                          <a:ln>
                            <a:noFill/>
                          </a:ln>
                          <a:solidFill>
                            <a:schemeClr val="bg1"/>
                          </a:solidFill>
                          <a:effectLst/>
                          <a:latin typeface="Arial" charset="0"/>
                        </a:rPr>
                        <a:t>plasma (плязма)</a:t>
                      </a:r>
                      <a:r>
                        <a:rPr kumimoji="0" lang="uk-UA" sz="1800" b="0" i="0" u="none" strike="noStrike" cap="none" normalizeH="0" baseline="0" smtClean="0">
                          <a:ln>
                            <a:noFill/>
                          </a:ln>
                          <a:solidFill>
                            <a:srgbClr val="000000"/>
                          </a:solidFill>
                          <a:effectLst/>
                          <a:latin typeface="Arial" charset="0"/>
                        </a:rPr>
                        <a:t> - плазма</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r>
              <a:tr h="555625">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FF0066"/>
                          </a:solidFill>
                          <a:effectLst/>
                          <a:latin typeface="Arial" charset="0"/>
                        </a:rPr>
                        <a:t>Тt</a:t>
                      </a:r>
                      <a:endParaRPr kumimoji="0" lang="ru-RU" sz="1800" b="1" i="1" u="none" strike="noStrike" cap="none" normalizeH="0" baseline="0" smtClean="0">
                        <a:ln>
                          <a:noFill/>
                        </a:ln>
                        <a:solidFill>
                          <a:srgbClr val="FF0066"/>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000000"/>
                          </a:solidFill>
                          <a:effectLst/>
                          <a:latin typeface="Arial" charset="0"/>
                        </a:rPr>
                        <a:t>те </a:t>
                      </a:r>
                      <a:endParaRPr kumimoji="0" lang="ru-RU" sz="1800" b="1" i="1"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000000"/>
                          </a:solidFill>
                          <a:effectLst/>
                          <a:latin typeface="Arial" charset="0"/>
                        </a:rPr>
                        <a:t>т </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Теtanus (тетанус)</a:t>
                      </a:r>
                      <a:r>
                        <a:rPr kumimoji="0" lang="uk-UA" sz="1800" b="0" i="0" u="none" strike="noStrike" cap="none" normalizeH="0" baseline="0" smtClean="0">
                          <a:ln>
                            <a:noFill/>
                          </a:ln>
                          <a:solidFill>
                            <a:srgbClr val="000000"/>
                          </a:solidFill>
                          <a:effectLst/>
                          <a:latin typeface="Arial" charset="0"/>
                        </a:rPr>
                        <a:t> - правець</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r>
              <a:tr h="477838">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FF0066"/>
                          </a:solidFill>
                          <a:effectLst/>
                          <a:latin typeface="Arial" charset="0"/>
                        </a:rPr>
                        <a:t>Uu </a:t>
                      </a:r>
                      <a:endParaRPr kumimoji="0" lang="ru-RU" sz="1800" b="1" i="1" u="none" strike="noStrike" cap="none" normalizeH="0" baseline="0" smtClean="0">
                        <a:ln>
                          <a:noFill/>
                        </a:ln>
                        <a:solidFill>
                          <a:srgbClr val="FF0066"/>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000000"/>
                          </a:solidFill>
                          <a:effectLst/>
                          <a:latin typeface="Arial" charset="0"/>
                        </a:rPr>
                        <a:t>у </a:t>
                      </a:r>
                      <a:endParaRPr kumimoji="0" lang="ru-RU" sz="1800" b="1" i="1"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000000"/>
                          </a:solidFill>
                          <a:effectLst/>
                          <a:latin typeface="Arial" charset="0"/>
                        </a:rPr>
                        <a:t>у</a:t>
                      </a:r>
                      <a:endParaRPr kumimoji="0" lang="ru-RU" sz="1800" b="1" i="1" u="none" strike="noStrike" cap="none" normalizeH="0" baseline="0" dirty="0" smtClean="0">
                        <a:ln>
                          <a:noFill/>
                        </a:ln>
                        <a:solidFill>
                          <a:srgbClr val="000000"/>
                        </a:solidFill>
                        <a:effectLst/>
                        <a:latin typeface="Arial"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Unguentum (унгвентум) </a:t>
                      </a:r>
                      <a:r>
                        <a:rPr kumimoji="0" lang="uk-UA" sz="1800" b="0" i="0" u="none" strike="noStrike" cap="none" normalizeH="0" baseline="0" smtClean="0">
                          <a:ln>
                            <a:noFill/>
                          </a:ln>
                          <a:solidFill>
                            <a:srgbClr val="000000"/>
                          </a:solidFill>
                          <a:effectLst/>
                          <a:latin typeface="Arial" charset="0"/>
                        </a:rPr>
                        <a:t>- мазь </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r>
              <a:tr h="477838">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FF0066"/>
                          </a:solidFill>
                          <a:effectLst/>
                          <a:latin typeface="Arial" charset="0"/>
                        </a:rPr>
                        <a:t>VV </a:t>
                      </a:r>
                      <a:endParaRPr kumimoji="0" lang="ru-RU" sz="1800" b="1" i="1" u="none" strike="noStrike" cap="none" normalizeH="0" baseline="0" smtClean="0">
                        <a:ln>
                          <a:noFill/>
                        </a:ln>
                        <a:solidFill>
                          <a:srgbClr val="FF0066"/>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000000"/>
                          </a:solidFill>
                          <a:effectLst/>
                          <a:latin typeface="Arial" charset="0"/>
                        </a:rPr>
                        <a:t>ве </a:t>
                      </a:r>
                      <a:endParaRPr kumimoji="0" lang="ru-RU" sz="1800" b="1" i="1"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000000"/>
                          </a:solidFill>
                          <a:effectLst/>
                          <a:latin typeface="Arial" charset="0"/>
                        </a:rPr>
                        <a:t>в </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Vita (віта)</a:t>
                      </a:r>
                      <a:r>
                        <a:rPr kumimoji="0" lang="uk-UA" sz="1800" b="0" i="0" u="none" strike="noStrike" cap="none" normalizeH="0" baseline="0" smtClean="0">
                          <a:ln>
                            <a:noFill/>
                          </a:ln>
                          <a:solidFill>
                            <a:srgbClr val="000000"/>
                          </a:solidFill>
                          <a:effectLst/>
                          <a:latin typeface="Arial" charset="0"/>
                        </a:rPr>
                        <a:t> - життя</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r>
              <a:tr h="952500">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FF0066"/>
                          </a:solidFill>
                          <a:effectLst/>
                          <a:latin typeface="Arial" charset="0"/>
                        </a:rPr>
                        <a:t>Хх </a:t>
                      </a:r>
                      <a:endParaRPr kumimoji="0" lang="ru-RU" sz="1800" b="1" i="1" u="none" strike="noStrike" cap="none" normalizeH="0" baseline="0" smtClean="0">
                        <a:ln>
                          <a:noFill/>
                        </a:ln>
                        <a:solidFill>
                          <a:srgbClr val="FF0066"/>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000000"/>
                          </a:solidFill>
                          <a:effectLst/>
                          <a:latin typeface="Arial" charset="0"/>
                        </a:rPr>
                        <a:t>ікс </a:t>
                      </a:r>
                      <a:endParaRPr kumimoji="0" lang="ru-RU" sz="1800" b="1" i="1"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err="1" smtClean="0">
                          <a:ln>
                            <a:noFill/>
                          </a:ln>
                          <a:solidFill>
                            <a:srgbClr val="000000"/>
                          </a:solidFill>
                          <a:effectLst/>
                          <a:latin typeface="Arial" charset="0"/>
                        </a:rPr>
                        <a:t>кс</a:t>
                      </a:r>
                      <a:r>
                        <a:rPr kumimoji="0" lang="uk-UA" sz="1800" b="1" i="1" u="none" strike="noStrike" cap="none" normalizeH="0" baseline="0" dirty="0" smtClean="0">
                          <a:ln>
                            <a:noFill/>
                          </a:ln>
                          <a:solidFill>
                            <a:srgbClr val="000000"/>
                          </a:solidFill>
                          <a:effectLst/>
                          <a:latin typeface="Arial" charset="0"/>
                        </a:rPr>
                        <a:t>, </a:t>
                      </a:r>
                      <a:r>
                        <a:rPr kumimoji="0" lang="uk-UA" sz="1800" b="1" i="1" u="none" strike="noStrike" cap="none" normalizeH="0" baseline="0" dirty="0" err="1" smtClean="0">
                          <a:ln>
                            <a:noFill/>
                          </a:ln>
                          <a:solidFill>
                            <a:srgbClr val="000000"/>
                          </a:solidFill>
                          <a:effectLst/>
                          <a:latin typeface="Arial" charset="0"/>
                        </a:rPr>
                        <a:t>кз</a:t>
                      </a:r>
                      <a:r>
                        <a:rPr kumimoji="0" lang="uk-UA" sz="1800" b="1" i="1" u="none" strike="noStrike" cap="none" normalizeH="0" baseline="0" dirty="0" smtClean="0">
                          <a:ln>
                            <a:noFill/>
                          </a:ln>
                          <a:solidFill>
                            <a:srgbClr val="000000"/>
                          </a:solidFill>
                          <a:effectLst/>
                          <a:latin typeface="Arial" charset="0"/>
                        </a:rPr>
                        <a:t> </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«кс»</a:t>
                      </a:r>
                      <a:endParaRPr kumimoji="0" lang="uk-UA" sz="1800" b="0" i="0" u="none" strike="noStrike" cap="none" normalizeH="0" baseline="0" smtClean="0">
                        <a:ln>
                          <a:noFill/>
                        </a:ln>
                        <a:solidFill>
                          <a:srgbClr val="000000"/>
                        </a:solidFill>
                        <a:effectLst/>
                        <a:latin typeface="Arial" charset="0"/>
                      </a:endParaRPr>
                    </a:p>
                    <a:p>
                      <a:pPr marL="11430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Хегoformium (ксероформіум)- </a:t>
                      </a:r>
                      <a:r>
                        <a:rPr kumimoji="0" lang="uk-UA" sz="1800" b="0" i="0" u="none" strike="noStrike" cap="none" normalizeH="0" baseline="0" smtClean="0">
                          <a:ln>
                            <a:noFill/>
                          </a:ln>
                          <a:solidFill>
                            <a:srgbClr val="000000"/>
                          </a:solidFill>
                          <a:effectLst/>
                          <a:latin typeface="Arial" charset="0"/>
                        </a:rPr>
                        <a:t>ксероформ </a:t>
                      </a:r>
                      <a:endParaRPr kumimoji="0" lang="ru-RU" sz="1800" b="0" i="0" u="none" strike="noStrike" cap="none" normalizeH="0" baseline="0" smtClean="0">
                        <a:ln>
                          <a:noFill/>
                        </a:ln>
                        <a:solidFill>
                          <a:srgbClr val="000000"/>
                        </a:solidFill>
                        <a:effectLst/>
                        <a:latin typeface="Arial" charset="0"/>
                      </a:endParaRPr>
                    </a:p>
                    <a:p>
                      <a:pPr marL="11430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«кз»</a:t>
                      </a:r>
                      <a:r>
                        <a:rPr kumimoji="0" lang="uk-UA" sz="1800" b="0" i="0" u="none" strike="noStrike" cap="none" normalizeH="0" baseline="0" smtClean="0">
                          <a:ln>
                            <a:noFill/>
                          </a:ln>
                          <a:solidFill>
                            <a:srgbClr val="000000"/>
                          </a:solidFill>
                          <a:effectLst/>
                          <a:latin typeface="Arial" charset="0"/>
                        </a:rPr>
                        <a:t> - між голосними у деяких словах </a:t>
                      </a:r>
                      <a:r>
                        <a:rPr kumimoji="0" lang="uk-UA" sz="1800" b="0" i="0" u="none" strike="noStrike" cap="none" normalizeH="0" baseline="0" smtClean="0">
                          <a:ln>
                            <a:noFill/>
                          </a:ln>
                          <a:solidFill>
                            <a:schemeClr val="bg1"/>
                          </a:solidFill>
                          <a:effectLst/>
                          <a:latin typeface="Arial" charset="0"/>
                        </a:rPr>
                        <a:t>exemplar – зразок</a:t>
                      </a:r>
                      <a:r>
                        <a:rPr kumimoji="0" lang="uk-UA" sz="1800" b="0" i="0" u="none" strike="noStrike" cap="none" normalizeH="0" baseline="0" smtClean="0">
                          <a:ln>
                            <a:noFill/>
                          </a:ln>
                          <a:solidFill>
                            <a:srgbClr val="000000"/>
                          </a:solidFill>
                          <a:effectLst/>
                          <a:latin typeface="Arial" charset="0"/>
                        </a:rPr>
                        <a:t>. </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r>
              <a:tr h="477838">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FF0066"/>
                          </a:solidFill>
                          <a:effectLst/>
                          <a:latin typeface="Arial" charset="0"/>
                        </a:rPr>
                        <a:t>Yy</a:t>
                      </a:r>
                      <a:endParaRPr kumimoji="0" lang="ru-RU" sz="1800" b="1" i="1" u="none" strike="noStrike" cap="none" normalizeH="0" baseline="0" smtClean="0">
                        <a:ln>
                          <a:noFill/>
                        </a:ln>
                        <a:solidFill>
                          <a:srgbClr val="FF0066"/>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000000"/>
                          </a:solidFill>
                          <a:effectLst/>
                          <a:latin typeface="Arial" charset="0"/>
                        </a:rPr>
                        <a:t>іпсілон </a:t>
                      </a:r>
                      <a:endParaRPr kumimoji="0" lang="ru-RU" sz="1800" b="1" i="1"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000000"/>
                          </a:solidFill>
                          <a:effectLst/>
                          <a:latin typeface="Arial" charset="0"/>
                        </a:rPr>
                        <a:t>і </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Amylum (амілюм)</a:t>
                      </a:r>
                      <a:r>
                        <a:rPr kumimoji="0" lang="uk-UA" sz="1800" b="0" i="0" u="none" strike="noStrike" cap="none" normalizeH="0" baseline="0" smtClean="0">
                          <a:ln>
                            <a:noFill/>
                          </a:ln>
                          <a:solidFill>
                            <a:srgbClr val="000000"/>
                          </a:solidFill>
                          <a:effectLst/>
                          <a:latin typeface="Arial" charset="0"/>
                        </a:rPr>
                        <a:t> - крохмаль</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r>
              <a:tr h="1222375">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FF0066"/>
                          </a:solidFill>
                          <a:effectLst/>
                          <a:latin typeface="Arial" charset="0"/>
                        </a:rPr>
                        <a:t>Zz</a:t>
                      </a:r>
                      <a:endParaRPr kumimoji="0" lang="ru-RU" sz="1800" b="1" i="1" u="none" strike="noStrike" cap="none" normalizeH="0" baseline="0" smtClean="0">
                        <a:ln>
                          <a:noFill/>
                        </a:ln>
                        <a:solidFill>
                          <a:srgbClr val="FF0066"/>
                        </a:solidFill>
                        <a:effectLst/>
                        <a:latin typeface="Arial" charset="0"/>
                        <a:cs typeface="Times New Roman" pitchFamily="18" charset="0"/>
                      </a:endParaRPr>
                    </a:p>
                  </a:txBody>
                  <a:tcPr marL="25400" marR="2540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000000"/>
                          </a:solidFill>
                          <a:effectLst/>
                          <a:latin typeface="Arial" charset="0"/>
                        </a:rPr>
                        <a:t>зета</a:t>
                      </a:r>
                      <a:endParaRPr kumimoji="0" lang="ru-RU" sz="1800" b="1" i="1" u="none" strike="noStrike" cap="none" normalizeH="0" baseline="0" smtClean="0">
                        <a:ln>
                          <a:noFill/>
                        </a:ln>
                        <a:solidFill>
                          <a:srgbClr val="000000"/>
                        </a:solidFill>
                        <a:effectLst/>
                        <a:latin typeface="Arial" charset="0"/>
                        <a:cs typeface="Times New Roman" pitchFamily="18" charset="0"/>
                      </a:endParaRPr>
                    </a:p>
                  </a:txBody>
                  <a:tcPr marL="25400" marR="2540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000000"/>
                          </a:solidFill>
                          <a:effectLst/>
                          <a:latin typeface="Arial" charset="0"/>
                        </a:rPr>
                        <a:t>з, ц</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5400" marR="25400" marT="0" marB="0" anchor="ctr"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c>
                  <a:txBody>
                    <a:bodyPr/>
                    <a:lstStyle/>
                    <a:p>
                      <a:pPr marL="11430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«з»</a:t>
                      </a:r>
                      <a:r>
                        <a:rPr kumimoji="0" lang="uk-UA" sz="1800" b="0" i="0" u="none" strike="noStrike" cap="none" normalizeH="0" baseline="0" smtClean="0">
                          <a:ln>
                            <a:noFill/>
                          </a:ln>
                          <a:solidFill>
                            <a:srgbClr val="000000"/>
                          </a:solidFill>
                          <a:effectLst/>
                          <a:latin typeface="Arial" charset="0"/>
                        </a:rPr>
                        <a:t> - у словах грецького походженн</a:t>
                      </a:r>
                    </a:p>
                    <a:p>
                      <a:pPr marL="11430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rgbClr val="000000"/>
                          </a:solidFill>
                          <a:effectLst/>
                          <a:latin typeface="Arial" charset="0"/>
                        </a:rPr>
                        <a:t> </a:t>
                      </a:r>
                      <a:r>
                        <a:rPr kumimoji="0" lang="uk-UA" sz="1800" b="0" i="0" u="none" strike="noStrike" cap="none" normalizeH="0" baseline="0" smtClean="0">
                          <a:ln>
                            <a:noFill/>
                          </a:ln>
                          <a:solidFill>
                            <a:schemeClr val="bg1"/>
                          </a:solidFill>
                          <a:effectLst/>
                          <a:latin typeface="Arial" charset="0"/>
                        </a:rPr>
                        <a:t>Zoon (зоон)</a:t>
                      </a:r>
                      <a:r>
                        <a:rPr kumimoji="0" lang="uk-UA" sz="1800" b="0" i="0" u="none" strike="noStrike" cap="none" normalizeH="0" baseline="0" smtClean="0">
                          <a:ln>
                            <a:noFill/>
                          </a:ln>
                          <a:solidFill>
                            <a:srgbClr val="000000"/>
                          </a:solidFill>
                          <a:effectLst/>
                          <a:latin typeface="Arial" charset="0"/>
                        </a:rPr>
                        <a:t>  - тварина;</a:t>
                      </a:r>
                      <a:endParaRPr kumimoji="0" lang="ru-RU" sz="1800" b="0" i="0" u="none" strike="noStrike" cap="none" normalizeH="0" baseline="0" smtClean="0">
                        <a:ln>
                          <a:noFill/>
                        </a:ln>
                        <a:solidFill>
                          <a:srgbClr val="000000"/>
                        </a:solidFill>
                        <a:effectLst/>
                        <a:latin typeface="Arial" charset="0"/>
                      </a:endParaRPr>
                    </a:p>
                    <a:p>
                      <a:pPr marL="11430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rgbClr val="000000"/>
                          </a:solidFill>
                          <a:effectLst/>
                          <a:latin typeface="Arial" charset="0"/>
                        </a:rPr>
                        <a:t> </a:t>
                      </a:r>
                      <a:r>
                        <a:rPr kumimoji="0" lang="uk-UA" sz="1800" b="0" i="0" u="none" strike="noStrike" cap="none" normalizeH="0" baseline="0" smtClean="0">
                          <a:ln>
                            <a:noFill/>
                          </a:ln>
                          <a:solidFill>
                            <a:schemeClr val="bg1"/>
                          </a:solidFill>
                          <a:effectLst/>
                          <a:latin typeface="Arial" charset="0"/>
                        </a:rPr>
                        <a:t>«ц»</a:t>
                      </a:r>
                      <a:r>
                        <a:rPr kumimoji="0" lang="uk-UA" sz="1800" b="0" i="0" u="none" strike="noStrike" cap="none" normalizeH="0" baseline="0" smtClean="0">
                          <a:ln>
                            <a:noFill/>
                          </a:ln>
                          <a:solidFill>
                            <a:srgbClr val="000000"/>
                          </a:solidFill>
                          <a:effectLst/>
                          <a:latin typeface="Arial" charset="0"/>
                        </a:rPr>
                        <a:t> - словах негрецького походження </a:t>
                      </a:r>
                      <a:r>
                        <a:rPr kumimoji="0" lang="uk-UA" sz="1800" b="0" i="0" u="none" strike="noStrike" cap="none" normalizeH="0" baseline="0" smtClean="0">
                          <a:ln>
                            <a:noFill/>
                          </a:ln>
                          <a:solidFill>
                            <a:schemeClr val="bg1"/>
                          </a:solidFill>
                          <a:effectLst/>
                          <a:latin typeface="Arial" charset="0"/>
                        </a:rPr>
                        <a:t>zincum (цінкум)</a:t>
                      </a:r>
                      <a:r>
                        <a:rPr kumimoji="0" lang="uk-UA" sz="1800" b="0" i="0" u="none" strike="noStrike" cap="none" normalizeH="0" baseline="0" smtClean="0">
                          <a:ln>
                            <a:noFill/>
                          </a:ln>
                          <a:solidFill>
                            <a:srgbClr val="000000"/>
                          </a:solidFill>
                          <a:effectLst/>
                          <a:latin typeface="Arial" charset="0"/>
                        </a:rPr>
                        <a:t> - цинк</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25400" marR="25400" marT="0" marB="0" horzOverflow="overflow">
                    <a:lnL w="12700" cap="flat" cmpd="sng" algn="ctr">
                      <a:solidFill>
                        <a:srgbClr val="809EC2"/>
                      </a:solidFill>
                      <a:prstDash val="solid"/>
                      <a:round/>
                      <a:headEnd type="none" w="med" len="med"/>
                      <a:tailEnd type="none" w="med" len="med"/>
                    </a:lnL>
                    <a:lnR w="12700" cap="flat" cmpd="sng" algn="ctr">
                      <a:solidFill>
                        <a:srgbClr val="809EC2"/>
                      </a:solidFill>
                      <a:prstDash val="solid"/>
                      <a:round/>
                      <a:headEnd type="none" w="med" len="med"/>
                      <a:tailEnd type="none" w="med" len="med"/>
                    </a:lnR>
                    <a:lnT w="12700" cap="flat" cmpd="sng" algn="ctr">
                      <a:solidFill>
                        <a:srgbClr val="809EC2"/>
                      </a:solidFill>
                      <a:prstDash val="solid"/>
                      <a:round/>
                      <a:headEnd type="none" w="med" len="med"/>
                      <a:tailEnd type="none" w="med" len="med"/>
                    </a:lnT>
                    <a:lnB w="12700" cap="flat" cmpd="sng" algn="ctr">
                      <a:solidFill>
                        <a:srgbClr val="809EC2"/>
                      </a:solidFill>
                      <a:prstDash val="solid"/>
                      <a:round/>
                      <a:headEnd type="none" w="med" len="med"/>
                      <a:tailEnd type="none" w="med" len="med"/>
                    </a:lnB>
                    <a:lnTlToBr>
                      <a:noFill/>
                    </a:lnTlToBr>
                    <a:lnBlToTr>
                      <a:noFill/>
                    </a:lnBlToTr>
                    <a:solidFill>
                      <a:srgbClr val="66FFFF"/>
                    </a:solidFill>
                  </a:tcPr>
                </a:tc>
              </a:tr>
            </a:tbl>
          </a:graphicData>
        </a:graphic>
      </p:graphicFrame>
    </p:spTree>
  </p:cSld>
  <p:clrMapOvr>
    <a:masterClrMapping/>
  </p:clrMapOvr>
  <p:transition spd="med" advClick="0" advTm="30000">
    <p:wheel spokes="8"/>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Объект 2"/>
          <p:cNvSpPr>
            <a:spLocks noGrp="1"/>
          </p:cNvSpPr>
          <p:nvPr>
            <p:ph sz="half" idx="4294967295"/>
          </p:nvPr>
        </p:nvSpPr>
        <p:spPr>
          <a:xfrm>
            <a:off x="250825" y="908050"/>
            <a:ext cx="4203700" cy="4394200"/>
          </a:xfrm>
        </p:spPr>
        <p:txBody>
          <a:bodyPr/>
          <a:lstStyle/>
          <a:p>
            <a:pPr marL="0" indent="0" eaLnBrk="1" hangingPunct="1">
              <a:buFontTx/>
              <a:buNone/>
            </a:pPr>
            <a:r>
              <a:rPr lang="en-US" sz="2400" smtClean="0">
                <a:solidFill>
                  <a:schemeClr val="hlink"/>
                </a:solidFill>
              </a:rPr>
              <a:t>albus , a, um</a:t>
            </a:r>
            <a:r>
              <a:rPr lang="en-US" sz="2400" smtClean="0"/>
              <a:t> </a:t>
            </a:r>
            <a:r>
              <a:rPr lang="uk-UA" sz="2400" smtClean="0"/>
              <a:t>- </a:t>
            </a:r>
            <a:r>
              <a:rPr lang="ru-RU" sz="2400" smtClean="0"/>
              <a:t>білий</a:t>
            </a:r>
          </a:p>
          <a:p>
            <a:pPr marL="0" indent="0" eaLnBrk="1" hangingPunct="1">
              <a:buFontTx/>
              <a:buNone/>
            </a:pPr>
            <a:r>
              <a:rPr lang="en-US" sz="2400" smtClean="0">
                <a:solidFill>
                  <a:schemeClr val="hlink"/>
                </a:solidFill>
              </a:rPr>
              <a:t>niger, gra, grum</a:t>
            </a:r>
            <a:r>
              <a:rPr lang="en-US" sz="2400" smtClean="0"/>
              <a:t> </a:t>
            </a:r>
            <a:r>
              <a:rPr lang="uk-UA" sz="2400" smtClean="0"/>
              <a:t>- </a:t>
            </a:r>
            <a:r>
              <a:rPr lang="ru-RU" sz="2400" smtClean="0"/>
              <a:t>чорний</a:t>
            </a:r>
          </a:p>
          <a:p>
            <a:pPr marL="0" indent="0" eaLnBrk="1" hangingPunct="1">
              <a:buFontTx/>
              <a:buNone/>
            </a:pPr>
            <a:r>
              <a:rPr lang="en-US" sz="2400" smtClean="0">
                <a:solidFill>
                  <a:schemeClr val="hlink"/>
                </a:solidFill>
              </a:rPr>
              <a:t>flavus, a, um</a:t>
            </a:r>
            <a:r>
              <a:rPr lang="en-US" sz="2400" smtClean="0"/>
              <a:t> </a:t>
            </a:r>
            <a:r>
              <a:rPr lang="uk-UA" sz="2400" smtClean="0"/>
              <a:t>- </a:t>
            </a:r>
            <a:r>
              <a:rPr lang="ru-RU" sz="2400" smtClean="0"/>
              <a:t>жовтий</a:t>
            </a:r>
          </a:p>
          <a:p>
            <a:pPr marL="0" indent="0" eaLnBrk="1" hangingPunct="1">
              <a:buFontTx/>
              <a:buNone/>
            </a:pPr>
            <a:r>
              <a:rPr lang="en-US" sz="2400" smtClean="0">
                <a:solidFill>
                  <a:schemeClr val="hlink"/>
                </a:solidFill>
              </a:rPr>
              <a:t>dexter, tra, trum</a:t>
            </a:r>
            <a:r>
              <a:rPr lang="en-US" sz="2400" smtClean="0"/>
              <a:t> </a:t>
            </a:r>
            <a:r>
              <a:rPr lang="uk-UA" sz="2400" smtClean="0"/>
              <a:t>- </a:t>
            </a:r>
            <a:r>
              <a:rPr lang="ru-RU" sz="2400" smtClean="0"/>
              <a:t>правий</a:t>
            </a:r>
          </a:p>
          <a:p>
            <a:pPr marL="0" indent="0" eaLnBrk="1" hangingPunct="1">
              <a:buFontTx/>
              <a:buNone/>
            </a:pPr>
            <a:r>
              <a:rPr lang="en-US" sz="2400" smtClean="0">
                <a:solidFill>
                  <a:schemeClr val="hlink"/>
                </a:solidFill>
              </a:rPr>
              <a:t>sinister, tra, trum</a:t>
            </a:r>
            <a:r>
              <a:rPr lang="en-US" sz="2400" smtClean="0"/>
              <a:t> </a:t>
            </a:r>
            <a:r>
              <a:rPr lang="uk-UA" sz="2400" smtClean="0"/>
              <a:t>- </a:t>
            </a:r>
            <a:r>
              <a:rPr lang="ru-RU" sz="2400" smtClean="0"/>
              <a:t>лівий</a:t>
            </a:r>
          </a:p>
          <a:p>
            <a:pPr marL="0" indent="0" eaLnBrk="1" hangingPunct="1">
              <a:buFontTx/>
              <a:buNone/>
            </a:pPr>
            <a:r>
              <a:rPr lang="en-US" sz="2400" smtClean="0">
                <a:solidFill>
                  <a:schemeClr val="hlink"/>
                </a:solidFill>
              </a:rPr>
              <a:t>rectus, a, um</a:t>
            </a:r>
            <a:r>
              <a:rPr lang="en-US" sz="2400" smtClean="0"/>
              <a:t> </a:t>
            </a:r>
            <a:r>
              <a:rPr lang="uk-UA" sz="2400" smtClean="0"/>
              <a:t>- </a:t>
            </a:r>
            <a:r>
              <a:rPr lang="ru-RU" sz="2400" smtClean="0"/>
              <a:t>прямий</a:t>
            </a:r>
          </a:p>
          <a:p>
            <a:pPr marL="0" indent="0" eaLnBrk="1" hangingPunct="1">
              <a:buFontTx/>
              <a:buNone/>
            </a:pPr>
            <a:r>
              <a:rPr lang="en-US" sz="2400" smtClean="0">
                <a:solidFill>
                  <a:schemeClr val="hlink"/>
                </a:solidFill>
              </a:rPr>
              <a:t>aethereus, a,um</a:t>
            </a:r>
            <a:r>
              <a:rPr lang="en-US" sz="2400" smtClean="0"/>
              <a:t> </a:t>
            </a:r>
            <a:r>
              <a:rPr lang="uk-UA" sz="2400" smtClean="0"/>
              <a:t>- </a:t>
            </a:r>
            <a:r>
              <a:rPr lang="ru-RU" sz="2400" smtClean="0"/>
              <a:t>ефірний</a:t>
            </a:r>
          </a:p>
          <a:p>
            <a:pPr marL="0" indent="0" eaLnBrk="1" hangingPunct="1">
              <a:buFontTx/>
              <a:buNone/>
            </a:pPr>
            <a:r>
              <a:rPr lang="en-US" sz="2400" smtClean="0">
                <a:solidFill>
                  <a:schemeClr val="hlink"/>
                </a:solidFill>
              </a:rPr>
              <a:t>siccus, a, um</a:t>
            </a:r>
            <a:r>
              <a:rPr lang="en-US" sz="2400" smtClean="0"/>
              <a:t> </a:t>
            </a:r>
            <a:r>
              <a:rPr lang="uk-UA" sz="2400" smtClean="0"/>
              <a:t>- </a:t>
            </a:r>
            <a:r>
              <a:rPr lang="ru-RU" sz="2400" smtClean="0"/>
              <a:t>сухий</a:t>
            </a:r>
          </a:p>
          <a:p>
            <a:pPr marL="0" indent="0" eaLnBrk="1" hangingPunct="1">
              <a:buFontTx/>
              <a:buNone/>
            </a:pPr>
            <a:r>
              <a:rPr lang="en-US" sz="2400" smtClean="0">
                <a:solidFill>
                  <a:schemeClr val="hlink"/>
                </a:solidFill>
              </a:rPr>
              <a:t>fluidus, a, um</a:t>
            </a:r>
            <a:r>
              <a:rPr lang="en-US" sz="2400" smtClean="0"/>
              <a:t> </a:t>
            </a:r>
            <a:r>
              <a:rPr lang="uk-UA" sz="2400" smtClean="0"/>
              <a:t>- </a:t>
            </a:r>
            <a:r>
              <a:rPr lang="ru-RU" sz="2400" smtClean="0"/>
              <a:t>рідкий</a:t>
            </a:r>
          </a:p>
          <a:p>
            <a:pPr marL="0" indent="0" eaLnBrk="1" hangingPunct="1">
              <a:buFontTx/>
              <a:buNone/>
            </a:pPr>
            <a:r>
              <a:rPr lang="en-US" sz="2400" smtClean="0">
                <a:solidFill>
                  <a:schemeClr val="hlink"/>
                </a:solidFill>
              </a:rPr>
              <a:t>purus, a, um</a:t>
            </a:r>
            <a:r>
              <a:rPr lang="en-US" sz="2400" smtClean="0"/>
              <a:t> </a:t>
            </a:r>
            <a:r>
              <a:rPr lang="uk-UA" sz="2400" smtClean="0"/>
              <a:t>- </a:t>
            </a:r>
            <a:r>
              <a:rPr lang="ru-RU" sz="2400" smtClean="0"/>
              <a:t>чистий</a:t>
            </a:r>
          </a:p>
          <a:p>
            <a:pPr marL="0" indent="0" eaLnBrk="1" hangingPunct="1">
              <a:buFontTx/>
              <a:buNone/>
            </a:pPr>
            <a:r>
              <a:rPr lang="en-US" sz="2400" smtClean="0">
                <a:solidFill>
                  <a:schemeClr val="hlink"/>
                </a:solidFill>
              </a:rPr>
              <a:t>compositus, a,um</a:t>
            </a:r>
            <a:r>
              <a:rPr lang="en-US" sz="2400" smtClean="0"/>
              <a:t> </a:t>
            </a:r>
            <a:r>
              <a:rPr lang="uk-UA" sz="2400" smtClean="0"/>
              <a:t>- </a:t>
            </a:r>
            <a:r>
              <a:rPr lang="ru-RU" sz="2400" smtClean="0"/>
              <a:t>складний</a:t>
            </a:r>
          </a:p>
          <a:p>
            <a:pPr marL="0" indent="0" eaLnBrk="1" hangingPunct="1">
              <a:buFontTx/>
              <a:buNone/>
            </a:pPr>
            <a:r>
              <a:rPr lang="en-US" sz="2400" smtClean="0">
                <a:solidFill>
                  <a:schemeClr val="hlink"/>
                </a:solidFill>
              </a:rPr>
              <a:t>transversus, a, um</a:t>
            </a:r>
            <a:r>
              <a:rPr lang="en-US" sz="2400" smtClean="0"/>
              <a:t> </a:t>
            </a:r>
            <a:r>
              <a:rPr lang="uk-UA" sz="2400" smtClean="0"/>
              <a:t>- </a:t>
            </a:r>
            <a:r>
              <a:rPr lang="ru-RU" sz="2400" smtClean="0"/>
              <a:t>поперековий</a:t>
            </a:r>
          </a:p>
        </p:txBody>
      </p:sp>
      <p:sp>
        <p:nvSpPr>
          <p:cNvPr id="138242" name="Объект 3"/>
          <p:cNvSpPr>
            <a:spLocks noGrp="1"/>
          </p:cNvSpPr>
          <p:nvPr>
            <p:ph sz="half" idx="4294967295"/>
          </p:nvPr>
        </p:nvSpPr>
        <p:spPr>
          <a:xfrm>
            <a:off x="4572000" y="908050"/>
            <a:ext cx="4321175" cy="4283075"/>
          </a:xfrm>
        </p:spPr>
        <p:txBody>
          <a:bodyPr/>
          <a:lstStyle/>
          <a:p>
            <a:pPr marL="0" indent="0" eaLnBrk="1" hangingPunct="1">
              <a:buFontTx/>
              <a:buNone/>
            </a:pPr>
            <a:r>
              <a:rPr lang="en-US" sz="2400" smtClean="0">
                <a:solidFill>
                  <a:schemeClr val="hlink"/>
                </a:solidFill>
              </a:rPr>
              <a:t>fontanus, a, um</a:t>
            </a:r>
            <a:r>
              <a:rPr lang="en-US" sz="2400" smtClean="0"/>
              <a:t>  </a:t>
            </a:r>
            <a:r>
              <a:rPr lang="uk-UA" sz="2400" smtClean="0"/>
              <a:t>- </a:t>
            </a:r>
            <a:r>
              <a:rPr lang="ru-RU" sz="2400" smtClean="0"/>
              <a:t>ключовий</a:t>
            </a:r>
          </a:p>
          <a:p>
            <a:pPr marL="0" indent="0" eaLnBrk="1" hangingPunct="1">
              <a:buFontTx/>
              <a:buNone/>
            </a:pPr>
            <a:r>
              <a:rPr lang="en-US" sz="2400" smtClean="0">
                <a:solidFill>
                  <a:schemeClr val="hlink"/>
                </a:solidFill>
              </a:rPr>
              <a:t>contagiosus, a, um</a:t>
            </a:r>
            <a:r>
              <a:rPr lang="uk-UA" sz="2400" smtClean="0"/>
              <a:t> -</a:t>
            </a:r>
            <a:r>
              <a:rPr lang="en-US" sz="2400" smtClean="0"/>
              <a:t> </a:t>
            </a:r>
            <a:r>
              <a:rPr lang="ru-RU" sz="2400" smtClean="0"/>
              <a:t>заразний, контагіозний</a:t>
            </a:r>
          </a:p>
          <a:p>
            <a:pPr marL="0" indent="0" eaLnBrk="1" hangingPunct="1">
              <a:buFontTx/>
              <a:buNone/>
            </a:pPr>
            <a:r>
              <a:rPr lang="en-US" sz="2400" smtClean="0">
                <a:solidFill>
                  <a:schemeClr val="hlink"/>
                </a:solidFill>
              </a:rPr>
              <a:t>epizooticus, a, um</a:t>
            </a:r>
            <a:r>
              <a:rPr lang="en-US" sz="2400" smtClean="0"/>
              <a:t> </a:t>
            </a:r>
            <a:r>
              <a:rPr lang="uk-UA" sz="2400" smtClean="0"/>
              <a:t>- </a:t>
            </a:r>
            <a:r>
              <a:rPr lang="ru-RU" sz="2400" smtClean="0"/>
              <a:t>повальний</a:t>
            </a:r>
          </a:p>
          <a:p>
            <a:pPr marL="0" indent="0" eaLnBrk="1" hangingPunct="1">
              <a:buFontTx/>
              <a:buNone/>
            </a:pPr>
            <a:r>
              <a:rPr lang="en-US" sz="2400" smtClean="0">
                <a:solidFill>
                  <a:schemeClr val="hlink"/>
                </a:solidFill>
              </a:rPr>
              <a:t>destillatus, a, um</a:t>
            </a:r>
            <a:r>
              <a:rPr lang="en-US" sz="2400" smtClean="0"/>
              <a:t> </a:t>
            </a:r>
            <a:r>
              <a:rPr lang="uk-UA" sz="2400" smtClean="0"/>
              <a:t>- </a:t>
            </a:r>
            <a:r>
              <a:rPr lang="ru-RU" sz="2400" smtClean="0"/>
              <a:t>перегнаний, дистильований</a:t>
            </a:r>
          </a:p>
          <a:p>
            <a:pPr marL="0" indent="0" eaLnBrk="1" hangingPunct="1">
              <a:buFontTx/>
              <a:buNone/>
            </a:pPr>
            <a:r>
              <a:rPr lang="en-US" sz="2400" smtClean="0">
                <a:solidFill>
                  <a:schemeClr val="hlink"/>
                </a:solidFill>
              </a:rPr>
              <a:t>coctus, a, um</a:t>
            </a:r>
            <a:r>
              <a:rPr lang="en-US" sz="2400" smtClean="0"/>
              <a:t> </a:t>
            </a:r>
            <a:r>
              <a:rPr lang="uk-UA" sz="2400" smtClean="0"/>
              <a:t>- </a:t>
            </a:r>
            <a:r>
              <a:rPr lang="ru-RU" sz="2400" smtClean="0"/>
              <a:t>кип’ячий</a:t>
            </a:r>
          </a:p>
          <a:p>
            <a:pPr marL="0" indent="0" eaLnBrk="1" hangingPunct="1">
              <a:buFontTx/>
              <a:buNone/>
            </a:pPr>
            <a:r>
              <a:rPr lang="en-US" sz="2400" smtClean="0">
                <a:solidFill>
                  <a:schemeClr val="hlink"/>
                </a:solidFill>
              </a:rPr>
              <a:t>pulveratus, a, um</a:t>
            </a:r>
            <a:r>
              <a:rPr lang="en-US" sz="2400" smtClean="0"/>
              <a:t> </a:t>
            </a:r>
            <a:r>
              <a:rPr lang="ru-RU" sz="2400" smtClean="0"/>
              <a:t>                    - порошкоподібний </a:t>
            </a:r>
          </a:p>
          <a:p>
            <a:pPr marL="0" indent="0" eaLnBrk="1" hangingPunct="1">
              <a:buFontTx/>
              <a:buNone/>
            </a:pPr>
            <a:r>
              <a:rPr lang="en-US" sz="2400" smtClean="0">
                <a:solidFill>
                  <a:schemeClr val="hlink"/>
                </a:solidFill>
              </a:rPr>
              <a:t>praecipitatus, a, um</a:t>
            </a:r>
            <a:r>
              <a:rPr lang="en-US" sz="2400" smtClean="0"/>
              <a:t> </a:t>
            </a:r>
            <a:r>
              <a:rPr lang="uk-UA" sz="2400" smtClean="0"/>
              <a:t>- </a:t>
            </a:r>
            <a:r>
              <a:rPr lang="ru-RU" sz="2400" smtClean="0"/>
              <a:t>осаджений</a:t>
            </a:r>
          </a:p>
          <a:p>
            <a:pPr marL="0" indent="0" eaLnBrk="1" hangingPunct="1">
              <a:buFontTx/>
              <a:buNone/>
            </a:pPr>
            <a:r>
              <a:rPr lang="en-US" sz="2400" smtClean="0">
                <a:solidFill>
                  <a:schemeClr val="hlink"/>
                </a:solidFill>
              </a:rPr>
              <a:t>tritus, a, um</a:t>
            </a:r>
            <a:r>
              <a:rPr lang="en-US" sz="2400" smtClean="0"/>
              <a:t> </a:t>
            </a:r>
            <a:r>
              <a:rPr lang="uk-UA" sz="2400" smtClean="0"/>
              <a:t>- </a:t>
            </a:r>
            <a:r>
              <a:rPr lang="ru-RU" sz="2400" smtClean="0"/>
              <a:t>тертий</a:t>
            </a:r>
          </a:p>
        </p:txBody>
      </p:sp>
      <p:sp>
        <p:nvSpPr>
          <p:cNvPr id="138243" name="Rectangle 5"/>
          <p:cNvSpPr>
            <a:spLocks noChangeArrowheads="1"/>
          </p:cNvSpPr>
          <p:nvPr/>
        </p:nvSpPr>
        <p:spPr bwMode="auto">
          <a:xfrm>
            <a:off x="468313" y="188913"/>
            <a:ext cx="7632700" cy="6477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sym typeface="Wingdings" pitchFamily="2" charset="2"/>
              </a:rPr>
              <a:t> </a:t>
            </a:r>
            <a:r>
              <a:rPr lang="uk-UA" sz="2400" b="1">
                <a:solidFill>
                  <a:srgbClr val="FF0066"/>
                </a:solidFill>
              </a:rPr>
              <a:t>Слова для активного засвоювання</a:t>
            </a:r>
            <a:endParaRPr lang="ru-RU" sz="2400" b="1">
              <a:solidFill>
                <a:srgbClr val="FF0066"/>
              </a:solidFill>
            </a:endParaRPr>
          </a:p>
        </p:txBody>
      </p:sp>
    </p:spTree>
  </p:cSld>
  <p:clrMapOvr>
    <a:masterClrMapping/>
  </p:clrMapOvr>
  <p:transition spd="med" advClick="0" advTm="30000">
    <p:wheel spokes="8"/>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Объект 2"/>
          <p:cNvSpPr>
            <a:spLocks noGrp="1"/>
          </p:cNvSpPr>
          <p:nvPr>
            <p:ph idx="4294967295"/>
          </p:nvPr>
        </p:nvSpPr>
        <p:spPr>
          <a:xfrm>
            <a:off x="395288" y="1196975"/>
            <a:ext cx="8229600" cy="4394200"/>
          </a:xfrm>
        </p:spPr>
        <p:txBody>
          <a:bodyPr/>
          <a:lstStyle/>
          <a:p>
            <a:pPr marL="0" indent="0" eaLnBrk="1" hangingPunct="1">
              <a:buFontTx/>
              <a:buNone/>
            </a:pPr>
            <a:r>
              <a:rPr lang="ru-RU" sz="1800" b="1" i="1" smtClean="0">
                <a:solidFill>
                  <a:schemeClr val="hlink"/>
                </a:solidFill>
              </a:rPr>
              <a:t>План </a:t>
            </a:r>
          </a:p>
          <a:p>
            <a:pPr marL="0" indent="0" eaLnBrk="1" hangingPunct="1">
              <a:buFontTx/>
              <a:buNone/>
            </a:pPr>
            <a:r>
              <a:rPr lang="ru-RU" sz="1800" b="1" smtClean="0"/>
              <a:t>1.  Прикметники ІІІ відміни, їх словникова форма</a:t>
            </a:r>
          </a:p>
          <a:p>
            <a:pPr marL="0" indent="0" eaLnBrk="1" hangingPunct="1">
              <a:buFontTx/>
              <a:buNone/>
            </a:pPr>
            <a:r>
              <a:rPr lang="ru-RU" sz="1800" b="1" smtClean="0"/>
              <a:t>2.  Узгодження прикметників ІІІ відміни з іменниками та відмінювання цих узгоджень в називному та родовому відмінках.</a:t>
            </a:r>
          </a:p>
          <a:p>
            <a:pPr marL="0" indent="0" eaLnBrk="1" hangingPunct="1"/>
            <a:endParaRPr lang="ru-RU" sz="1800" b="1" smtClean="0"/>
          </a:p>
          <a:p>
            <a:pPr marL="0" indent="0" eaLnBrk="1" hangingPunct="1">
              <a:buFontTx/>
              <a:buNone/>
            </a:pPr>
            <a:endParaRPr lang="ru-RU" sz="1800" b="1" smtClean="0"/>
          </a:p>
          <a:p>
            <a:pPr marL="0" indent="0" eaLnBrk="1" hangingPunct="1">
              <a:buFontTx/>
              <a:buNone/>
            </a:pPr>
            <a:r>
              <a:rPr lang="ru-RU" sz="1800" b="1" i="1" smtClean="0">
                <a:solidFill>
                  <a:schemeClr val="hlink"/>
                </a:solidFill>
              </a:rPr>
              <a:t>Використані джерела:</a:t>
            </a:r>
          </a:p>
          <a:p>
            <a:pPr marL="0" indent="0" eaLnBrk="1" hangingPunct="1">
              <a:buFontTx/>
              <a:buNone/>
            </a:pPr>
            <a:r>
              <a:rPr lang="ru-RU" sz="1800" b="1" smtClean="0"/>
              <a:t>1.  Буркат А.П. "Латинский язык и основы ветеринарной терминологии", К, "Выща школа" 1989г. ст. 111-115.</a:t>
            </a:r>
          </a:p>
          <a:p>
            <a:pPr marL="0" indent="0" eaLnBrk="1" hangingPunct="1">
              <a:buFontTx/>
              <a:buNone/>
            </a:pPr>
            <a:r>
              <a:rPr lang="ru-RU" sz="1800" b="1" smtClean="0"/>
              <a:t>2.  Семілетко В.І., Столбецька С.Б. Латинська мова: Підручник. – Біла Церква, БДАУ, 2002. – с. 57-60.</a:t>
            </a:r>
          </a:p>
          <a:p>
            <a:pPr marL="0" indent="0" eaLnBrk="1" hangingPunct="1"/>
            <a:endParaRPr lang="ru-RU" sz="1800" b="1" smtClean="0"/>
          </a:p>
        </p:txBody>
      </p:sp>
      <p:sp>
        <p:nvSpPr>
          <p:cNvPr id="139266" name="Rectangle 4"/>
          <p:cNvSpPr>
            <a:spLocks noChangeArrowheads="1"/>
          </p:cNvSpPr>
          <p:nvPr/>
        </p:nvSpPr>
        <p:spPr bwMode="auto">
          <a:xfrm>
            <a:off x="1042988" y="404813"/>
            <a:ext cx="6913562" cy="1008062"/>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latin typeface="Arial" charset="0"/>
              </a:rPr>
              <a:t>ТРЕТЯ ВІДМІНА ПРИКМЕТНИКІВ</a:t>
            </a:r>
            <a:endParaRPr lang="ru-RU" sz="2400" b="1">
              <a:solidFill>
                <a:srgbClr val="FF0066"/>
              </a:solidFill>
              <a:latin typeface="Arial" charset="0"/>
            </a:endParaRPr>
          </a:p>
        </p:txBody>
      </p:sp>
    </p:spTree>
  </p:cSld>
  <p:clrMapOvr>
    <a:masterClrMapping/>
  </p:clrMapOvr>
  <p:transition spd="med" advClick="0" advTm="30000">
    <p:wheel spokes="8"/>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Объект 2"/>
          <p:cNvSpPr>
            <a:spLocks noGrp="1"/>
          </p:cNvSpPr>
          <p:nvPr>
            <p:ph idx="4294967295"/>
          </p:nvPr>
        </p:nvSpPr>
        <p:spPr>
          <a:xfrm>
            <a:off x="323850" y="1125538"/>
            <a:ext cx="8229600" cy="4394200"/>
          </a:xfrm>
        </p:spPr>
        <p:txBody>
          <a:bodyPr/>
          <a:lstStyle/>
          <a:p>
            <a:pPr eaLnBrk="1" hangingPunct="1">
              <a:buFontTx/>
              <a:buNone/>
            </a:pPr>
            <a:r>
              <a:rPr lang="ru-RU" sz="2200" smtClean="0"/>
              <a:t>    </a:t>
            </a:r>
            <a:r>
              <a:rPr lang="ru-RU" sz="1800" b="1" i="1" smtClean="0"/>
              <a:t>Прикметники ІІІ відміни</a:t>
            </a:r>
            <a:r>
              <a:rPr lang="ru-RU" sz="1800" b="1" smtClean="0"/>
              <a:t> залежно від кількості родових закінчень </a:t>
            </a:r>
            <a:r>
              <a:rPr lang="en-US" sz="1800" b="1" smtClean="0"/>
              <a:t>Nom. Sing </a:t>
            </a:r>
            <a:r>
              <a:rPr lang="ru-RU" sz="1800" b="1" i="1" smtClean="0"/>
              <a:t>поділяють на три групи:</a:t>
            </a:r>
          </a:p>
          <a:p>
            <a:pPr eaLnBrk="1" hangingPunct="1"/>
            <a:endParaRPr lang="ru-RU" sz="1800" b="1" i="1" smtClean="0"/>
          </a:p>
          <a:p>
            <a:pPr eaLnBrk="1" hangingPunct="1">
              <a:buFontTx/>
              <a:buNone/>
            </a:pPr>
            <a:r>
              <a:rPr lang="ru-RU" sz="1800" b="1" smtClean="0"/>
              <a:t> </a:t>
            </a:r>
            <a:r>
              <a:rPr lang="ru-RU" sz="1800" b="1" smtClean="0">
                <a:solidFill>
                  <a:schemeClr val="hlink"/>
                </a:solidFill>
              </a:rPr>
              <a:t>1.</a:t>
            </a:r>
            <a:r>
              <a:rPr lang="ru-RU" sz="1800" b="1" smtClean="0"/>
              <a:t> </a:t>
            </a:r>
            <a:r>
              <a:rPr lang="ru-RU" sz="1800" b="1" smtClean="0">
                <a:solidFill>
                  <a:schemeClr val="hlink"/>
                </a:solidFill>
              </a:rPr>
              <a:t>Прикметники з трьома закінченнями</a:t>
            </a:r>
            <a:r>
              <a:rPr lang="ru-RU" sz="1800" b="1" smtClean="0"/>
              <a:t>: в чоловічому роді  </a:t>
            </a:r>
            <a:r>
              <a:rPr lang="ru-RU" sz="1800" b="1" smtClean="0">
                <a:solidFill>
                  <a:srgbClr val="FF0066"/>
                </a:solidFill>
              </a:rPr>
              <a:t>-</a:t>
            </a:r>
            <a:r>
              <a:rPr lang="en-US" sz="1800" b="1" smtClean="0">
                <a:solidFill>
                  <a:srgbClr val="FF0066"/>
                </a:solidFill>
              </a:rPr>
              <a:t>er</a:t>
            </a:r>
            <a:r>
              <a:rPr lang="en-US" sz="1800" b="1" smtClean="0"/>
              <a:t>, </a:t>
            </a:r>
            <a:r>
              <a:rPr lang="ru-RU" sz="1800" b="1" smtClean="0"/>
              <a:t>у жіночому  </a:t>
            </a:r>
            <a:r>
              <a:rPr lang="ru-RU" sz="1800" b="1" smtClean="0">
                <a:solidFill>
                  <a:srgbClr val="FF0066"/>
                </a:solidFill>
              </a:rPr>
              <a:t>-</a:t>
            </a:r>
            <a:r>
              <a:rPr lang="en-US" sz="1800" b="1" smtClean="0">
                <a:solidFill>
                  <a:srgbClr val="FF0066"/>
                </a:solidFill>
              </a:rPr>
              <a:t>is</a:t>
            </a:r>
            <a:r>
              <a:rPr lang="en-US" sz="1800" b="1" smtClean="0"/>
              <a:t> </a:t>
            </a:r>
            <a:r>
              <a:rPr lang="ru-RU" sz="1800" b="1" smtClean="0"/>
              <a:t>і в середньому роді  </a:t>
            </a:r>
            <a:r>
              <a:rPr lang="ru-RU" sz="1800" b="1" smtClean="0">
                <a:solidFill>
                  <a:srgbClr val="FF0066"/>
                </a:solidFill>
              </a:rPr>
              <a:t>-е</a:t>
            </a:r>
            <a:r>
              <a:rPr lang="ru-RU" sz="1800" b="1" smtClean="0"/>
              <a:t>. </a:t>
            </a:r>
          </a:p>
          <a:p>
            <a:pPr eaLnBrk="1" hangingPunct="1">
              <a:buFontTx/>
              <a:buNone/>
            </a:pPr>
            <a:r>
              <a:rPr lang="ru-RU" sz="1800" b="1" smtClean="0">
                <a:solidFill>
                  <a:schemeClr val="hlink"/>
                </a:solidFill>
              </a:rPr>
              <a:t>     Наприклад:</a:t>
            </a:r>
            <a:r>
              <a:rPr lang="ru-RU" sz="1800" b="1" smtClean="0"/>
              <a:t> </a:t>
            </a:r>
          </a:p>
          <a:p>
            <a:pPr eaLnBrk="1" hangingPunct="1">
              <a:buFontTx/>
              <a:buNone/>
            </a:pPr>
            <a:r>
              <a:rPr lang="uk-UA" sz="1800" b="1" smtClean="0"/>
              <a:t>     </a:t>
            </a:r>
            <a:r>
              <a:rPr lang="en-US" sz="1800" b="1" i="1" smtClean="0"/>
              <a:t>Saluber, salubris, salubre</a:t>
            </a:r>
            <a:r>
              <a:rPr lang="en-US" sz="1800" b="1" smtClean="0"/>
              <a:t> – </a:t>
            </a:r>
            <a:r>
              <a:rPr lang="ru-RU" sz="1800" b="1" smtClean="0"/>
              <a:t>цілющий, цілюща, цілюще.</a:t>
            </a:r>
          </a:p>
          <a:p>
            <a:pPr eaLnBrk="1" hangingPunct="1">
              <a:buFontTx/>
              <a:buNone/>
            </a:pPr>
            <a:r>
              <a:rPr lang="uk-UA" sz="1800" b="1" smtClean="0"/>
              <a:t>     </a:t>
            </a:r>
            <a:r>
              <a:rPr lang="en-US" sz="1800" b="1" i="1" smtClean="0"/>
              <a:t>Puter, putris, putre</a:t>
            </a:r>
            <a:r>
              <a:rPr lang="en-US" sz="1800" b="1" smtClean="0"/>
              <a:t> – </a:t>
            </a:r>
            <a:r>
              <a:rPr lang="ru-RU" sz="1800" b="1" smtClean="0"/>
              <a:t>гнилий, гнила, гниле.</a:t>
            </a:r>
          </a:p>
          <a:p>
            <a:pPr eaLnBrk="1" hangingPunct="1">
              <a:buFontTx/>
              <a:buNone/>
            </a:pPr>
            <a:endParaRPr lang="ru-RU" sz="1800" b="1" smtClean="0"/>
          </a:p>
          <a:p>
            <a:pPr eaLnBrk="1" hangingPunct="1">
              <a:buFontTx/>
              <a:buNone/>
            </a:pPr>
            <a:r>
              <a:rPr lang="ru-RU" sz="1800" b="1" smtClean="0"/>
              <a:t>     </a:t>
            </a:r>
            <a:r>
              <a:rPr lang="ru-RU" sz="1800" b="1" smtClean="0">
                <a:solidFill>
                  <a:schemeClr val="hlink"/>
                </a:solidFill>
              </a:rPr>
              <a:t>Форма запису прикметників першої підгрупи в словнику така:</a:t>
            </a:r>
            <a:r>
              <a:rPr lang="ru-RU" sz="1800" b="1" smtClean="0"/>
              <a:t> </a:t>
            </a:r>
          </a:p>
          <a:p>
            <a:pPr eaLnBrk="1" hangingPunct="1">
              <a:buFontTx/>
              <a:buNone/>
            </a:pPr>
            <a:r>
              <a:rPr lang="uk-UA" sz="1800" b="1" smtClean="0"/>
              <a:t>     </a:t>
            </a:r>
            <a:r>
              <a:rPr lang="en-US" sz="1800" b="1" smtClean="0"/>
              <a:t>Acer, cris, cre –</a:t>
            </a:r>
            <a:r>
              <a:rPr lang="ru-RU" sz="1800" b="1" smtClean="0"/>
              <a:t>гострий</a:t>
            </a:r>
          </a:p>
          <a:p>
            <a:pPr eaLnBrk="1" hangingPunct="1">
              <a:buFontTx/>
              <a:buNone/>
            </a:pPr>
            <a:r>
              <a:rPr lang="uk-UA" sz="1800" b="1" smtClean="0"/>
              <a:t>     </a:t>
            </a:r>
            <a:r>
              <a:rPr lang="en-US" sz="1800" b="1" smtClean="0"/>
              <a:t>Silvester, tris, tre – </a:t>
            </a:r>
            <a:r>
              <a:rPr lang="ru-RU" sz="1800" b="1" smtClean="0"/>
              <a:t>лісовий</a:t>
            </a:r>
          </a:p>
          <a:p>
            <a:pPr eaLnBrk="1" hangingPunct="1"/>
            <a:endParaRPr lang="ru-RU" sz="1800" b="1" smtClean="0"/>
          </a:p>
        </p:txBody>
      </p:sp>
      <p:sp>
        <p:nvSpPr>
          <p:cNvPr id="140290" name="Rectangle 4"/>
          <p:cNvSpPr>
            <a:spLocks noChangeArrowheads="1"/>
          </p:cNvSpPr>
          <p:nvPr/>
        </p:nvSpPr>
        <p:spPr bwMode="auto">
          <a:xfrm>
            <a:off x="1042988" y="333375"/>
            <a:ext cx="6913562" cy="6477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dirty="0">
                <a:solidFill>
                  <a:srgbClr val="92D050"/>
                </a:solidFill>
                <a:latin typeface="Arial" charset="0"/>
              </a:rPr>
              <a:t>1. Прикметники </a:t>
            </a:r>
            <a:r>
              <a:rPr lang="en-US" b="1" dirty="0">
                <a:solidFill>
                  <a:srgbClr val="92D050"/>
                </a:solidFill>
                <a:latin typeface="Arial" charset="0"/>
              </a:rPr>
              <a:t>III </a:t>
            </a:r>
            <a:r>
              <a:rPr lang="uk-UA" b="1" dirty="0">
                <a:solidFill>
                  <a:srgbClr val="92D050"/>
                </a:solidFill>
                <a:latin typeface="Arial" charset="0"/>
              </a:rPr>
              <a:t>відміни, їх словникова форма</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Объект 2"/>
          <p:cNvSpPr>
            <a:spLocks noGrp="1"/>
          </p:cNvSpPr>
          <p:nvPr>
            <p:ph idx="4294967295"/>
          </p:nvPr>
        </p:nvSpPr>
        <p:spPr>
          <a:xfrm>
            <a:off x="323850" y="404813"/>
            <a:ext cx="8229600" cy="5403850"/>
          </a:xfrm>
        </p:spPr>
        <p:txBody>
          <a:bodyPr/>
          <a:lstStyle/>
          <a:p>
            <a:pPr marL="0" indent="0" eaLnBrk="1" hangingPunct="1">
              <a:buFontTx/>
              <a:buNone/>
            </a:pPr>
            <a:r>
              <a:rPr lang="ru-RU" sz="1800" b="1" smtClean="0">
                <a:solidFill>
                  <a:schemeClr val="hlink"/>
                </a:solidFill>
              </a:rPr>
              <a:t>2.</a:t>
            </a:r>
            <a:r>
              <a:rPr lang="ru-RU" sz="1800" b="1" smtClean="0"/>
              <a:t> </a:t>
            </a:r>
            <a:r>
              <a:rPr lang="ru-RU" sz="1800" b="1" smtClean="0">
                <a:solidFill>
                  <a:schemeClr val="hlink"/>
                </a:solidFill>
              </a:rPr>
              <a:t>Прикметники з двома закінченнями:</a:t>
            </a:r>
            <a:r>
              <a:rPr lang="ru-RU" sz="1800" b="1" smtClean="0"/>
              <a:t> у чоловічому і жіночому роді в </a:t>
            </a:r>
            <a:r>
              <a:rPr lang="en-US" sz="1800" b="1" smtClean="0"/>
              <a:t>Nom. Sing. </a:t>
            </a:r>
            <a:r>
              <a:rPr lang="ru-RU" sz="1800" b="1" smtClean="0"/>
              <a:t>мають спільне закінчення </a:t>
            </a:r>
            <a:r>
              <a:rPr lang="ru-RU" sz="1800" b="1" smtClean="0">
                <a:solidFill>
                  <a:srgbClr val="FF0066"/>
                </a:solidFill>
              </a:rPr>
              <a:t>-</a:t>
            </a:r>
            <a:r>
              <a:rPr lang="en-US" sz="1800" b="1" smtClean="0">
                <a:solidFill>
                  <a:srgbClr val="FF0066"/>
                </a:solidFill>
              </a:rPr>
              <a:t>is</a:t>
            </a:r>
            <a:r>
              <a:rPr lang="en-US" sz="1800" b="1" smtClean="0"/>
              <a:t>, </a:t>
            </a:r>
            <a:r>
              <a:rPr lang="ru-RU" sz="1800" b="1" smtClean="0"/>
              <a:t>а в середньому роді  </a:t>
            </a:r>
            <a:r>
              <a:rPr lang="ru-RU" sz="1800" b="1" smtClean="0">
                <a:solidFill>
                  <a:srgbClr val="FF0066"/>
                </a:solidFill>
              </a:rPr>
              <a:t>-е</a:t>
            </a:r>
            <a:r>
              <a:rPr lang="ru-RU" sz="1800" b="1" smtClean="0"/>
              <a:t>.</a:t>
            </a:r>
          </a:p>
          <a:p>
            <a:pPr marL="0" indent="0" eaLnBrk="1" hangingPunct="1">
              <a:buFontTx/>
              <a:buNone/>
            </a:pPr>
            <a:r>
              <a:rPr lang="ru-RU" sz="1800" b="1" i="1" smtClean="0">
                <a:solidFill>
                  <a:schemeClr val="hlink"/>
                </a:solidFill>
              </a:rPr>
              <a:t>Наприклад:</a:t>
            </a:r>
            <a:r>
              <a:rPr lang="ru-RU" sz="1800" b="1" smtClean="0"/>
              <a:t> </a:t>
            </a:r>
          </a:p>
          <a:p>
            <a:pPr marL="0" indent="0" eaLnBrk="1" hangingPunct="1">
              <a:buFontTx/>
              <a:buNone/>
            </a:pPr>
            <a:r>
              <a:rPr lang="en-US" sz="1800" b="1" smtClean="0"/>
              <a:t>Brevis, e  - </a:t>
            </a:r>
            <a:r>
              <a:rPr lang="ru-RU" sz="1800" b="1" smtClean="0"/>
              <a:t>короткий</a:t>
            </a:r>
          </a:p>
          <a:p>
            <a:pPr marL="0" indent="0" eaLnBrk="1" hangingPunct="1">
              <a:buFontTx/>
              <a:buNone/>
            </a:pPr>
            <a:r>
              <a:rPr lang="en-US" sz="1800" b="1" smtClean="0"/>
              <a:t>Gravis, e – </a:t>
            </a:r>
            <a:r>
              <a:rPr lang="ru-RU" sz="1800" b="1" smtClean="0"/>
              <a:t>важкий</a:t>
            </a:r>
          </a:p>
          <a:p>
            <a:pPr marL="0" indent="0" eaLnBrk="1" hangingPunct="1">
              <a:buFontTx/>
              <a:buNone/>
            </a:pPr>
            <a:r>
              <a:rPr lang="en-US" sz="1800" b="1" smtClean="0"/>
              <a:t>Aequalis, e -  </a:t>
            </a:r>
            <a:r>
              <a:rPr lang="ru-RU" sz="1800" b="1" smtClean="0"/>
              <a:t>рівний</a:t>
            </a:r>
          </a:p>
          <a:p>
            <a:pPr marL="0" indent="0" eaLnBrk="1" hangingPunct="1">
              <a:buFontTx/>
              <a:buNone/>
            </a:pPr>
            <a:endParaRPr lang="ru-RU" sz="1800" b="1" smtClean="0"/>
          </a:p>
          <a:p>
            <a:pPr marL="0" indent="0" eaLnBrk="1" hangingPunct="1">
              <a:buFontTx/>
              <a:buNone/>
            </a:pPr>
            <a:r>
              <a:rPr lang="ru-RU" sz="1800" b="1" i="1" smtClean="0"/>
              <a:t>Більшість прикметників другої підгрупи утворюються від основи іменників за допомогою суфіксів</a:t>
            </a:r>
            <a:r>
              <a:rPr lang="ru-RU" sz="1800" b="1" smtClean="0"/>
              <a:t> </a:t>
            </a:r>
            <a:r>
              <a:rPr lang="ru-RU" sz="1800" b="1" smtClean="0">
                <a:solidFill>
                  <a:srgbClr val="FF0066"/>
                </a:solidFill>
              </a:rPr>
              <a:t>–</a:t>
            </a:r>
            <a:r>
              <a:rPr lang="en-US" sz="1800" b="1" smtClean="0">
                <a:solidFill>
                  <a:srgbClr val="FF0066"/>
                </a:solidFill>
              </a:rPr>
              <a:t>al</a:t>
            </a:r>
            <a:r>
              <a:rPr lang="en-US" sz="1800" b="1" smtClean="0"/>
              <a:t>, i  </a:t>
            </a:r>
            <a:r>
              <a:rPr lang="en-US" sz="1800" b="1" smtClean="0">
                <a:solidFill>
                  <a:srgbClr val="FF0066"/>
                </a:solidFill>
              </a:rPr>
              <a:t>-ar</a:t>
            </a:r>
            <a:r>
              <a:rPr lang="en-US" sz="1800" b="1" smtClean="0"/>
              <a:t>:</a:t>
            </a:r>
            <a:endParaRPr lang="uk-UA" sz="1800" b="1" smtClean="0"/>
          </a:p>
          <a:p>
            <a:pPr marL="0" indent="0" eaLnBrk="1" hangingPunct="1">
              <a:buFontTx/>
              <a:buNone/>
            </a:pPr>
            <a:r>
              <a:rPr lang="uk-UA" sz="1800" b="1" smtClean="0"/>
              <a:t> </a:t>
            </a:r>
            <a:r>
              <a:rPr lang="uk-UA" sz="1800" b="1" i="1" smtClean="0">
                <a:solidFill>
                  <a:schemeClr val="hlink"/>
                </a:solidFill>
              </a:rPr>
              <a:t>Наприклад:</a:t>
            </a:r>
            <a:endParaRPr lang="en-US" sz="1800" b="1" i="1" smtClean="0">
              <a:solidFill>
                <a:schemeClr val="hlink"/>
              </a:solidFill>
            </a:endParaRPr>
          </a:p>
          <a:p>
            <a:pPr marL="0" indent="0" eaLnBrk="1" hangingPunct="1">
              <a:buFontTx/>
              <a:buNone/>
            </a:pPr>
            <a:r>
              <a:rPr lang="uk-UA" sz="1800" b="1" smtClean="0"/>
              <a:t> </a:t>
            </a:r>
            <a:r>
              <a:rPr lang="en-US" sz="1800" b="1" smtClean="0"/>
              <a:t>Abdomen, inis n </a:t>
            </a:r>
            <a:r>
              <a:rPr lang="ru-RU" sz="1800" b="1" smtClean="0"/>
              <a:t>живіт, черево                      </a:t>
            </a:r>
            <a:r>
              <a:rPr lang="en-US" sz="1800" b="1" smtClean="0"/>
              <a:t>abdominalis, e </a:t>
            </a:r>
            <a:r>
              <a:rPr lang="ru-RU" sz="1800" b="1" smtClean="0"/>
              <a:t>черевний</a:t>
            </a:r>
          </a:p>
          <a:p>
            <a:pPr marL="0" indent="0" eaLnBrk="1" hangingPunct="1">
              <a:buFontTx/>
              <a:buNone/>
            </a:pPr>
            <a:r>
              <a:rPr lang="uk-UA" sz="1800" b="1" smtClean="0"/>
              <a:t> </a:t>
            </a:r>
            <a:r>
              <a:rPr lang="en-US" sz="1800" b="1" smtClean="0"/>
              <a:t>Costa, ae f </a:t>
            </a:r>
            <a:r>
              <a:rPr lang="ru-RU" sz="1800" b="1" smtClean="0"/>
              <a:t>ребро                                             </a:t>
            </a:r>
            <a:r>
              <a:rPr lang="en-US" sz="1800" b="1" smtClean="0"/>
              <a:t>costalis, e   </a:t>
            </a:r>
            <a:r>
              <a:rPr lang="ru-RU" sz="1800" b="1" smtClean="0"/>
              <a:t>реберний</a:t>
            </a:r>
          </a:p>
          <a:p>
            <a:pPr marL="0" indent="0" eaLnBrk="1" hangingPunct="1">
              <a:buFontTx/>
              <a:buNone/>
            </a:pPr>
            <a:r>
              <a:rPr lang="uk-UA" sz="1800" b="1" smtClean="0"/>
              <a:t> </a:t>
            </a:r>
            <a:r>
              <a:rPr lang="en-US" sz="1800" b="1" smtClean="0"/>
              <a:t>Occiput, itis n </a:t>
            </a:r>
            <a:r>
              <a:rPr lang="ru-RU" sz="1800" b="1" smtClean="0"/>
              <a:t>потилиця                                 </a:t>
            </a:r>
            <a:r>
              <a:rPr lang="en-US" sz="1800" b="1" smtClean="0"/>
              <a:t>occipitalis, e </a:t>
            </a:r>
            <a:r>
              <a:rPr lang="ru-RU" sz="1800" b="1" smtClean="0"/>
              <a:t>потиличний</a:t>
            </a:r>
          </a:p>
          <a:p>
            <a:pPr marL="0" indent="0" eaLnBrk="1" hangingPunct="1"/>
            <a:endParaRPr lang="ru-RU" sz="1800" b="1" smtClean="0"/>
          </a:p>
        </p:txBody>
      </p:sp>
      <p:sp>
        <p:nvSpPr>
          <p:cNvPr id="141314" name="Line 3"/>
          <p:cNvSpPr>
            <a:spLocks noChangeShapeType="1"/>
          </p:cNvSpPr>
          <p:nvPr/>
        </p:nvSpPr>
        <p:spPr bwMode="auto">
          <a:xfrm>
            <a:off x="3924300" y="3789363"/>
            <a:ext cx="1225550" cy="0"/>
          </a:xfrm>
          <a:prstGeom prst="line">
            <a:avLst/>
          </a:prstGeom>
          <a:noFill/>
          <a:ln w="9525">
            <a:solidFill>
              <a:schemeClr val="tx1"/>
            </a:solidFill>
            <a:round/>
            <a:headEnd/>
            <a:tailEnd type="triangle" w="med" len="med"/>
          </a:ln>
        </p:spPr>
        <p:txBody>
          <a:bodyPr/>
          <a:lstStyle/>
          <a:p>
            <a:endParaRPr lang="ru-RU"/>
          </a:p>
        </p:txBody>
      </p:sp>
      <p:sp>
        <p:nvSpPr>
          <p:cNvPr id="141315" name="Line 4"/>
          <p:cNvSpPr>
            <a:spLocks noChangeShapeType="1"/>
          </p:cNvSpPr>
          <p:nvPr/>
        </p:nvSpPr>
        <p:spPr bwMode="auto">
          <a:xfrm>
            <a:off x="2484438" y="4149725"/>
            <a:ext cx="2663825" cy="0"/>
          </a:xfrm>
          <a:prstGeom prst="line">
            <a:avLst/>
          </a:prstGeom>
          <a:noFill/>
          <a:ln w="9525">
            <a:solidFill>
              <a:schemeClr val="tx1"/>
            </a:solidFill>
            <a:round/>
            <a:headEnd/>
            <a:tailEnd type="triangle" w="med" len="med"/>
          </a:ln>
        </p:spPr>
        <p:txBody>
          <a:bodyPr/>
          <a:lstStyle/>
          <a:p>
            <a:endParaRPr lang="ru-RU"/>
          </a:p>
        </p:txBody>
      </p:sp>
      <p:sp>
        <p:nvSpPr>
          <p:cNvPr id="141316" name="Line 5"/>
          <p:cNvSpPr>
            <a:spLocks noChangeShapeType="1"/>
          </p:cNvSpPr>
          <p:nvPr/>
        </p:nvSpPr>
        <p:spPr bwMode="auto">
          <a:xfrm>
            <a:off x="3203575" y="4437063"/>
            <a:ext cx="1943100" cy="0"/>
          </a:xfrm>
          <a:prstGeom prst="line">
            <a:avLst/>
          </a:prstGeom>
          <a:noFill/>
          <a:ln w="9525">
            <a:solidFill>
              <a:schemeClr val="tx1"/>
            </a:solidFill>
            <a:round/>
            <a:headEnd/>
            <a:tailEnd type="triangle" w="med" len="med"/>
          </a:ln>
        </p:spPr>
        <p:txBody>
          <a:bodyPr/>
          <a:lstStyle/>
          <a:p>
            <a:endParaRPr lang="ru-RU"/>
          </a:p>
        </p:txBody>
      </p:sp>
    </p:spTree>
  </p:cSld>
  <p:clrMapOvr>
    <a:masterClrMapping/>
  </p:clrMapOvr>
  <p:transition spd="med" advClick="0" advTm="30000">
    <p:wheel spokes="8"/>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Объект 2"/>
          <p:cNvSpPr>
            <a:spLocks noGrp="1"/>
          </p:cNvSpPr>
          <p:nvPr>
            <p:ph idx="4294967295"/>
          </p:nvPr>
        </p:nvSpPr>
        <p:spPr>
          <a:xfrm>
            <a:off x="457200" y="620713"/>
            <a:ext cx="8229600" cy="3816350"/>
          </a:xfrm>
        </p:spPr>
        <p:txBody>
          <a:bodyPr/>
          <a:lstStyle/>
          <a:p>
            <a:pPr eaLnBrk="1" hangingPunct="1">
              <a:buFontTx/>
              <a:buNone/>
            </a:pPr>
            <a:r>
              <a:rPr lang="ru-RU" sz="1800" b="1" smtClean="0">
                <a:solidFill>
                  <a:schemeClr val="hlink"/>
                </a:solidFill>
              </a:rPr>
              <a:t>3.  Прикметники з одним закінченням для всіх трьох родів</a:t>
            </a:r>
            <a:r>
              <a:rPr lang="ru-RU" sz="1800" b="1" smtClean="0"/>
              <a:t>  мають спільне закінчення.  У </a:t>
            </a:r>
            <a:r>
              <a:rPr lang="en-US" sz="1800" b="1" smtClean="0"/>
              <a:t>Nom. Sing  </a:t>
            </a:r>
            <a:r>
              <a:rPr lang="ru-RU" sz="1800" b="1" smtClean="0"/>
              <a:t>закінчуються на </a:t>
            </a:r>
            <a:r>
              <a:rPr lang="ru-RU" sz="1800" b="1" smtClean="0">
                <a:solidFill>
                  <a:srgbClr val="FF0066"/>
                </a:solidFill>
              </a:rPr>
              <a:t>–</a:t>
            </a:r>
            <a:r>
              <a:rPr lang="en-US" sz="1800" b="1" smtClean="0">
                <a:solidFill>
                  <a:srgbClr val="FF0066"/>
                </a:solidFill>
              </a:rPr>
              <a:t>r, -s, -x</a:t>
            </a:r>
            <a:r>
              <a:rPr lang="en-US" sz="1800" b="1" smtClean="0"/>
              <a:t>.</a:t>
            </a:r>
            <a:endParaRPr lang="ru-RU" sz="1800" b="1" smtClean="0"/>
          </a:p>
          <a:p>
            <a:pPr eaLnBrk="1" hangingPunct="1"/>
            <a:endParaRPr lang="en-US" sz="1800" b="1" smtClean="0"/>
          </a:p>
          <a:p>
            <a:pPr eaLnBrk="1" hangingPunct="1">
              <a:buFontTx/>
              <a:buNone/>
            </a:pPr>
            <a:r>
              <a:rPr lang="ru-RU" sz="1800" b="1" smtClean="0"/>
              <a:t>     </a:t>
            </a:r>
            <a:r>
              <a:rPr lang="ru-RU" sz="1800" b="1" i="1" smtClean="0"/>
              <a:t>Прикметники з одним закінченням записуються у словниках</a:t>
            </a:r>
            <a:r>
              <a:rPr lang="ru-RU" sz="1800" b="1" smtClean="0"/>
              <a:t>, як іменники ІІІ відміни, повністю в називному відмінку однини, після чого подається закінчення родового відмінка однини разом з частиною основи. </a:t>
            </a:r>
          </a:p>
          <a:p>
            <a:pPr eaLnBrk="1" hangingPunct="1">
              <a:buFontTx/>
              <a:buNone/>
            </a:pPr>
            <a:r>
              <a:rPr lang="ru-RU" sz="1800" b="1" i="1" smtClean="0">
                <a:solidFill>
                  <a:schemeClr val="hlink"/>
                </a:solidFill>
              </a:rPr>
              <a:t>     Наприклад:</a:t>
            </a:r>
          </a:p>
          <a:p>
            <a:pPr eaLnBrk="1" hangingPunct="1">
              <a:buFontTx/>
              <a:buNone/>
            </a:pPr>
            <a:r>
              <a:rPr lang="uk-UA" sz="1800" b="1" smtClean="0"/>
              <a:t>     </a:t>
            </a:r>
            <a:r>
              <a:rPr lang="en-US" sz="1800" b="1" smtClean="0"/>
              <a:t>Recens, ntis </a:t>
            </a:r>
            <a:r>
              <a:rPr lang="uk-UA" sz="1800" b="1" smtClean="0"/>
              <a:t>- </a:t>
            </a:r>
            <a:r>
              <a:rPr lang="ru-RU" sz="1800" b="1" smtClean="0"/>
              <a:t>свіжий</a:t>
            </a:r>
          </a:p>
          <a:p>
            <a:pPr eaLnBrk="1" hangingPunct="1">
              <a:buFontTx/>
              <a:buNone/>
            </a:pPr>
            <a:r>
              <a:rPr lang="uk-UA" sz="1800" b="1" smtClean="0"/>
              <a:t>     </a:t>
            </a:r>
            <a:r>
              <a:rPr lang="en-US" sz="1800" b="1" smtClean="0"/>
              <a:t>Simplex, icis </a:t>
            </a:r>
            <a:r>
              <a:rPr lang="uk-UA" sz="1800" b="1" smtClean="0"/>
              <a:t>- </a:t>
            </a:r>
            <a:r>
              <a:rPr lang="ru-RU" sz="1800" b="1" smtClean="0"/>
              <a:t>простий</a:t>
            </a:r>
          </a:p>
          <a:p>
            <a:pPr eaLnBrk="1" hangingPunct="1">
              <a:buFontTx/>
              <a:buNone/>
            </a:pPr>
            <a:r>
              <a:rPr lang="uk-UA" sz="1800" b="1" smtClean="0"/>
              <a:t>     </a:t>
            </a:r>
            <a:r>
              <a:rPr lang="en-US" sz="1800" b="1" smtClean="0"/>
              <a:t>Teres, etis </a:t>
            </a:r>
            <a:r>
              <a:rPr lang="uk-UA" sz="1800" b="1" smtClean="0"/>
              <a:t>- </a:t>
            </a:r>
            <a:r>
              <a:rPr lang="ru-RU" sz="1800" b="1" smtClean="0"/>
              <a:t>круглий</a:t>
            </a:r>
          </a:p>
          <a:p>
            <a:pPr eaLnBrk="1" hangingPunct="1"/>
            <a:endParaRPr lang="ru-RU" sz="1800" b="1" smtClean="0"/>
          </a:p>
          <a:p>
            <a:pPr eaLnBrk="1" hangingPunct="1"/>
            <a:endParaRPr lang="ru-RU" sz="1800" b="1" smtClean="0"/>
          </a:p>
        </p:txBody>
      </p:sp>
    </p:spTree>
  </p:cSld>
  <p:clrMapOvr>
    <a:masterClrMapping/>
  </p:clrMapOvr>
  <p:transition spd="med" advClick="0" advTm="30000">
    <p:wheel spokes="8"/>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Объект 2"/>
          <p:cNvSpPr>
            <a:spLocks noGrp="1"/>
          </p:cNvSpPr>
          <p:nvPr>
            <p:ph idx="4294967295"/>
          </p:nvPr>
        </p:nvSpPr>
        <p:spPr>
          <a:xfrm>
            <a:off x="323850" y="188913"/>
            <a:ext cx="8640763" cy="5400675"/>
          </a:xfrm>
        </p:spPr>
        <p:txBody>
          <a:bodyPr/>
          <a:lstStyle/>
          <a:p>
            <a:pPr eaLnBrk="1" hangingPunct="1">
              <a:buFont typeface="Wingdings" pitchFamily="2" charset="2"/>
              <a:buChar char="Ø"/>
            </a:pPr>
            <a:r>
              <a:rPr lang="ru-RU" sz="1800" b="1" smtClean="0"/>
              <a:t>Основу прикметників з трьома і двома родовими закінченнями визначають за називним відмінком однини прикметника жіночого роду, відкинувши закінчення </a:t>
            </a:r>
            <a:r>
              <a:rPr lang="ru-RU" sz="1800" b="1" smtClean="0">
                <a:solidFill>
                  <a:srgbClr val="FF0066"/>
                </a:solidFill>
              </a:rPr>
              <a:t>– </a:t>
            </a:r>
            <a:r>
              <a:rPr lang="en-US" sz="1800" b="1" smtClean="0">
                <a:solidFill>
                  <a:srgbClr val="FF0066"/>
                </a:solidFill>
              </a:rPr>
              <a:t>is</a:t>
            </a:r>
            <a:r>
              <a:rPr lang="en-US" sz="1800" b="1" smtClean="0"/>
              <a:t>:</a:t>
            </a:r>
          </a:p>
          <a:p>
            <a:pPr eaLnBrk="1" hangingPunct="1">
              <a:buFontTx/>
              <a:buNone/>
            </a:pPr>
            <a:r>
              <a:rPr lang="uk-UA" sz="1800" b="1" smtClean="0"/>
              <a:t>	</a:t>
            </a:r>
            <a:r>
              <a:rPr lang="en-US" sz="1800" b="1" smtClean="0">
                <a:solidFill>
                  <a:schemeClr val="hlink"/>
                </a:solidFill>
              </a:rPr>
              <a:t>Nominativus                          </a:t>
            </a:r>
            <a:r>
              <a:rPr lang="ru-RU" sz="1800" b="1" smtClean="0">
                <a:solidFill>
                  <a:schemeClr val="hlink"/>
                </a:solidFill>
              </a:rPr>
              <a:t>основа</a:t>
            </a:r>
            <a:r>
              <a:rPr lang="ru-RU" sz="1800" b="1" smtClean="0"/>
              <a:t> </a:t>
            </a:r>
          </a:p>
          <a:p>
            <a:pPr eaLnBrk="1" hangingPunct="1">
              <a:buFontTx/>
              <a:buNone/>
            </a:pPr>
            <a:r>
              <a:rPr lang="uk-UA" sz="1800" b="1" smtClean="0"/>
              <a:t>	</a:t>
            </a:r>
            <a:r>
              <a:rPr lang="en-US" sz="1800" b="1" smtClean="0"/>
              <a:t>Acer, acris, acre                        acr-</a:t>
            </a:r>
          </a:p>
          <a:p>
            <a:pPr eaLnBrk="1" hangingPunct="1">
              <a:buFontTx/>
              <a:buNone/>
            </a:pPr>
            <a:r>
              <a:rPr lang="uk-UA" sz="1800" b="1" smtClean="0"/>
              <a:t>	</a:t>
            </a:r>
            <a:r>
              <a:rPr lang="en-US" sz="1800" b="1" smtClean="0"/>
              <a:t>Saluber, salubris, salubre        salubr </a:t>
            </a:r>
            <a:r>
              <a:rPr lang="uk-UA" sz="1800" b="1" smtClean="0"/>
              <a:t>-</a:t>
            </a:r>
            <a:endParaRPr lang="en-US" sz="1800" b="1" smtClean="0"/>
          </a:p>
          <a:p>
            <a:pPr eaLnBrk="1" hangingPunct="1">
              <a:buFontTx/>
              <a:buNone/>
            </a:pPr>
            <a:r>
              <a:rPr lang="uk-UA" sz="1800" b="1" smtClean="0"/>
              <a:t>	</a:t>
            </a:r>
            <a:r>
              <a:rPr lang="en-US" sz="1800" b="1" smtClean="0"/>
              <a:t>Brevis, breve                             </a:t>
            </a:r>
            <a:r>
              <a:rPr lang="uk-UA" sz="1800" b="1" smtClean="0"/>
              <a:t> </a:t>
            </a:r>
            <a:r>
              <a:rPr lang="en-US" sz="1800" b="1" smtClean="0"/>
              <a:t>brev-</a:t>
            </a:r>
          </a:p>
          <a:p>
            <a:pPr eaLnBrk="1" hangingPunct="1">
              <a:buFont typeface="Wingdings" pitchFamily="2" charset="2"/>
              <a:buChar char="Ø"/>
            </a:pPr>
            <a:r>
              <a:rPr lang="ru-RU" sz="1800" b="1" smtClean="0"/>
              <a:t>Основу прикметників з одним спільним  родовим закінченням визначають за родовим відмінком однини, відкинувши закінчення </a:t>
            </a:r>
            <a:r>
              <a:rPr lang="ru-RU" sz="1800" b="1" smtClean="0">
                <a:solidFill>
                  <a:srgbClr val="FF0066"/>
                </a:solidFill>
              </a:rPr>
              <a:t>–</a:t>
            </a:r>
            <a:r>
              <a:rPr lang="ru-RU" sz="1800" b="1" smtClean="0"/>
              <a:t> </a:t>
            </a:r>
            <a:r>
              <a:rPr lang="en-US" sz="1800" b="1" smtClean="0">
                <a:solidFill>
                  <a:srgbClr val="FF0066"/>
                </a:solidFill>
              </a:rPr>
              <a:t>is</a:t>
            </a:r>
            <a:r>
              <a:rPr lang="en-US" sz="1800" b="1" smtClean="0"/>
              <a:t>:</a:t>
            </a:r>
          </a:p>
          <a:p>
            <a:pPr eaLnBrk="1" hangingPunct="1">
              <a:buFontTx/>
              <a:buNone/>
            </a:pPr>
            <a:r>
              <a:rPr lang="en-US" sz="1800" b="1" smtClean="0"/>
              <a:t> </a:t>
            </a:r>
            <a:r>
              <a:rPr lang="uk-UA" sz="1800" b="1" smtClean="0"/>
              <a:t>	</a:t>
            </a:r>
            <a:r>
              <a:rPr lang="en-US" sz="1800" b="1" smtClean="0">
                <a:solidFill>
                  <a:schemeClr val="hlink"/>
                </a:solidFill>
              </a:rPr>
              <a:t>Nominativus                 Genetivus                       </a:t>
            </a:r>
            <a:r>
              <a:rPr lang="ru-RU" sz="1800" b="1" smtClean="0">
                <a:solidFill>
                  <a:schemeClr val="hlink"/>
                </a:solidFill>
              </a:rPr>
              <a:t>основа  </a:t>
            </a:r>
          </a:p>
          <a:p>
            <a:pPr eaLnBrk="1" hangingPunct="1">
              <a:buFontTx/>
              <a:buNone/>
            </a:pPr>
            <a:r>
              <a:rPr lang="uk-UA" sz="1800" b="1" smtClean="0"/>
              <a:t>	</a:t>
            </a:r>
            <a:r>
              <a:rPr lang="en-US" sz="1800" b="1" smtClean="0"/>
              <a:t>Recens                         </a:t>
            </a:r>
            <a:r>
              <a:rPr lang="uk-UA" sz="1800" b="1" smtClean="0"/>
              <a:t> </a:t>
            </a:r>
            <a:r>
              <a:rPr lang="en-US" sz="1800" b="1" smtClean="0"/>
              <a:t>recentis                       </a:t>
            </a:r>
            <a:r>
              <a:rPr lang="uk-UA" sz="1800" b="1" smtClean="0"/>
              <a:t>  </a:t>
            </a:r>
            <a:r>
              <a:rPr lang="en-US" sz="1800" b="1" smtClean="0"/>
              <a:t>  recent-</a:t>
            </a:r>
          </a:p>
          <a:p>
            <a:pPr eaLnBrk="1" hangingPunct="1">
              <a:buFontTx/>
              <a:buNone/>
            </a:pPr>
            <a:r>
              <a:rPr lang="uk-UA" sz="1800" b="1" smtClean="0"/>
              <a:t>	</a:t>
            </a:r>
            <a:r>
              <a:rPr lang="en-US" sz="1800" b="1" smtClean="0"/>
              <a:t>Simplex                         simplicis                       </a:t>
            </a:r>
            <a:r>
              <a:rPr lang="uk-UA" sz="1800" b="1" smtClean="0"/>
              <a:t>  </a:t>
            </a:r>
            <a:r>
              <a:rPr lang="en-US" sz="1800" b="1" smtClean="0"/>
              <a:t>simplic-</a:t>
            </a:r>
          </a:p>
          <a:p>
            <a:pPr eaLnBrk="1" hangingPunct="1">
              <a:buFont typeface="Wingdings" pitchFamily="2" charset="2"/>
              <a:buChar char="Ø"/>
            </a:pPr>
            <a:r>
              <a:rPr lang="ru-RU" sz="1800" b="1" smtClean="0"/>
              <a:t>Усі прикметники ІІІ відміни відмінюються, як іменники голосного типу ІІІ відміни, тобто в місцевому відмінку однини вони закінчуються на </a:t>
            </a:r>
            <a:r>
              <a:rPr lang="ru-RU" sz="1800" b="1" smtClean="0">
                <a:solidFill>
                  <a:srgbClr val="FF0066"/>
                </a:solidFill>
              </a:rPr>
              <a:t>–і</a:t>
            </a:r>
            <a:r>
              <a:rPr lang="ru-RU" sz="1800" b="1" smtClean="0"/>
              <a:t>, в родовому відмінку  на </a:t>
            </a:r>
            <a:r>
              <a:rPr lang="ru-RU" sz="1800" b="1" smtClean="0">
                <a:solidFill>
                  <a:srgbClr val="FF0066"/>
                </a:solidFill>
              </a:rPr>
              <a:t>–</a:t>
            </a:r>
            <a:r>
              <a:rPr lang="en-US" sz="1800" b="1" smtClean="0">
                <a:solidFill>
                  <a:srgbClr val="FF0066"/>
                </a:solidFill>
              </a:rPr>
              <a:t>ium</a:t>
            </a:r>
            <a:r>
              <a:rPr lang="en-US" sz="1800" b="1" smtClean="0"/>
              <a:t>. </a:t>
            </a:r>
            <a:r>
              <a:rPr lang="ru-RU" sz="1800" b="1" smtClean="0"/>
              <a:t>У називному і знахідному відмінках множини прикметники середнього роду закінчуються на </a:t>
            </a:r>
            <a:r>
              <a:rPr lang="ru-RU" sz="1800" b="1" smtClean="0">
                <a:solidFill>
                  <a:srgbClr val="FF0066"/>
                </a:solidFill>
              </a:rPr>
              <a:t>–</a:t>
            </a:r>
            <a:r>
              <a:rPr lang="en-US" sz="1800" b="1" smtClean="0">
                <a:solidFill>
                  <a:srgbClr val="FF0066"/>
                </a:solidFill>
              </a:rPr>
              <a:t>ia</a:t>
            </a:r>
            <a:r>
              <a:rPr lang="en-US" sz="1800" b="1" smtClean="0"/>
              <a:t>. </a:t>
            </a:r>
            <a:endParaRPr lang="ru-RU" sz="1800" b="1" smtClean="0"/>
          </a:p>
        </p:txBody>
      </p:sp>
    </p:spTree>
  </p:cSld>
  <p:clrMapOvr>
    <a:masterClrMapping/>
  </p:clrMapOvr>
  <p:transition spd="med" advClick="0" advTm="30000">
    <p:wheel spokes="8"/>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Объект 2"/>
          <p:cNvSpPr>
            <a:spLocks noGrp="1"/>
          </p:cNvSpPr>
          <p:nvPr>
            <p:ph idx="4294967295"/>
          </p:nvPr>
        </p:nvSpPr>
        <p:spPr>
          <a:xfrm>
            <a:off x="323850" y="260350"/>
            <a:ext cx="8064500" cy="5689600"/>
          </a:xfrm>
        </p:spPr>
        <p:txBody>
          <a:bodyPr/>
          <a:lstStyle/>
          <a:p>
            <a:pPr marL="0" indent="0" eaLnBrk="1" hangingPunct="1">
              <a:buFontTx/>
              <a:buNone/>
            </a:pPr>
            <a:r>
              <a:rPr lang="ru-RU" sz="1800" b="1" smtClean="0">
                <a:solidFill>
                  <a:srgbClr val="FFFF00"/>
                </a:solidFill>
              </a:rPr>
              <a:t>Зразки відмінювання прикметників ІІІ відміни</a:t>
            </a:r>
          </a:p>
          <a:p>
            <a:pPr marL="0" indent="0" eaLnBrk="1" hangingPunct="1">
              <a:buFontTx/>
              <a:buNone/>
            </a:pPr>
            <a:r>
              <a:rPr lang="ru-RU" sz="1800" b="1" i="1" smtClean="0"/>
              <a:t>1. </a:t>
            </a:r>
            <a:r>
              <a:rPr lang="en-US" sz="1800" b="1" i="1" smtClean="0"/>
              <a:t>Acer, acris, acre </a:t>
            </a:r>
            <a:r>
              <a:rPr lang="ru-RU" sz="1800" b="1" i="1" smtClean="0"/>
              <a:t>гострий</a:t>
            </a:r>
            <a:r>
              <a:rPr lang="en-US" sz="1800" b="1" i="1" smtClean="0"/>
              <a:t> (</a:t>
            </a:r>
            <a:r>
              <a:rPr lang="en-US" sz="1800" b="1" i="1" u="sng" smtClean="0"/>
              <a:t>acr</a:t>
            </a:r>
            <a:r>
              <a:rPr lang="en-US" sz="1800" b="1" smtClean="0"/>
              <a:t> – </a:t>
            </a:r>
            <a:r>
              <a:rPr lang="ru-RU" sz="1800" b="1" smtClean="0"/>
              <a:t>основа</a:t>
            </a:r>
            <a:r>
              <a:rPr lang="en-US" sz="1800" b="1" smtClean="0"/>
              <a:t>)</a:t>
            </a:r>
            <a:endParaRPr lang="ru-RU" sz="1800" b="1" smtClean="0"/>
          </a:p>
          <a:p>
            <a:pPr marL="0" indent="0" eaLnBrk="1" hangingPunct="1">
              <a:buFontTx/>
              <a:buNone/>
            </a:pPr>
            <a:r>
              <a:rPr lang="ru-RU" sz="1800" b="1" smtClean="0"/>
              <a:t>   </a:t>
            </a:r>
            <a:r>
              <a:rPr lang="en-US" sz="1800" b="1" i="1" smtClean="0">
                <a:solidFill>
                  <a:schemeClr val="hlink"/>
                </a:solidFill>
              </a:rPr>
              <a:t>Casus                       Singularis</a:t>
            </a:r>
          </a:p>
          <a:p>
            <a:pPr marL="0" indent="0" eaLnBrk="1" hangingPunct="1">
              <a:buFontTx/>
              <a:buNone/>
            </a:pPr>
            <a:r>
              <a:rPr lang="en-US" sz="1800" b="1" i="1" smtClean="0"/>
              <a:t>                </a:t>
            </a:r>
            <a:r>
              <a:rPr lang="ru-RU" sz="1800" b="1" i="1" smtClean="0"/>
              <a:t>            </a:t>
            </a:r>
            <a:r>
              <a:rPr lang="en-US" sz="1800" b="1" i="1" smtClean="0"/>
              <a:t> </a:t>
            </a:r>
            <a:r>
              <a:rPr lang="en-US" sz="1800" b="1" i="1" smtClean="0">
                <a:solidFill>
                  <a:schemeClr val="hlink"/>
                </a:solidFill>
              </a:rPr>
              <a:t>m               </a:t>
            </a:r>
            <a:r>
              <a:rPr lang="uk-UA" sz="1800" b="1" i="1" smtClean="0">
                <a:solidFill>
                  <a:schemeClr val="hlink"/>
                </a:solidFill>
              </a:rPr>
              <a:t>     </a:t>
            </a:r>
            <a:r>
              <a:rPr lang="en-US" sz="1800" b="1" i="1" smtClean="0">
                <a:solidFill>
                  <a:schemeClr val="hlink"/>
                </a:solidFill>
              </a:rPr>
              <a:t> f              n</a:t>
            </a:r>
          </a:p>
          <a:p>
            <a:pPr marL="0" indent="0" eaLnBrk="1" hangingPunct="1">
              <a:buFontTx/>
              <a:buNone/>
            </a:pPr>
            <a:r>
              <a:rPr lang="uk-UA" sz="1800" b="1" smtClean="0"/>
              <a:t>   </a:t>
            </a:r>
            <a:r>
              <a:rPr lang="en-US" sz="1800" b="1" i="1" smtClean="0">
                <a:solidFill>
                  <a:schemeClr val="hlink"/>
                </a:solidFill>
              </a:rPr>
              <a:t>Nom.</a:t>
            </a:r>
            <a:r>
              <a:rPr lang="en-US" sz="1800" b="1" smtClean="0"/>
              <a:t>   </a:t>
            </a:r>
            <a:r>
              <a:rPr lang="ru-RU" sz="1800" b="1" smtClean="0"/>
              <a:t>           </a:t>
            </a:r>
            <a:r>
              <a:rPr lang="en-US" sz="1800" b="1" smtClean="0"/>
              <a:t> acer                acris       acre</a:t>
            </a:r>
          </a:p>
          <a:p>
            <a:pPr marL="0" indent="0" eaLnBrk="1" hangingPunct="1">
              <a:buFontTx/>
              <a:buNone/>
            </a:pPr>
            <a:r>
              <a:rPr lang="uk-UA" sz="1800" b="1" smtClean="0"/>
              <a:t>   </a:t>
            </a:r>
            <a:r>
              <a:rPr lang="en-US" sz="1800" b="1" i="1" smtClean="0">
                <a:solidFill>
                  <a:schemeClr val="hlink"/>
                </a:solidFill>
              </a:rPr>
              <a:t>Gen.</a:t>
            </a:r>
            <a:r>
              <a:rPr lang="en-US" sz="1800" b="1" smtClean="0"/>
              <a:t>    </a:t>
            </a:r>
            <a:r>
              <a:rPr lang="ru-RU" sz="1800" b="1" smtClean="0"/>
              <a:t>           </a:t>
            </a:r>
            <a:r>
              <a:rPr lang="en-US" sz="1800" b="1" smtClean="0"/>
              <a:t> acris              </a:t>
            </a:r>
            <a:r>
              <a:rPr lang="uk-UA" sz="1800" b="1" smtClean="0"/>
              <a:t> </a:t>
            </a:r>
            <a:r>
              <a:rPr lang="en-US" sz="1800" b="1" smtClean="0"/>
              <a:t>acris       acris</a:t>
            </a:r>
          </a:p>
          <a:p>
            <a:pPr marL="0" indent="0" eaLnBrk="1" hangingPunct="1">
              <a:buFontTx/>
              <a:buNone/>
            </a:pPr>
            <a:endParaRPr lang="en-US" sz="1800" b="1" smtClean="0"/>
          </a:p>
          <a:p>
            <a:pPr marL="0" indent="0" eaLnBrk="1" hangingPunct="1">
              <a:buFontTx/>
              <a:buNone/>
            </a:pPr>
            <a:r>
              <a:rPr lang="en-US" sz="1800" b="1" i="1" smtClean="0"/>
              <a:t>2. Frontalis, e </a:t>
            </a:r>
            <a:r>
              <a:rPr lang="ru-RU" sz="1800" b="1" i="1" smtClean="0"/>
              <a:t>лобний </a:t>
            </a:r>
            <a:r>
              <a:rPr lang="en-US" sz="1800" b="1" i="1" smtClean="0"/>
              <a:t> (f</a:t>
            </a:r>
            <a:r>
              <a:rPr lang="en-US" sz="1800" b="1" i="1" u="sng" smtClean="0"/>
              <a:t>rontal</a:t>
            </a:r>
            <a:r>
              <a:rPr lang="en-US" sz="1800" b="1" smtClean="0"/>
              <a:t> – </a:t>
            </a:r>
            <a:r>
              <a:rPr lang="ru-RU" sz="1800" b="1" smtClean="0"/>
              <a:t>основа</a:t>
            </a:r>
            <a:r>
              <a:rPr lang="en-US" sz="1800" b="1" smtClean="0"/>
              <a:t>)</a:t>
            </a:r>
            <a:endParaRPr lang="ru-RU" sz="1800" b="1" smtClean="0"/>
          </a:p>
          <a:p>
            <a:pPr marL="0" indent="0" eaLnBrk="1" hangingPunct="1">
              <a:buFontTx/>
              <a:buNone/>
            </a:pPr>
            <a:r>
              <a:rPr lang="ru-RU" sz="1800" b="1" smtClean="0"/>
              <a:t>  </a:t>
            </a:r>
            <a:r>
              <a:rPr lang="en-US" sz="1800" b="1" smtClean="0"/>
              <a:t> </a:t>
            </a:r>
            <a:r>
              <a:rPr lang="en-US" sz="1800" b="1" i="1" smtClean="0">
                <a:solidFill>
                  <a:schemeClr val="hlink"/>
                </a:solidFill>
              </a:rPr>
              <a:t>Casus                    Singularis</a:t>
            </a:r>
          </a:p>
          <a:p>
            <a:pPr marL="0" indent="0" eaLnBrk="1" hangingPunct="1">
              <a:buFontTx/>
              <a:buNone/>
            </a:pPr>
            <a:r>
              <a:rPr lang="en-US" sz="1800" b="1" i="1" smtClean="0"/>
              <a:t>                         </a:t>
            </a:r>
            <a:r>
              <a:rPr lang="uk-UA" sz="1800" b="1" i="1" smtClean="0"/>
              <a:t>    </a:t>
            </a:r>
            <a:r>
              <a:rPr lang="en-US" sz="1800" b="1" i="1" smtClean="0">
                <a:solidFill>
                  <a:schemeClr val="hlink"/>
                </a:solidFill>
              </a:rPr>
              <a:t>m,f                    n</a:t>
            </a:r>
            <a:r>
              <a:rPr lang="en-US" sz="1800" b="1" i="1" smtClean="0"/>
              <a:t> </a:t>
            </a:r>
          </a:p>
          <a:p>
            <a:pPr marL="0" indent="0" eaLnBrk="1" hangingPunct="1">
              <a:buFontTx/>
              <a:buNone/>
            </a:pPr>
            <a:r>
              <a:rPr lang="uk-UA" sz="1800" b="1" smtClean="0"/>
              <a:t>   </a:t>
            </a:r>
            <a:r>
              <a:rPr lang="en-US" sz="1800" b="1" i="1" smtClean="0">
                <a:solidFill>
                  <a:schemeClr val="hlink"/>
                </a:solidFill>
              </a:rPr>
              <a:t>Nom.</a:t>
            </a:r>
            <a:r>
              <a:rPr lang="en-US" sz="1800" b="1" smtClean="0"/>
              <a:t>           </a:t>
            </a:r>
            <a:r>
              <a:rPr lang="ru-RU" sz="1800" b="1" smtClean="0"/>
              <a:t> </a:t>
            </a:r>
            <a:r>
              <a:rPr lang="en-US" sz="1800" b="1" smtClean="0"/>
              <a:t> frontalis            frontale</a:t>
            </a:r>
          </a:p>
          <a:p>
            <a:pPr marL="0" indent="0" eaLnBrk="1" hangingPunct="1">
              <a:buFontTx/>
              <a:buNone/>
            </a:pPr>
            <a:r>
              <a:rPr lang="uk-UA" sz="1800" b="1" smtClean="0"/>
              <a:t>   </a:t>
            </a:r>
            <a:r>
              <a:rPr lang="en-US" sz="1800" b="1" i="1" smtClean="0">
                <a:solidFill>
                  <a:schemeClr val="hlink"/>
                </a:solidFill>
              </a:rPr>
              <a:t>Gen.</a:t>
            </a:r>
            <a:r>
              <a:rPr lang="en-US" sz="1800" b="1" smtClean="0"/>
              <a:t>           </a:t>
            </a:r>
            <a:r>
              <a:rPr lang="ru-RU" sz="1800" b="1" smtClean="0"/>
              <a:t> </a:t>
            </a:r>
            <a:r>
              <a:rPr lang="en-US" sz="1800" b="1" smtClean="0"/>
              <a:t>  frontalis            frontalis</a:t>
            </a:r>
          </a:p>
          <a:p>
            <a:pPr marL="0" indent="0" eaLnBrk="1" hangingPunct="1">
              <a:buFontTx/>
              <a:buNone/>
            </a:pPr>
            <a:endParaRPr lang="en-US" sz="1800" b="1" smtClean="0"/>
          </a:p>
          <a:p>
            <a:pPr marL="0" indent="0" eaLnBrk="1" hangingPunct="1">
              <a:buFontTx/>
              <a:buNone/>
            </a:pPr>
            <a:r>
              <a:rPr lang="en-US" sz="1800" b="1" i="1" smtClean="0"/>
              <a:t>3. Simplex, icis </a:t>
            </a:r>
            <a:r>
              <a:rPr lang="ru-RU" sz="1800" b="1" i="1" smtClean="0"/>
              <a:t>простий </a:t>
            </a:r>
            <a:r>
              <a:rPr lang="en-US" sz="1800" b="1" i="1" smtClean="0"/>
              <a:t> (</a:t>
            </a:r>
            <a:r>
              <a:rPr lang="en-US" sz="1800" b="1" i="1" u="sng" smtClean="0"/>
              <a:t>simpl</a:t>
            </a:r>
            <a:r>
              <a:rPr lang="en-US" sz="1800" b="1" smtClean="0"/>
              <a:t> – </a:t>
            </a:r>
            <a:r>
              <a:rPr lang="ru-RU" sz="1800" b="1" smtClean="0"/>
              <a:t>основа</a:t>
            </a:r>
            <a:r>
              <a:rPr lang="en-US" sz="1800" b="1" smtClean="0"/>
              <a:t>)</a:t>
            </a:r>
            <a:endParaRPr lang="ru-RU" sz="1800" b="1" smtClean="0"/>
          </a:p>
          <a:p>
            <a:pPr marL="0" indent="0" eaLnBrk="1" hangingPunct="1">
              <a:buFontTx/>
              <a:buNone/>
            </a:pPr>
            <a:r>
              <a:rPr lang="ru-RU" sz="1800" b="1" smtClean="0"/>
              <a:t>    </a:t>
            </a:r>
            <a:r>
              <a:rPr lang="en-US" sz="1800" b="1" i="1" smtClean="0">
                <a:solidFill>
                  <a:schemeClr val="hlink"/>
                </a:solidFill>
              </a:rPr>
              <a:t>Casus                     Singularis</a:t>
            </a:r>
          </a:p>
          <a:p>
            <a:pPr marL="0" indent="0" eaLnBrk="1" hangingPunct="1">
              <a:buFontTx/>
              <a:buNone/>
            </a:pPr>
            <a:r>
              <a:rPr lang="en-US" sz="1800" b="1" i="1" smtClean="0">
                <a:solidFill>
                  <a:schemeClr val="hlink"/>
                </a:solidFill>
              </a:rPr>
              <a:t>                        </a:t>
            </a:r>
            <a:r>
              <a:rPr lang="uk-UA" sz="1800" b="1" i="1" smtClean="0">
                <a:solidFill>
                  <a:schemeClr val="hlink"/>
                </a:solidFill>
              </a:rPr>
              <a:t>      </a:t>
            </a:r>
            <a:r>
              <a:rPr lang="ru-RU" sz="1800" b="1" i="1" smtClean="0">
                <a:solidFill>
                  <a:schemeClr val="hlink"/>
                </a:solidFill>
              </a:rPr>
              <a:t> </a:t>
            </a:r>
            <a:r>
              <a:rPr lang="en-US" sz="1800" b="1" i="1" smtClean="0">
                <a:solidFill>
                  <a:schemeClr val="hlink"/>
                </a:solidFill>
              </a:rPr>
              <a:t>m,f                    </a:t>
            </a:r>
            <a:r>
              <a:rPr lang="uk-UA" sz="1800" b="1" i="1" smtClean="0">
                <a:solidFill>
                  <a:schemeClr val="hlink"/>
                </a:solidFill>
              </a:rPr>
              <a:t> </a:t>
            </a:r>
            <a:r>
              <a:rPr lang="en-US" sz="1800" b="1" i="1" smtClean="0">
                <a:solidFill>
                  <a:schemeClr val="hlink"/>
                </a:solidFill>
              </a:rPr>
              <a:t>n </a:t>
            </a:r>
          </a:p>
          <a:p>
            <a:pPr marL="0" indent="0" eaLnBrk="1" hangingPunct="1">
              <a:buFontTx/>
              <a:buNone/>
            </a:pPr>
            <a:r>
              <a:rPr lang="uk-UA" sz="1800" b="1" smtClean="0"/>
              <a:t>    </a:t>
            </a:r>
            <a:r>
              <a:rPr lang="en-US" sz="1800" b="1" i="1" smtClean="0">
                <a:solidFill>
                  <a:schemeClr val="hlink"/>
                </a:solidFill>
              </a:rPr>
              <a:t>Nom.</a:t>
            </a:r>
            <a:r>
              <a:rPr lang="en-US" sz="1800" b="1" smtClean="0"/>
              <a:t>           </a:t>
            </a:r>
            <a:r>
              <a:rPr lang="ru-RU" sz="1800" b="1" smtClean="0"/>
              <a:t>  </a:t>
            </a:r>
            <a:r>
              <a:rPr lang="en-US" sz="1800" b="1" smtClean="0"/>
              <a:t> simplex            simplex</a:t>
            </a:r>
          </a:p>
          <a:p>
            <a:pPr marL="0" indent="0" eaLnBrk="1" hangingPunct="1">
              <a:buFontTx/>
              <a:buNone/>
            </a:pPr>
            <a:r>
              <a:rPr lang="uk-UA" sz="1800" b="1" smtClean="0"/>
              <a:t>    </a:t>
            </a:r>
            <a:r>
              <a:rPr lang="en-US" sz="1800" b="1" i="1" smtClean="0">
                <a:solidFill>
                  <a:schemeClr val="hlink"/>
                </a:solidFill>
              </a:rPr>
              <a:t>Gen.</a:t>
            </a:r>
            <a:r>
              <a:rPr lang="en-US" sz="1800" b="1" smtClean="0"/>
              <a:t>             </a:t>
            </a:r>
            <a:r>
              <a:rPr lang="ru-RU" sz="1800" b="1" smtClean="0"/>
              <a:t>  </a:t>
            </a:r>
            <a:r>
              <a:rPr lang="en-US" sz="1800" b="1" smtClean="0"/>
              <a:t>simplicis          simplicis</a:t>
            </a:r>
          </a:p>
        </p:txBody>
      </p:sp>
    </p:spTree>
  </p:cSld>
  <p:clrMapOvr>
    <a:masterClrMapping/>
  </p:clrMapOvr>
  <p:transition spd="med" advClick="0" advTm="30000">
    <p:wheel spokes="8"/>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Объект 2"/>
          <p:cNvSpPr>
            <a:spLocks noGrp="1"/>
          </p:cNvSpPr>
          <p:nvPr>
            <p:ph idx="4294967295"/>
          </p:nvPr>
        </p:nvSpPr>
        <p:spPr>
          <a:xfrm>
            <a:off x="395288" y="476250"/>
            <a:ext cx="8497887" cy="5548313"/>
          </a:xfrm>
        </p:spPr>
        <p:txBody>
          <a:bodyPr/>
          <a:lstStyle/>
          <a:p>
            <a:pPr algn="ctr" eaLnBrk="1" hangingPunct="1">
              <a:buFontTx/>
              <a:buNone/>
            </a:pPr>
            <a:r>
              <a:rPr lang="ru-RU" sz="1800" b="1" i="1" u="sng" dirty="0" err="1" smtClean="0"/>
              <a:t>Відмінкові</a:t>
            </a:r>
            <a:r>
              <a:rPr lang="ru-RU" sz="1800" b="1" i="1" u="sng" dirty="0" smtClean="0"/>
              <a:t> </a:t>
            </a:r>
            <a:r>
              <a:rPr lang="ru-RU" sz="1800" b="1" i="1" u="sng" dirty="0" err="1" smtClean="0"/>
              <a:t>закінчення</a:t>
            </a:r>
            <a:r>
              <a:rPr lang="ru-RU" sz="1800" b="1" i="1" u="sng" dirty="0" smtClean="0"/>
              <a:t> </a:t>
            </a:r>
            <a:r>
              <a:rPr lang="ru-RU" sz="1800" b="1" i="1" u="sng" dirty="0" err="1" smtClean="0"/>
              <a:t>прикметників</a:t>
            </a:r>
            <a:r>
              <a:rPr lang="ru-RU" sz="1800" b="1" i="1" u="sng" dirty="0" smtClean="0"/>
              <a:t> 3-ї </a:t>
            </a:r>
            <a:r>
              <a:rPr lang="ru-RU" sz="1800" b="1" i="1" u="sng" dirty="0" err="1" smtClean="0"/>
              <a:t>відміни</a:t>
            </a:r>
            <a:endParaRPr lang="ru-RU" sz="1800" b="1" i="1" u="sng" dirty="0" smtClean="0"/>
          </a:p>
        </p:txBody>
      </p:sp>
      <p:graphicFrame>
        <p:nvGraphicFramePr>
          <p:cNvPr id="145458" name="Group 50"/>
          <p:cNvGraphicFramePr>
            <a:graphicFrameLocks noGrp="1"/>
          </p:cNvGraphicFramePr>
          <p:nvPr/>
        </p:nvGraphicFramePr>
        <p:xfrm>
          <a:off x="539750" y="1268413"/>
          <a:ext cx="7920038" cy="2376489"/>
        </p:xfrm>
        <a:graphic>
          <a:graphicData uri="http://schemas.openxmlformats.org/drawingml/2006/table">
            <a:tbl>
              <a:tblPr/>
              <a:tblGrid>
                <a:gridCol w="1587500"/>
                <a:gridCol w="1509713"/>
                <a:gridCol w="1154112"/>
                <a:gridCol w="1220788"/>
                <a:gridCol w="1189037"/>
                <a:gridCol w="1258888"/>
              </a:tblGrid>
              <a:tr h="58578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smtClean="0">
                        <a:ln>
                          <a:noFill/>
                        </a:ln>
                        <a:solidFill>
                          <a:schemeClr val="hlink"/>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Відмінок</a:t>
                      </a:r>
                      <a:endParaRPr kumimoji="0" lang="ru-RU" sz="1800" b="1" i="1" u="none" strike="noStrike" cap="none" normalizeH="0" baseline="0" smtClean="0">
                        <a:ln>
                          <a:noFill/>
                        </a:ln>
                        <a:solidFill>
                          <a:schemeClr val="hlink"/>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 </a:t>
                      </a:r>
                      <a:endParaRPr kumimoji="0" lang="ru-RU" sz="1800" b="1" i="1" u="none" strike="noStrike" cap="none" normalizeH="0" baseline="0" smtClean="0">
                        <a:ln>
                          <a:noFill/>
                        </a:ln>
                        <a:solidFill>
                          <a:schemeClr val="hlink"/>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  Рід </a:t>
                      </a:r>
                      <a:endParaRPr kumimoji="0" lang="ru-RU" sz="1800" b="1" i="1" u="none" strike="noStrike" cap="none" normalizeH="0" baseline="0" smtClean="0">
                        <a:ln>
                          <a:noFill/>
                        </a:ln>
                        <a:solidFill>
                          <a:schemeClr val="hlink"/>
                        </a:solidFill>
                        <a:effectLst/>
                        <a:latin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chemeClr val="tx1"/>
                          </a:solidFill>
                          <a:effectLst/>
                          <a:latin typeface="Arial" charset="0"/>
                        </a:rPr>
                        <a:t> </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Singularis</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Pluralis</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hMerge="1">
                  <a:txBody>
                    <a:bodyPr/>
                    <a:lstStyle/>
                    <a:p>
                      <a:endParaRPr lang="ru-RU"/>
                    </a:p>
                  </a:txBody>
                  <a:tcPr/>
                </a:tc>
              </a:tr>
              <a:tr h="900113">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66"/>
                          </a:solidFill>
                          <a:effectLst/>
                          <a:latin typeface="Arial" charset="0"/>
                        </a:rPr>
                        <a:t>m</a:t>
                      </a:r>
                      <a:endParaRPr kumimoji="0" lang="ru-RU" sz="1800" b="1" i="0" u="none" strike="noStrike" cap="none" normalizeH="0" baseline="0" smtClean="0">
                        <a:ln>
                          <a:noFill/>
                        </a:ln>
                        <a:solidFill>
                          <a:srgbClr val="FF0066"/>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66"/>
                          </a:solidFill>
                          <a:effectLst/>
                          <a:latin typeface="Arial" charset="0"/>
                        </a:rPr>
                        <a:t>f</a:t>
                      </a:r>
                      <a:endParaRPr kumimoji="0" lang="ru-RU" sz="1800" b="1" i="0" u="none" strike="noStrike" cap="none" normalizeH="0" baseline="0" smtClean="0">
                        <a:ln>
                          <a:noFill/>
                        </a:ln>
                        <a:solidFill>
                          <a:srgbClr val="FF0066"/>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66"/>
                          </a:solidFill>
                          <a:effectLst/>
                          <a:latin typeface="Arial" charset="0"/>
                        </a:rPr>
                        <a:t>n</a:t>
                      </a:r>
                      <a:endParaRPr kumimoji="0" lang="ru-RU" sz="1800" b="1" i="0" u="none" strike="noStrike" cap="none" normalizeH="0" baseline="0" smtClean="0">
                        <a:ln>
                          <a:noFill/>
                        </a:ln>
                        <a:solidFill>
                          <a:srgbClr val="FF0066"/>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800" b="1" i="0" u="none" strike="noStrike" cap="none" normalizeH="0" baseline="0" smtClean="0">
                        <a:ln>
                          <a:noFill/>
                        </a:ln>
                        <a:solidFill>
                          <a:srgbClr val="FF0066"/>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66"/>
                          </a:solidFill>
                          <a:effectLst/>
                          <a:latin typeface="Arial" charset="0"/>
                        </a:rPr>
                        <a:t>m</a:t>
                      </a:r>
                      <a:r>
                        <a:rPr kumimoji="0" lang="uk-UA" sz="1800" b="1" i="0" u="none" strike="noStrike" cap="none" normalizeH="0" baseline="0" smtClean="0">
                          <a:ln>
                            <a:noFill/>
                          </a:ln>
                          <a:solidFill>
                            <a:srgbClr val="FF0066"/>
                          </a:solidFill>
                          <a:effectLst/>
                          <a:latin typeface="Arial" charset="0"/>
                        </a:rPr>
                        <a:t>, </a:t>
                      </a:r>
                      <a:r>
                        <a:rPr kumimoji="0" lang="en-US" sz="1800" b="1" i="0" u="none" strike="noStrike" cap="none" normalizeH="0" baseline="0" smtClean="0">
                          <a:ln>
                            <a:noFill/>
                          </a:ln>
                          <a:solidFill>
                            <a:srgbClr val="FF0066"/>
                          </a:solidFill>
                          <a:effectLst/>
                          <a:latin typeface="Arial" charset="0"/>
                        </a:rPr>
                        <a:t>f</a:t>
                      </a:r>
                      <a:endParaRPr kumimoji="0" lang="ru-RU" sz="1800" b="1" i="0" u="none" strike="noStrike" cap="none" normalizeH="0" baseline="0" smtClean="0">
                        <a:ln>
                          <a:noFill/>
                        </a:ln>
                        <a:solidFill>
                          <a:srgbClr val="FF0066"/>
                        </a:solidFill>
                        <a:effectLst/>
                        <a:latin typeface="Arial" charset="0"/>
                        <a:cs typeface="Times New Roman" pitchFamily="18" charset="0"/>
                      </a:endParaRPr>
                    </a:p>
                  </a:txBody>
                  <a:tcPr marL="25400" marR="25400" marT="0" marB="0"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800" b="1" i="0" u="none" strike="noStrike" cap="none" normalizeH="0" baseline="0" smtClean="0">
                        <a:ln>
                          <a:noFill/>
                        </a:ln>
                        <a:solidFill>
                          <a:srgbClr val="FF0066"/>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66"/>
                          </a:solidFill>
                          <a:effectLst/>
                          <a:latin typeface="Arial" charset="0"/>
                        </a:rPr>
                        <a:t>n</a:t>
                      </a:r>
                      <a:endParaRPr kumimoji="0" lang="ru-RU" sz="1800" b="1" i="0" u="none" strike="noStrike" cap="none" normalizeH="0" baseline="0" smtClean="0">
                        <a:ln>
                          <a:noFill/>
                        </a:ln>
                        <a:solidFill>
                          <a:srgbClr val="FF0066"/>
                        </a:solidFill>
                        <a:effectLst/>
                        <a:latin typeface="Arial" charset="0"/>
                        <a:cs typeface="Times New Roman" pitchFamily="18" charset="0"/>
                      </a:endParaRPr>
                    </a:p>
                  </a:txBody>
                  <a:tcPr marL="25400" marR="25400" marT="0" marB="0"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r>
              <a:tr h="5937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Nom</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-er, -is, -s, -x, -r</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-is, -s, -x, -r</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-e, -s, -x, -r</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-es</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-ia</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r>
              <a:tr h="296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Gen</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88"/>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-is</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13"/>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-is</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88"/>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-is</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-ium</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-ium</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r>
            </a:tbl>
          </a:graphicData>
        </a:graphic>
      </p:graphicFrame>
      <p:sp>
        <p:nvSpPr>
          <p:cNvPr id="145443" name="Прямоугольник 4"/>
          <p:cNvSpPr>
            <a:spLocks noChangeArrowheads="1"/>
          </p:cNvSpPr>
          <p:nvPr/>
        </p:nvSpPr>
        <p:spPr bwMode="auto">
          <a:xfrm>
            <a:off x="684213" y="3789363"/>
            <a:ext cx="6985000" cy="2289175"/>
          </a:xfrm>
          <a:prstGeom prst="rect">
            <a:avLst/>
          </a:prstGeom>
          <a:noFill/>
          <a:ln w="9525">
            <a:noFill/>
            <a:miter lim="800000"/>
            <a:headEnd/>
            <a:tailEnd/>
          </a:ln>
        </p:spPr>
        <p:txBody>
          <a:bodyPr>
            <a:spAutoFit/>
          </a:bodyPr>
          <a:lstStyle/>
          <a:p>
            <a:r>
              <a:rPr lang="uk-UA" b="1" i="1">
                <a:solidFill>
                  <a:schemeClr val="hlink"/>
                </a:solidFill>
                <a:latin typeface="Arial" charset="0"/>
              </a:rPr>
              <a:t>Наприклад:</a:t>
            </a:r>
            <a:r>
              <a:rPr lang="uk-UA" b="1">
                <a:latin typeface="Arial" charset="0"/>
              </a:rPr>
              <a:t> </a:t>
            </a:r>
            <a:r>
              <a:rPr lang="ru-RU" b="1">
                <a:latin typeface="Arial" charset="0"/>
              </a:rPr>
              <a:t>лобна кістка (</a:t>
            </a:r>
            <a:r>
              <a:rPr lang="ru-RU" b="1"/>
              <a:t>о</a:t>
            </a:r>
            <a:r>
              <a:rPr lang="en-US" b="1"/>
              <a:t>s frontale</a:t>
            </a:r>
            <a:r>
              <a:rPr lang="ru-RU" b="1">
                <a:latin typeface="Arial" charset="0"/>
              </a:rPr>
              <a:t>)</a:t>
            </a:r>
          </a:p>
          <a:p>
            <a:r>
              <a:rPr lang="en-US" b="1" i="1" u="sng">
                <a:solidFill>
                  <a:schemeClr val="hlink"/>
                </a:solidFill>
                <a:latin typeface="Arial" charset="0"/>
              </a:rPr>
              <a:t>Singularis</a:t>
            </a:r>
          </a:p>
          <a:p>
            <a:r>
              <a:rPr lang="en-US" b="1">
                <a:latin typeface="Arial" charset="0"/>
              </a:rPr>
              <a:t>Nom.	</a:t>
            </a:r>
            <a:r>
              <a:rPr lang="ru-RU" b="1">
                <a:latin typeface="Arial" charset="0"/>
              </a:rPr>
              <a:t>         о</a:t>
            </a:r>
            <a:r>
              <a:rPr lang="en-US" b="1">
                <a:latin typeface="Arial" charset="0"/>
              </a:rPr>
              <a:t>s frontale</a:t>
            </a:r>
            <a:endParaRPr lang="ru-RU" b="1">
              <a:latin typeface="Arial" charset="0"/>
            </a:endParaRPr>
          </a:p>
          <a:p>
            <a:r>
              <a:rPr lang="en-US" b="1">
                <a:latin typeface="Arial" charset="0"/>
              </a:rPr>
              <a:t>Gen.	</a:t>
            </a:r>
            <a:r>
              <a:rPr lang="ru-RU" b="1">
                <a:latin typeface="Arial" charset="0"/>
              </a:rPr>
              <a:t>         о</a:t>
            </a:r>
            <a:r>
              <a:rPr lang="en-US" b="1">
                <a:latin typeface="Arial" charset="0"/>
              </a:rPr>
              <a:t>ssis frontalis	</a:t>
            </a:r>
            <a:endParaRPr lang="ru-RU" b="1" i="1">
              <a:solidFill>
                <a:schemeClr val="hlink"/>
              </a:solidFill>
              <a:latin typeface="Arial" charset="0"/>
            </a:endParaRPr>
          </a:p>
          <a:p>
            <a:endParaRPr lang="ru-RU" b="1">
              <a:latin typeface="Arial" charset="0"/>
            </a:endParaRPr>
          </a:p>
          <a:p>
            <a:r>
              <a:rPr lang="en-US" b="1" i="1" u="sng">
                <a:solidFill>
                  <a:schemeClr val="hlink"/>
                </a:solidFill>
                <a:latin typeface="Arial" charset="0"/>
              </a:rPr>
              <a:t>Pluralis	</a:t>
            </a:r>
            <a:r>
              <a:rPr lang="ru-RU" b="1">
                <a:latin typeface="Arial" charset="0"/>
              </a:rPr>
              <a:t>                          </a:t>
            </a:r>
            <a:r>
              <a:rPr lang="en-US" b="1">
                <a:latin typeface="Arial" charset="0"/>
              </a:rPr>
              <a:t>		</a:t>
            </a:r>
          </a:p>
          <a:p>
            <a:r>
              <a:rPr lang="en-US" b="1">
                <a:latin typeface="Arial" charset="0"/>
              </a:rPr>
              <a:t>Nom.	</a:t>
            </a:r>
            <a:r>
              <a:rPr lang="ru-RU" b="1">
                <a:latin typeface="Arial" charset="0"/>
              </a:rPr>
              <a:t>о</a:t>
            </a:r>
            <a:r>
              <a:rPr lang="en-US" b="1">
                <a:latin typeface="Arial" charset="0"/>
              </a:rPr>
              <a:t>ssa frontalia	</a:t>
            </a:r>
            <a:endParaRPr lang="ru-RU" b="1">
              <a:latin typeface="Arial" charset="0"/>
            </a:endParaRPr>
          </a:p>
          <a:p>
            <a:r>
              <a:rPr lang="en-US" b="1">
                <a:latin typeface="Arial" charset="0"/>
              </a:rPr>
              <a:t>Gen.	</a:t>
            </a:r>
            <a:r>
              <a:rPr lang="ru-RU" b="1">
                <a:latin typeface="Arial" charset="0"/>
              </a:rPr>
              <a:t>о</a:t>
            </a:r>
            <a:r>
              <a:rPr lang="en-US" b="1">
                <a:latin typeface="Arial" charset="0"/>
              </a:rPr>
              <a:t>ssium frontalium	</a:t>
            </a:r>
          </a:p>
        </p:txBody>
      </p:sp>
    </p:spTree>
  </p:cSld>
  <p:clrMapOvr>
    <a:masterClrMapping/>
  </p:clrMapOvr>
  <p:transition spd="med" advClick="0" advTm="30000">
    <p:wheel spokes="8"/>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Объект 1"/>
          <p:cNvSpPr>
            <a:spLocks noGrp="1"/>
          </p:cNvSpPr>
          <p:nvPr>
            <p:ph idx="4294967295"/>
          </p:nvPr>
        </p:nvSpPr>
        <p:spPr>
          <a:xfrm>
            <a:off x="395288" y="1341438"/>
            <a:ext cx="8302625" cy="4392612"/>
          </a:xfrm>
        </p:spPr>
        <p:txBody>
          <a:bodyPr/>
          <a:lstStyle/>
          <a:p>
            <a:pPr eaLnBrk="1" hangingPunct="1">
              <a:buFontTx/>
              <a:buNone/>
            </a:pPr>
            <a:r>
              <a:rPr lang="ru-RU" sz="1800" b="1" smtClean="0"/>
              <a:t>     Прикметники </a:t>
            </a:r>
            <a:r>
              <a:rPr lang="en-US" sz="1800" b="1" smtClean="0"/>
              <a:t>III </a:t>
            </a:r>
            <a:r>
              <a:rPr lang="ru-RU" sz="1800" b="1" smtClean="0"/>
              <a:t>відміни, так само, як прикметники І і </a:t>
            </a:r>
            <a:r>
              <a:rPr lang="en-US" sz="1800" b="1" smtClean="0"/>
              <a:t>II </a:t>
            </a:r>
            <a:r>
              <a:rPr lang="ru-RU" sz="1800" b="1" smtClean="0"/>
              <a:t>відмін, узгоджуються з іменниками в роді, числі і відмінку. </a:t>
            </a:r>
          </a:p>
          <a:p>
            <a:pPr eaLnBrk="1" hangingPunct="1">
              <a:buFontTx/>
              <a:buNone/>
            </a:pPr>
            <a:endParaRPr lang="ru-RU" sz="1800" b="1" smtClean="0"/>
          </a:p>
          <a:p>
            <a:pPr eaLnBrk="1" hangingPunct="1">
              <a:buFontTx/>
              <a:buNone/>
            </a:pPr>
            <a:r>
              <a:rPr lang="ru-RU" sz="1800" b="1" smtClean="0"/>
              <a:t>     </a:t>
            </a:r>
            <a:r>
              <a:rPr lang="ru-RU" sz="1800" b="1" i="1" smtClean="0">
                <a:solidFill>
                  <a:schemeClr val="hlink"/>
                </a:solidFill>
              </a:rPr>
              <a:t>Наприклад: </a:t>
            </a:r>
          </a:p>
          <a:p>
            <a:pPr eaLnBrk="1" hangingPunct="1">
              <a:buFontTx/>
              <a:buNone/>
            </a:pPr>
            <a:r>
              <a:rPr lang="ru-RU" sz="1800" b="1" smtClean="0"/>
              <a:t>      </a:t>
            </a:r>
            <a:r>
              <a:rPr lang="ru-RU" sz="1800" b="1" smtClean="0">
                <a:sym typeface="Wingdings" pitchFamily="2" charset="2"/>
              </a:rPr>
              <a:t></a:t>
            </a:r>
            <a:r>
              <a:rPr lang="ru-RU" sz="1800" b="1" smtClean="0"/>
              <a:t> </a:t>
            </a:r>
            <a:r>
              <a:rPr lang="en-US" sz="1800" b="1" i="1" smtClean="0"/>
              <a:t>tinctura simplex    </a:t>
            </a:r>
            <a:r>
              <a:rPr lang="ru-RU" sz="1800" b="1" i="1" smtClean="0"/>
              <a:t>-    </a:t>
            </a:r>
            <a:r>
              <a:rPr lang="en-US" sz="1800" b="1" i="1" smtClean="0"/>
              <a:t> </a:t>
            </a:r>
            <a:r>
              <a:rPr lang="ru-RU" sz="1800" b="1" i="1" smtClean="0"/>
              <a:t>проста настоянка</a:t>
            </a:r>
          </a:p>
          <a:p>
            <a:pPr eaLnBrk="1" hangingPunct="1">
              <a:buFontTx/>
              <a:buNone/>
            </a:pPr>
            <a:r>
              <a:rPr lang="ru-RU" sz="1800" b="1" smtClean="0"/>
              <a:t>	(</a:t>
            </a:r>
            <a:r>
              <a:rPr lang="en-US" sz="1800" b="1" smtClean="0"/>
              <a:t>tinctura, </a:t>
            </a:r>
            <a:r>
              <a:rPr lang="ru-RU" sz="1800" b="1" smtClean="0"/>
              <a:t>ае </a:t>
            </a:r>
            <a:r>
              <a:rPr lang="en-US" sz="1800" b="1" smtClean="0"/>
              <a:t>f — </a:t>
            </a:r>
            <a:r>
              <a:rPr lang="ru-RU" sz="1800" b="1" smtClean="0"/>
              <a:t>настянка; </a:t>
            </a:r>
            <a:r>
              <a:rPr lang="en-US" sz="1800" b="1" smtClean="0"/>
              <a:t>simplex, icis — </a:t>
            </a:r>
            <a:r>
              <a:rPr lang="ru-RU" sz="1800" b="1" smtClean="0"/>
              <a:t>простий) </a:t>
            </a:r>
          </a:p>
          <a:p>
            <a:pPr eaLnBrk="1" hangingPunct="1">
              <a:buFontTx/>
              <a:buNone/>
            </a:pPr>
            <a:r>
              <a:rPr lang="ru-RU" sz="1800" b="1" smtClean="0"/>
              <a:t>	 </a:t>
            </a:r>
            <a:r>
              <a:rPr lang="ru-RU" sz="1800" b="1" smtClean="0">
                <a:sym typeface="Wingdings" pitchFamily="2" charset="2"/>
              </a:rPr>
              <a:t></a:t>
            </a:r>
            <a:r>
              <a:rPr lang="ru-RU" sz="1800" b="1" smtClean="0"/>
              <a:t> </a:t>
            </a:r>
            <a:r>
              <a:rPr lang="en-US" sz="1800" b="1" i="1" smtClean="0"/>
              <a:t>morbus gravis              </a:t>
            </a:r>
            <a:r>
              <a:rPr lang="ru-RU" sz="1800" b="1" i="1" smtClean="0"/>
              <a:t>тяжка хвороба</a:t>
            </a:r>
          </a:p>
          <a:p>
            <a:pPr eaLnBrk="1" hangingPunct="1">
              <a:buFontTx/>
              <a:buNone/>
            </a:pPr>
            <a:r>
              <a:rPr lang="ru-RU" sz="1800" b="1" smtClean="0"/>
              <a:t>	(</a:t>
            </a:r>
            <a:r>
              <a:rPr lang="en-US" sz="1800" b="1" smtClean="0"/>
              <a:t>morbus, </a:t>
            </a:r>
            <a:r>
              <a:rPr lang="ru-RU" sz="1800" b="1" smtClean="0"/>
              <a:t>і т — хвороба; </a:t>
            </a:r>
            <a:r>
              <a:rPr lang="en-US" sz="1800" b="1" smtClean="0"/>
              <a:t>gravis, </a:t>
            </a:r>
            <a:r>
              <a:rPr lang="ru-RU" sz="1800" b="1" smtClean="0"/>
              <a:t>є — тяжкий) </a:t>
            </a:r>
          </a:p>
          <a:p>
            <a:pPr eaLnBrk="1" hangingPunct="1">
              <a:buFontTx/>
              <a:buNone/>
            </a:pPr>
            <a:r>
              <a:rPr lang="ru-RU" sz="1800" b="1" smtClean="0"/>
              <a:t>	 </a:t>
            </a:r>
            <a:r>
              <a:rPr lang="ru-RU" sz="1800" b="1" smtClean="0">
                <a:sym typeface="Wingdings" pitchFamily="2" charset="2"/>
              </a:rPr>
              <a:t></a:t>
            </a:r>
            <a:r>
              <a:rPr lang="ru-RU" sz="1800" b="1" smtClean="0"/>
              <a:t> </a:t>
            </a:r>
            <a:r>
              <a:rPr lang="en-US" sz="1800" b="1" i="1" smtClean="0"/>
              <a:t>dolor acer                     </a:t>
            </a:r>
            <a:r>
              <a:rPr lang="ru-RU" sz="1800" b="1" i="1" smtClean="0"/>
              <a:t>гострий біль</a:t>
            </a:r>
          </a:p>
          <a:p>
            <a:pPr eaLnBrk="1" hangingPunct="1">
              <a:buFontTx/>
              <a:buNone/>
            </a:pPr>
            <a:r>
              <a:rPr lang="ru-RU" sz="1800" b="1" smtClean="0"/>
              <a:t>	(</a:t>
            </a:r>
            <a:r>
              <a:rPr lang="en-US" sz="1800" b="1" smtClean="0"/>
              <a:t>dolor, oris m — </a:t>
            </a:r>
            <a:r>
              <a:rPr lang="ru-RU" sz="1800" b="1" smtClean="0"/>
              <a:t>біль; </a:t>
            </a:r>
            <a:r>
              <a:rPr lang="en-US" sz="1800" b="1" smtClean="0"/>
              <a:t>acer, cris, ere — </a:t>
            </a:r>
            <a:r>
              <a:rPr lang="ru-RU" sz="1800" b="1" smtClean="0"/>
              <a:t>гострий) </a:t>
            </a:r>
          </a:p>
          <a:p>
            <a:pPr eaLnBrk="1" hangingPunct="1">
              <a:buFontTx/>
              <a:buNone/>
            </a:pPr>
            <a:r>
              <a:rPr lang="ru-RU" sz="1800" b="1" smtClean="0"/>
              <a:t>	 </a:t>
            </a:r>
            <a:r>
              <a:rPr lang="ru-RU" sz="1800" b="1" smtClean="0">
                <a:sym typeface="Wingdings" pitchFamily="2" charset="2"/>
              </a:rPr>
              <a:t></a:t>
            </a:r>
            <a:r>
              <a:rPr lang="ru-RU" sz="1800" b="1" smtClean="0"/>
              <a:t> </a:t>
            </a:r>
            <a:r>
              <a:rPr lang="en-US" sz="1800" b="1" i="1" smtClean="0"/>
              <a:t>os frontale                    </a:t>
            </a:r>
            <a:r>
              <a:rPr lang="ru-RU" sz="1800" b="1" i="1" smtClean="0"/>
              <a:t>лобна кістка</a:t>
            </a:r>
          </a:p>
          <a:p>
            <a:pPr eaLnBrk="1" hangingPunct="1">
              <a:buFontTx/>
              <a:buNone/>
            </a:pPr>
            <a:r>
              <a:rPr lang="ru-RU" sz="1800" b="1" smtClean="0"/>
              <a:t>	(</a:t>
            </a:r>
            <a:r>
              <a:rPr lang="en-US" sz="1800" b="1" smtClean="0"/>
              <a:t>os, ossis n — </a:t>
            </a:r>
            <a:r>
              <a:rPr lang="ru-RU" sz="1800" b="1" smtClean="0"/>
              <a:t>кістка; </a:t>
            </a:r>
            <a:r>
              <a:rPr lang="en-US" sz="1800" b="1" smtClean="0"/>
              <a:t>frontalis, e — </a:t>
            </a:r>
            <a:r>
              <a:rPr lang="ru-RU" sz="1800" b="1" smtClean="0"/>
              <a:t>лобний)</a:t>
            </a:r>
          </a:p>
          <a:p>
            <a:pPr eaLnBrk="1" hangingPunct="1"/>
            <a:endParaRPr lang="ru-RU" sz="1800" b="1" smtClean="0"/>
          </a:p>
        </p:txBody>
      </p:sp>
      <p:sp>
        <p:nvSpPr>
          <p:cNvPr id="146434" name="Rectangle 4"/>
          <p:cNvSpPr>
            <a:spLocks noChangeArrowheads="1"/>
          </p:cNvSpPr>
          <p:nvPr/>
        </p:nvSpPr>
        <p:spPr bwMode="auto">
          <a:xfrm>
            <a:off x="468313" y="469900"/>
            <a:ext cx="8424862" cy="650875"/>
          </a:xfrm>
          <a:prstGeom prst="rect">
            <a:avLst/>
          </a:prstGeom>
          <a:solidFill>
            <a:srgbClr val="3399FF">
              <a:alpha val="0"/>
            </a:srgbClr>
          </a:solidFill>
          <a:ln w="9525">
            <a:solidFill>
              <a:srgbClr val="FFFFFF">
                <a:alpha val="0"/>
              </a:srgbClr>
            </a:solidFill>
            <a:miter lim="800000"/>
            <a:headEnd/>
            <a:tailEnd/>
          </a:ln>
        </p:spPr>
        <p:txBody>
          <a:bodyPr anchor="ctr">
            <a:spAutoFit/>
          </a:bodyPr>
          <a:lstStyle/>
          <a:p>
            <a:pPr algn="ctr"/>
            <a:r>
              <a:rPr lang="uk-UA" b="1" dirty="0">
                <a:solidFill>
                  <a:srgbClr val="92D050"/>
                </a:solidFill>
                <a:latin typeface="Arial" charset="0"/>
              </a:rPr>
              <a:t>2. Узгодження прикметників ІІІ з іменниками та відмінювання цих узгоджень в називному та родовому відмінках</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Объект 1"/>
          <p:cNvSpPr>
            <a:spLocks noGrp="1"/>
          </p:cNvSpPr>
          <p:nvPr>
            <p:ph idx="4294967295"/>
          </p:nvPr>
        </p:nvSpPr>
        <p:spPr>
          <a:xfrm>
            <a:off x="179388" y="476250"/>
            <a:ext cx="8820150" cy="5616575"/>
          </a:xfrm>
        </p:spPr>
        <p:txBody>
          <a:bodyPr/>
          <a:lstStyle/>
          <a:p>
            <a:pPr eaLnBrk="1" hangingPunct="1">
              <a:lnSpc>
                <a:spcPct val="90000"/>
              </a:lnSpc>
              <a:buFontTx/>
              <a:buNone/>
            </a:pPr>
            <a:r>
              <a:rPr lang="ru-RU" sz="1800" b="1" smtClean="0"/>
              <a:t>     </a:t>
            </a:r>
            <a:r>
              <a:rPr lang="ru-RU" sz="1800" b="1" i="1" smtClean="0">
                <a:solidFill>
                  <a:srgbClr val="FFFF00"/>
                </a:solidFill>
              </a:rPr>
              <a:t>Зразки відмінювання прикметників другої групи з іменниками різних відмін:</a:t>
            </a:r>
          </a:p>
          <a:p>
            <a:pPr eaLnBrk="1" hangingPunct="1">
              <a:lnSpc>
                <a:spcPct val="90000"/>
              </a:lnSpc>
              <a:buFontTx/>
              <a:buNone/>
            </a:pPr>
            <a:r>
              <a:rPr lang="ru-RU" sz="1800" b="1" smtClean="0"/>
              <a:t>     </a:t>
            </a:r>
            <a:r>
              <a:rPr lang="ru-RU" sz="1800" b="1" i="1" smtClean="0"/>
              <a:t>1.  </a:t>
            </a:r>
            <a:r>
              <a:rPr lang="en-US" sz="1800" b="1" i="1" smtClean="0"/>
              <a:t>Herba recens </a:t>
            </a:r>
            <a:r>
              <a:rPr lang="uk-UA" sz="1800" b="1" i="1" smtClean="0"/>
              <a:t> - </a:t>
            </a:r>
            <a:r>
              <a:rPr lang="ru-RU" sz="1800" b="1" i="1" smtClean="0"/>
              <a:t>свіжа трава</a:t>
            </a:r>
          </a:p>
          <a:p>
            <a:pPr eaLnBrk="1" hangingPunct="1">
              <a:lnSpc>
                <a:spcPct val="90000"/>
              </a:lnSpc>
              <a:buFontTx/>
              <a:buNone/>
            </a:pPr>
            <a:r>
              <a:rPr lang="ru-RU" sz="1800" b="1" smtClean="0"/>
              <a:t>                           </a:t>
            </a:r>
            <a:r>
              <a:rPr lang="en-US" sz="1800" b="1" i="1" smtClean="0">
                <a:solidFill>
                  <a:schemeClr val="hlink"/>
                </a:solidFill>
              </a:rPr>
              <a:t>Singularis</a:t>
            </a:r>
          </a:p>
          <a:p>
            <a:pPr eaLnBrk="1" hangingPunct="1">
              <a:lnSpc>
                <a:spcPct val="90000"/>
              </a:lnSpc>
              <a:buFontTx/>
              <a:buNone/>
            </a:pPr>
            <a:r>
              <a:rPr lang="uk-UA" sz="1800" b="1" smtClean="0"/>
              <a:t>          </a:t>
            </a:r>
            <a:r>
              <a:rPr lang="en-US" sz="1800" b="1" i="1" smtClean="0">
                <a:solidFill>
                  <a:schemeClr val="hlink"/>
                </a:solidFill>
              </a:rPr>
              <a:t>Nom.</a:t>
            </a:r>
            <a:r>
              <a:rPr lang="en-US" sz="1800" b="1" smtClean="0"/>
              <a:t>            herba recens</a:t>
            </a:r>
          </a:p>
          <a:p>
            <a:pPr eaLnBrk="1" hangingPunct="1">
              <a:lnSpc>
                <a:spcPct val="90000"/>
              </a:lnSpc>
              <a:buFontTx/>
              <a:buNone/>
            </a:pPr>
            <a:r>
              <a:rPr lang="uk-UA" sz="1800" b="1" smtClean="0"/>
              <a:t>          </a:t>
            </a:r>
            <a:r>
              <a:rPr lang="en-US" sz="1800" b="1" i="1" smtClean="0">
                <a:solidFill>
                  <a:schemeClr val="hlink"/>
                </a:solidFill>
              </a:rPr>
              <a:t>Gen.</a:t>
            </a:r>
            <a:r>
              <a:rPr lang="en-US" sz="1800" b="1" smtClean="0"/>
              <a:t>             herbae recentis</a:t>
            </a:r>
          </a:p>
          <a:p>
            <a:pPr eaLnBrk="1" hangingPunct="1">
              <a:lnSpc>
                <a:spcPct val="90000"/>
              </a:lnSpc>
              <a:buFontTx/>
              <a:buNone/>
            </a:pPr>
            <a:r>
              <a:rPr lang="uk-UA" sz="1800" b="1" smtClean="0"/>
              <a:t>     </a:t>
            </a:r>
            <a:r>
              <a:rPr lang="en-US" sz="1800" b="1" i="1" smtClean="0"/>
              <a:t>2.</a:t>
            </a:r>
            <a:r>
              <a:rPr lang="uk-UA" sz="1800" b="1" smtClean="0"/>
              <a:t>  </a:t>
            </a:r>
            <a:r>
              <a:rPr lang="en-US" sz="1800" b="1" i="1" smtClean="0"/>
              <a:t>Musculus brevis </a:t>
            </a:r>
            <a:r>
              <a:rPr lang="uk-UA" sz="1800" b="1" i="1" smtClean="0"/>
              <a:t>- </a:t>
            </a:r>
            <a:r>
              <a:rPr lang="ru-RU" sz="1800" b="1" i="1" smtClean="0"/>
              <a:t>короткий м'яз </a:t>
            </a:r>
          </a:p>
          <a:p>
            <a:pPr eaLnBrk="1" hangingPunct="1">
              <a:lnSpc>
                <a:spcPct val="90000"/>
              </a:lnSpc>
              <a:buFontTx/>
              <a:buNone/>
            </a:pPr>
            <a:r>
              <a:rPr lang="ru-RU" sz="1800" b="1" smtClean="0"/>
              <a:t>                          </a:t>
            </a:r>
            <a:r>
              <a:rPr lang="en-US" sz="1800" b="1" i="1" smtClean="0">
                <a:solidFill>
                  <a:schemeClr val="hlink"/>
                </a:solidFill>
              </a:rPr>
              <a:t>Singularis</a:t>
            </a:r>
          </a:p>
          <a:p>
            <a:pPr eaLnBrk="1" hangingPunct="1">
              <a:lnSpc>
                <a:spcPct val="90000"/>
              </a:lnSpc>
              <a:buFontTx/>
              <a:buNone/>
            </a:pPr>
            <a:r>
              <a:rPr lang="uk-UA" sz="1800" b="1" smtClean="0"/>
              <a:t>          </a:t>
            </a:r>
            <a:r>
              <a:rPr lang="en-US" sz="1800" b="1" i="1" smtClean="0">
                <a:solidFill>
                  <a:schemeClr val="hlink"/>
                </a:solidFill>
              </a:rPr>
              <a:t>Non.</a:t>
            </a:r>
            <a:r>
              <a:rPr lang="en-US" sz="1800" b="1" smtClean="0"/>
              <a:t>           </a:t>
            </a:r>
            <a:r>
              <a:rPr lang="uk-UA" sz="1800" b="1" smtClean="0"/>
              <a:t> </a:t>
            </a:r>
            <a:r>
              <a:rPr lang="en-US" sz="1800" b="1" smtClean="0"/>
              <a:t> musculus brevis</a:t>
            </a:r>
          </a:p>
          <a:p>
            <a:pPr eaLnBrk="1" hangingPunct="1">
              <a:lnSpc>
                <a:spcPct val="90000"/>
              </a:lnSpc>
              <a:buFontTx/>
              <a:buNone/>
            </a:pPr>
            <a:r>
              <a:rPr lang="uk-UA" sz="1800" b="1" smtClean="0"/>
              <a:t>          </a:t>
            </a:r>
            <a:r>
              <a:rPr lang="en-US" sz="1800" b="1" i="1" smtClean="0">
                <a:solidFill>
                  <a:schemeClr val="hlink"/>
                </a:solidFill>
              </a:rPr>
              <a:t>Gen.</a:t>
            </a:r>
            <a:r>
              <a:rPr lang="en-US" sz="1800" b="1" smtClean="0"/>
              <a:t>             musculi brevis</a:t>
            </a:r>
          </a:p>
          <a:p>
            <a:pPr eaLnBrk="1" hangingPunct="1">
              <a:lnSpc>
                <a:spcPct val="90000"/>
              </a:lnSpc>
              <a:buFontTx/>
              <a:buNone/>
            </a:pPr>
            <a:r>
              <a:rPr lang="uk-UA" sz="1800" b="1" smtClean="0"/>
              <a:t>     </a:t>
            </a:r>
            <a:r>
              <a:rPr lang="en-US" sz="1800" b="1" i="1" smtClean="0"/>
              <a:t>3.</a:t>
            </a:r>
            <a:r>
              <a:rPr lang="uk-UA" sz="1800" b="1" smtClean="0"/>
              <a:t>  </a:t>
            </a:r>
            <a:r>
              <a:rPr lang="en-US" sz="1800" b="1" i="1" smtClean="0"/>
              <a:t>Flos silvester </a:t>
            </a:r>
            <a:r>
              <a:rPr lang="uk-UA" sz="1800" b="1" i="1" smtClean="0"/>
              <a:t>- </a:t>
            </a:r>
            <a:r>
              <a:rPr lang="ru-RU" sz="1800" b="1" i="1" smtClean="0"/>
              <a:t>лісова квітка</a:t>
            </a:r>
            <a:r>
              <a:rPr lang="ru-RU" sz="1800" b="1" smtClean="0"/>
              <a:t> </a:t>
            </a:r>
          </a:p>
          <a:p>
            <a:pPr eaLnBrk="1" hangingPunct="1">
              <a:lnSpc>
                <a:spcPct val="90000"/>
              </a:lnSpc>
              <a:buFontTx/>
              <a:buNone/>
            </a:pPr>
            <a:r>
              <a:rPr lang="ru-RU" sz="1800" b="1" smtClean="0"/>
              <a:t>                         </a:t>
            </a:r>
            <a:r>
              <a:rPr lang="ru-RU" sz="1800" b="1" smtClean="0">
                <a:solidFill>
                  <a:schemeClr val="hlink"/>
                </a:solidFill>
              </a:rPr>
              <a:t> </a:t>
            </a:r>
            <a:r>
              <a:rPr lang="en-US" sz="1800" b="1" i="1" smtClean="0">
                <a:solidFill>
                  <a:schemeClr val="hlink"/>
                </a:solidFill>
              </a:rPr>
              <a:t>Singularis </a:t>
            </a:r>
          </a:p>
          <a:p>
            <a:pPr eaLnBrk="1" hangingPunct="1">
              <a:lnSpc>
                <a:spcPct val="90000"/>
              </a:lnSpc>
              <a:buFontTx/>
              <a:buNone/>
            </a:pPr>
            <a:r>
              <a:rPr lang="uk-UA" sz="1800" b="1" smtClean="0"/>
              <a:t>          </a:t>
            </a:r>
            <a:r>
              <a:rPr lang="en-US" sz="1800" b="1" i="1" smtClean="0">
                <a:solidFill>
                  <a:schemeClr val="hlink"/>
                </a:solidFill>
              </a:rPr>
              <a:t>Nom.</a:t>
            </a:r>
            <a:r>
              <a:rPr lang="en-US" sz="1800" b="1" smtClean="0"/>
              <a:t>           </a:t>
            </a:r>
            <a:r>
              <a:rPr lang="uk-UA" sz="1800" b="1" smtClean="0"/>
              <a:t> </a:t>
            </a:r>
            <a:r>
              <a:rPr lang="en-US" sz="1800" b="1" smtClean="0"/>
              <a:t> flos silvester</a:t>
            </a:r>
          </a:p>
          <a:p>
            <a:pPr eaLnBrk="1" hangingPunct="1">
              <a:lnSpc>
                <a:spcPct val="90000"/>
              </a:lnSpc>
              <a:buFontTx/>
              <a:buNone/>
            </a:pPr>
            <a:r>
              <a:rPr lang="uk-UA" sz="1800" b="1" smtClean="0"/>
              <a:t>         </a:t>
            </a:r>
            <a:r>
              <a:rPr lang="uk-UA" sz="1800" b="1" i="1" smtClean="0">
                <a:solidFill>
                  <a:schemeClr val="hlink"/>
                </a:solidFill>
              </a:rPr>
              <a:t> </a:t>
            </a:r>
            <a:r>
              <a:rPr lang="en-US" sz="1800" b="1" i="1" smtClean="0">
                <a:solidFill>
                  <a:schemeClr val="hlink"/>
                </a:solidFill>
              </a:rPr>
              <a:t>Gen</a:t>
            </a:r>
            <a:r>
              <a:rPr lang="en-US" sz="1800" b="1" smtClean="0"/>
              <a:t>.             </a:t>
            </a:r>
            <a:r>
              <a:rPr lang="uk-UA" sz="1800" b="1" smtClean="0"/>
              <a:t> </a:t>
            </a:r>
            <a:r>
              <a:rPr lang="en-US" sz="1800" b="1" smtClean="0"/>
              <a:t>floris s</a:t>
            </a:r>
            <a:r>
              <a:rPr lang="ru-RU" sz="1800" b="1" smtClean="0"/>
              <a:t>і</a:t>
            </a:r>
            <a:r>
              <a:rPr lang="en-US" sz="1800" b="1" smtClean="0"/>
              <a:t>lvestris</a:t>
            </a:r>
          </a:p>
          <a:p>
            <a:pPr eaLnBrk="1" hangingPunct="1">
              <a:lnSpc>
                <a:spcPct val="90000"/>
              </a:lnSpc>
              <a:buFontTx/>
              <a:buNone/>
            </a:pPr>
            <a:r>
              <a:rPr lang="ru-RU" sz="1800" b="1" smtClean="0"/>
              <a:t>     </a:t>
            </a:r>
            <a:r>
              <a:rPr lang="ru-RU" sz="1800" b="1" i="1" smtClean="0">
                <a:solidFill>
                  <a:srgbClr val="FF0066"/>
                </a:solidFill>
              </a:rPr>
              <a:t>Примітка:</a:t>
            </a:r>
            <a:r>
              <a:rPr lang="ru-RU" sz="1800" b="1" smtClean="0"/>
              <a:t> У сполученнях </a:t>
            </a:r>
            <a:r>
              <a:rPr lang="en-US" sz="1800" b="1" i="1" u="sng" smtClean="0"/>
              <a:t>herba recens </a:t>
            </a:r>
            <a:r>
              <a:rPr lang="ru-RU" sz="1800" b="1" i="1" u="sng" smtClean="0"/>
              <a:t>і </a:t>
            </a:r>
            <a:r>
              <a:rPr lang="en-US" sz="1800" b="1" i="1" u="sng" smtClean="0"/>
              <a:t>musculus brevis</a:t>
            </a:r>
            <a:r>
              <a:rPr lang="en-US" sz="1800" b="1" smtClean="0"/>
              <a:t> </a:t>
            </a:r>
            <a:r>
              <a:rPr lang="ru-RU" sz="1800" b="1" smtClean="0"/>
              <a:t>прикметники узгоджуються з іменниками в роді, числі, відмінку, але не у відміні (</a:t>
            </a:r>
            <a:r>
              <a:rPr lang="en-US" sz="1800" b="1" smtClean="0"/>
              <a:t>herba — </a:t>
            </a:r>
            <a:r>
              <a:rPr lang="ru-RU" sz="1800" b="1" smtClean="0"/>
              <a:t>перша відміна, </a:t>
            </a:r>
            <a:r>
              <a:rPr lang="en-US" sz="1800" b="1" smtClean="0"/>
              <a:t>recens — </a:t>
            </a:r>
            <a:r>
              <a:rPr lang="ru-RU" sz="1800" b="1" smtClean="0"/>
              <a:t>третя). У сполученні </a:t>
            </a:r>
            <a:r>
              <a:rPr lang="en-US" sz="1800" b="1" i="1" u="sng" smtClean="0"/>
              <a:t>flos silvester</a:t>
            </a:r>
            <a:r>
              <a:rPr lang="en-US" sz="1800" b="1" smtClean="0"/>
              <a:t> </a:t>
            </a:r>
            <a:r>
              <a:rPr lang="ru-RU" sz="1800" b="1" smtClean="0"/>
              <a:t>прикметник </a:t>
            </a:r>
            <a:r>
              <a:rPr lang="en-US" sz="1800" b="1" smtClean="0"/>
              <a:t>silvester </a:t>
            </a:r>
            <a:r>
              <a:rPr lang="ru-RU" sz="1800" b="1" smtClean="0"/>
              <a:t>узгоджується з іменником у роді, числі, відмінку і у відміні.</a:t>
            </a:r>
          </a:p>
        </p:txBody>
      </p:sp>
    </p:spTree>
  </p:cSld>
  <p:clrMapOvr>
    <a:masterClrMapping/>
  </p:clrMapOvr>
  <p:transition spd="med" advClick="0" advTm="30000">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ъект 2"/>
          <p:cNvSpPr>
            <a:spLocks noGrp="1"/>
          </p:cNvSpPr>
          <p:nvPr>
            <p:ph idx="4294967295"/>
          </p:nvPr>
        </p:nvSpPr>
        <p:spPr>
          <a:xfrm>
            <a:off x="457200" y="549275"/>
            <a:ext cx="8229600" cy="5546725"/>
          </a:xfrm>
        </p:spPr>
        <p:txBody>
          <a:bodyPr/>
          <a:lstStyle/>
          <a:p>
            <a:pPr marL="0" indent="0" algn="ctr" eaLnBrk="1" hangingPunct="1">
              <a:buFontTx/>
              <a:buNone/>
            </a:pPr>
            <a:r>
              <a:rPr lang="ru-RU" sz="1800" b="1" i="1" dirty="0" smtClean="0">
                <a:solidFill>
                  <a:srgbClr val="92D050"/>
                </a:solidFill>
              </a:rPr>
              <a:t>2. </a:t>
            </a:r>
            <a:r>
              <a:rPr lang="ru-RU" sz="1800" b="1" i="1" dirty="0" err="1" smtClean="0">
                <a:solidFill>
                  <a:srgbClr val="92D050"/>
                </a:solidFill>
              </a:rPr>
              <a:t>Поділ</a:t>
            </a:r>
            <a:r>
              <a:rPr lang="ru-RU" sz="1800" b="1" i="1" dirty="0" smtClean="0">
                <a:solidFill>
                  <a:srgbClr val="92D050"/>
                </a:solidFill>
              </a:rPr>
              <a:t> і </a:t>
            </a:r>
            <a:r>
              <a:rPr lang="ru-RU" sz="1800" b="1" i="1" dirty="0" err="1" smtClean="0">
                <a:solidFill>
                  <a:srgbClr val="92D050"/>
                </a:solidFill>
              </a:rPr>
              <a:t>вимова</a:t>
            </a:r>
            <a:r>
              <a:rPr lang="ru-RU" sz="1800" b="1" i="1" dirty="0" smtClean="0">
                <a:solidFill>
                  <a:srgbClr val="92D050"/>
                </a:solidFill>
              </a:rPr>
              <a:t> </a:t>
            </a:r>
            <a:r>
              <a:rPr lang="ru-RU" sz="1800" b="1" i="1" dirty="0" err="1" smtClean="0">
                <a:solidFill>
                  <a:srgbClr val="92D050"/>
                </a:solidFill>
              </a:rPr>
              <a:t>звуків</a:t>
            </a:r>
            <a:endParaRPr lang="ru-RU" sz="1800" b="1" i="1" dirty="0" smtClean="0">
              <a:solidFill>
                <a:srgbClr val="92D050"/>
              </a:solidFill>
            </a:endParaRPr>
          </a:p>
          <a:p>
            <a:pPr marL="0" indent="0" eaLnBrk="1" hangingPunct="1"/>
            <a:endParaRPr lang="en-US" sz="1800" i="1" dirty="0" smtClean="0">
              <a:solidFill>
                <a:srgbClr val="92D050"/>
              </a:solidFill>
            </a:endParaRPr>
          </a:p>
          <a:p>
            <a:pPr marL="0" indent="0" eaLnBrk="1" hangingPunct="1"/>
            <a:endParaRPr lang="ru-RU" sz="1800" i="1" dirty="0" smtClean="0"/>
          </a:p>
          <a:p>
            <a:pPr marL="0" indent="0" eaLnBrk="1" hangingPunct="1">
              <a:buFontTx/>
              <a:buNone/>
            </a:pPr>
            <a:r>
              <a:rPr lang="ru-RU" sz="2000" dirty="0" smtClean="0"/>
              <a:t>В </a:t>
            </a:r>
            <a:r>
              <a:rPr lang="ru-RU" sz="2000" dirty="0" err="1" smtClean="0"/>
              <a:t>латинській</a:t>
            </a:r>
            <a:r>
              <a:rPr lang="ru-RU" sz="2000" dirty="0" smtClean="0"/>
              <a:t> </a:t>
            </a:r>
            <a:r>
              <a:rPr lang="ru-RU" sz="2000" dirty="0" err="1" smtClean="0"/>
              <a:t>мові</a:t>
            </a:r>
            <a:r>
              <a:rPr lang="ru-RU" sz="2000" dirty="0" smtClean="0"/>
              <a:t> звуки </a:t>
            </a:r>
            <a:r>
              <a:rPr lang="ru-RU" sz="2000" dirty="0" err="1" smtClean="0"/>
              <a:t>поділяють</a:t>
            </a:r>
            <a:r>
              <a:rPr lang="ru-RU" sz="2000" dirty="0" smtClean="0"/>
              <a:t> на </a:t>
            </a:r>
            <a:r>
              <a:rPr lang="ru-RU" sz="2000" dirty="0" err="1" smtClean="0"/>
              <a:t>голосні</a:t>
            </a:r>
            <a:r>
              <a:rPr lang="ru-RU" sz="2000" dirty="0" smtClean="0"/>
              <a:t> і </a:t>
            </a:r>
            <a:r>
              <a:rPr lang="ru-RU" sz="2000" dirty="0" err="1" smtClean="0"/>
              <a:t>приголосні</a:t>
            </a:r>
            <a:r>
              <a:rPr lang="ru-RU" sz="2000" dirty="0" smtClean="0"/>
              <a:t>. </a:t>
            </a:r>
            <a:endParaRPr lang="en-US" sz="2000" dirty="0" smtClean="0"/>
          </a:p>
          <a:p>
            <a:pPr marL="0" indent="0" eaLnBrk="1" hangingPunct="1">
              <a:buFontTx/>
              <a:buNone/>
            </a:pPr>
            <a:r>
              <a:rPr lang="ru-RU" sz="2000" dirty="0" smtClean="0"/>
              <a:t>Для </a:t>
            </a:r>
            <a:r>
              <a:rPr lang="ru-RU" sz="2000" dirty="0" err="1" smtClean="0"/>
              <a:t>позначення</a:t>
            </a:r>
            <a:r>
              <a:rPr lang="ru-RU" sz="2000" dirty="0" smtClean="0"/>
              <a:t> </a:t>
            </a:r>
            <a:r>
              <a:rPr lang="ru-RU" sz="2000" i="1" dirty="0" err="1" smtClean="0">
                <a:solidFill>
                  <a:srgbClr val="00FFFF"/>
                </a:solidFill>
              </a:rPr>
              <a:t>голосних</a:t>
            </a:r>
            <a:r>
              <a:rPr lang="ru-RU" sz="2000" i="1" dirty="0" smtClean="0">
                <a:solidFill>
                  <a:srgbClr val="00FFFF"/>
                </a:solidFill>
              </a:rPr>
              <a:t> </a:t>
            </a:r>
            <a:r>
              <a:rPr lang="ru-RU" sz="2000" i="1" dirty="0" err="1" smtClean="0">
                <a:solidFill>
                  <a:srgbClr val="00FFFF"/>
                </a:solidFill>
              </a:rPr>
              <a:t>звуків</a:t>
            </a:r>
            <a:r>
              <a:rPr lang="ru-RU" sz="2000" i="1" dirty="0" smtClean="0">
                <a:solidFill>
                  <a:srgbClr val="00FFFF"/>
                </a:solidFill>
              </a:rPr>
              <a:t> </a:t>
            </a:r>
            <a:r>
              <a:rPr lang="ru-RU" sz="2000" dirty="0" err="1" smtClean="0"/>
              <a:t>вживають</a:t>
            </a:r>
            <a:r>
              <a:rPr lang="ru-RU" sz="2000" dirty="0" smtClean="0"/>
              <a:t> </a:t>
            </a:r>
            <a:r>
              <a:rPr lang="ru-RU" sz="2000" dirty="0" err="1" smtClean="0"/>
              <a:t>букви</a:t>
            </a:r>
            <a:r>
              <a:rPr lang="ru-RU" sz="2000" dirty="0" smtClean="0"/>
              <a:t>  </a:t>
            </a:r>
            <a:r>
              <a:rPr lang="ru-RU" sz="2000" i="1" dirty="0" smtClean="0">
                <a:solidFill>
                  <a:srgbClr val="FF0066"/>
                </a:solidFill>
              </a:rPr>
              <a:t>а, е, і, о, </a:t>
            </a:r>
            <a:r>
              <a:rPr lang="en-US" sz="2000" i="1" dirty="0" smtClean="0">
                <a:solidFill>
                  <a:srgbClr val="FF0066"/>
                </a:solidFill>
              </a:rPr>
              <a:t>u, y</a:t>
            </a:r>
            <a:r>
              <a:rPr lang="en-US" sz="2000" dirty="0" smtClean="0">
                <a:solidFill>
                  <a:srgbClr val="FF0066"/>
                </a:solidFill>
              </a:rPr>
              <a:t>. </a:t>
            </a:r>
            <a:r>
              <a:rPr lang="ru-RU" sz="2000" i="1" dirty="0" err="1" smtClean="0">
                <a:solidFill>
                  <a:srgbClr val="00FFFF"/>
                </a:solidFill>
              </a:rPr>
              <a:t>Приголосні</a:t>
            </a:r>
            <a:r>
              <a:rPr lang="ru-RU" sz="2000" i="1" dirty="0" smtClean="0">
                <a:solidFill>
                  <a:srgbClr val="00FFFF"/>
                </a:solidFill>
              </a:rPr>
              <a:t> звуки</a:t>
            </a:r>
            <a:r>
              <a:rPr lang="ru-RU" sz="2000" dirty="0" smtClean="0"/>
              <a:t> </a:t>
            </a:r>
            <a:r>
              <a:rPr lang="ru-RU" sz="2000" dirty="0" err="1" smtClean="0"/>
              <a:t>відтворюється</a:t>
            </a:r>
            <a:r>
              <a:rPr lang="ru-RU" sz="2000" dirty="0" smtClean="0"/>
              <a:t> на </a:t>
            </a:r>
            <a:r>
              <a:rPr lang="ru-RU" sz="2000" dirty="0" err="1" smtClean="0"/>
              <a:t>письмі</a:t>
            </a:r>
            <a:r>
              <a:rPr lang="ru-RU" sz="2000" dirty="0" smtClean="0"/>
              <a:t> за </a:t>
            </a:r>
            <a:r>
              <a:rPr lang="ru-RU" sz="2000" dirty="0" err="1" smtClean="0"/>
              <a:t>допомогою</a:t>
            </a:r>
            <a:r>
              <a:rPr lang="ru-RU" sz="2000" dirty="0" smtClean="0"/>
              <a:t> букв: </a:t>
            </a:r>
            <a:r>
              <a:rPr lang="en-US" sz="2000" i="1" dirty="0" smtClean="0">
                <a:solidFill>
                  <a:srgbClr val="FF0000"/>
                </a:solidFill>
              </a:rPr>
              <a:t>b, c, d, f, g, h,  l, m, n, p,  q, r, s, t, v, x, z</a:t>
            </a:r>
            <a:r>
              <a:rPr lang="en-US" sz="2000" i="1" dirty="0" smtClean="0"/>
              <a:t>.</a:t>
            </a:r>
          </a:p>
          <a:p>
            <a:pPr marL="0" indent="0" eaLnBrk="1" hangingPunct="1"/>
            <a:endParaRPr lang="ru-RU" sz="1800" dirty="0" smtClean="0"/>
          </a:p>
        </p:txBody>
      </p:sp>
    </p:spTree>
  </p:cSld>
  <p:clrMapOvr>
    <a:masterClrMapping/>
  </p:clrMapOvr>
  <p:transition spd="med" advClick="0" advTm="30000">
    <p:wheel spokes="8"/>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Объект 1"/>
          <p:cNvSpPr>
            <a:spLocks noGrp="1"/>
          </p:cNvSpPr>
          <p:nvPr>
            <p:ph idx="4294967295"/>
          </p:nvPr>
        </p:nvSpPr>
        <p:spPr>
          <a:xfrm>
            <a:off x="468313" y="1557338"/>
            <a:ext cx="8229600" cy="4394200"/>
          </a:xfrm>
        </p:spPr>
        <p:txBody>
          <a:bodyPr/>
          <a:lstStyle/>
          <a:p>
            <a:pPr marL="0" indent="0" eaLnBrk="1" hangingPunct="1">
              <a:buFontTx/>
              <a:buNone/>
            </a:pPr>
            <a:r>
              <a:rPr lang="ru-RU" sz="1800" b="1" smtClean="0"/>
              <a:t>1. На які групи поділяються прикметники 3-ї відміни………</a:t>
            </a:r>
          </a:p>
          <a:p>
            <a:pPr marL="0" indent="0" eaLnBrk="1" hangingPunct="1">
              <a:buFontTx/>
              <a:buNone/>
            </a:pPr>
            <a:r>
              <a:rPr lang="ru-RU" sz="1800" b="1" smtClean="0"/>
              <a:t>2. Навести приклад прикметників з трьома закінченнями……………</a:t>
            </a:r>
          </a:p>
          <a:p>
            <a:pPr marL="0" indent="0" eaLnBrk="1" hangingPunct="1">
              <a:buFontTx/>
              <a:buNone/>
            </a:pPr>
            <a:r>
              <a:rPr lang="ru-RU" sz="1800" b="1" smtClean="0"/>
              <a:t>3. Навести приклад прикметників з двома закінченнями…………….</a:t>
            </a:r>
          </a:p>
          <a:p>
            <a:pPr marL="0" indent="0" eaLnBrk="1" hangingPunct="1">
              <a:buFontTx/>
              <a:buNone/>
            </a:pPr>
            <a:r>
              <a:rPr lang="ru-RU" sz="1800" b="1" smtClean="0"/>
              <a:t>4. Навести приклад прикметників з одним закінченням………………</a:t>
            </a:r>
          </a:p>
          <a:p>
            <a:pPr marL="0" indent="0" eaLnBrk="1" hangingPunct="1">
              <a:buFontTx/>
              <a:buNone/>
            </a:pPr>
            <a:r>
              <a:rPr lang="ru-RU" sz="1800" b="1" smtClean="0"/>
              <a:t>5. Як відмінюються прикметники 3 відміни………………………………</a:t>
            </a:r>
          </a:p>
          <a:p>
            <a:pPr marL="0" indent="0" eaLnBrk="1" hangingPunct="1">
              <a:buFontTx/>
              <a:buNone/>
            </a:pPr>
            <a:r>
              <a:rPr lang="ru-RU" sz="1800" b="1" smtClean="0"/>
              <a:t>6. Як узгоджуються прикметники 3 відміни з іменниками 1,  2 і 3  відмін.</a:t>
            </a:r>
          </a:p>
          <a:p>
            <a:pPr marL="0" indent="0" eaLnBrk="1" hangingPunct="1"/>
            <a:endParaRPr lang="ru-RU" sz="1800" b="1" smtClean="0"/>
          </a:p>
          <a:p>
            <a:pPr marL="0" indent="0" eaLnBrk="1" hangingPunct="1"/>
            <a:endParaRPr lang="ru-RU" sz="2200" smtClean="0"/>
          </a:p>
        </p:txBody>
      </p:sp>
      <p:sp>
        <p:nvSpPr>
          <p:cNvPr id="148482" name="Rectangle 4"/>
          <p:cNvSpPr>
            <a:spLocks noChangeArrowheads="1"/>
          </p:cNvSpPr>
          <p:nvPr/>
        </p:nvSpPr>
        <p:spPr bwMode="auto">
          <a:xfrm>
            <a:off x="539750" y="404813"/>
            <a:ext cx="7993063" cy="8636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rPr>
              <a:t>? Запитання для самоконтролю</a:t>
            </a:r>
            <a:endParaRPr lang="ru-RU" sz="2400" b="1">
              <a:solidFill>
                <a:srgbClr val="FF0066"/>
              </a:solidFill>
            </a:endParaRPr>
          </a:p>
        </p:txBody>
      </p:sp>
    </p:spTree>
  </p:cSld>
  <p:clrMapOvr>
    <a:masterClrMapping/>
  </p:clrMapOvr>
  <p:transition spd="med" advClick="0" advTm="30000">
    <p:wheel spokes="8"/>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Объект 1"/>
          <p:cNvSpPr>
            <a:spLocks noGrp="1"/>
          </p:cNvSpPr>
          <p:nvPr>
            <p:ph idx="4294967295"/>
          </p:nvPr>
        </p:nvSpPr>
        <p:spPr>
          <a:xfrm>
            <a:off x="468313" y="908050"/>
            <a:ext cx="8229600" cy="5041900"/>
          </a:xfrm>
        </p:spPr>
        <p:txBody>
          <a:bodyPr/>
          <a:lstStyle/>
          <a:p>
            <a:pPr eaLnBrk="1" hangingPunct="1">
              <a:buFontTx/>
              <a:buNone/>
            </a:pPr>
            <a:r>
              <a:rPr lang="ru-RU" sz="1800" b="1" i="1" smtClean="0"/>
              <a:t>1. Визначте рід прикметників і перекладіть:</a:t>
            </a:r>
          </a:p>
          <a:p>
            <a:pPr eaLnBrk="1" hangingPunct="1">
              <a:buFontTx/>
              <a:buNone/>
            </a:pPr>
            <a:r>
              <a:rPr lang="ru-RU" sz="1800" b="1" smtClean="0"/>
              <a:t>   	</a:t>
            </a:r>
            <a:r>
              <a:rPr lang="en-US" sz="1800" b="1" smtClean="0">
                <a:solidFill>
                  <a:srgbClr val="FF0066"/>
                </a:solidFill>
              </a:rPr>
              <a:t>Acris, teres, commune, dorsal</a:t>
            </a:r>
            <a:r>
              <a:rPr lang="ru-RU" sz="1800" b="1" smtClean="0">
                <a:solidFill>
                  <a:srgbClr val="FF0066"/>
                </a:solidFill>
              </a:rPr>
              <a:t>і</a:t>
            </a:r>
            <a:r>
              <a:rPr lang="en-US" sz="1800" b="1" smtClean="0">
                <a:solidFill>
                  <a:srgbClr val="FF0066"/>
                </a:solidFill>
              </a:rPr>
              <a:t>s, celer, nasale, quadriceps, viridis,</a:t>
            </a:r>
            <a:r>
              <a:rPr lang="uk-UA" sz="1800" b="1" smtClean="0">
                <a:solidFill>
                  <a:srgbClr val="FF0066"/>
                </a:solidFill>
              </a:rPr>
              <a:t> </a:t>
            </a:r>
            <a:r>
              <a:rPr lang="en-US" sz="1800" b="1" smtClean="0">
                <a:solidFill>
                  <a:srgbClr val="FF0066"/>
                </a:solidFill>
              </a:rPr>
              <a:t>putre,  impar, officinalis, molle, salubris, simplex, vernalis, triceps.</a:t>
            </a:r>
            <a:r>
              <a:rPr lang="en-US" sz="1800" b="1" smtClean="0"/>
              <a:t> </a:t>
            </a:r>
            <a:endParaRPr lang="ru-RU" sz="1800" b="1" smtClean="0"/>
          </a:p>
          <a:p>
            <a:pPr eaLnBrk="1" hangingPunct="1">
              <a:buFontTx/>
              <a:buNone/>
            </a:pPr>
            <a:r>
              <a:rPr lang="ru-RU" sz="1800" b="1" i="1" smtClean="0"/>
              <a:t>2. Підберіть прикметники з правої колонки до іменників з лівої колонки, перекладіть:</a:t>
            </a:r>
            <a:endParaRPr lang="ru-RU" sz="1800" b="1" smtClean="0"/>
          </a:p>
        </p:txBody>
      </p:sp>
      <p:graphicFrame>
        <p:nvGraphicFramePr>
          <p:cNvPr id="145415" name="Group 7"/>
          <p:cNvGraphicFramePr>
            <a:graphicFrameLocks noGrp="1"/>
          </p:cNvGraphicFramePr>
          <p:nvPr/>
        </p:nvGraphicFramePr>
        <p:xfrm>
          <a:off x="1187450" y="2708275"/>
          <a:ext cx="6076950" cy="3352800"/>
        </p:xfrm>
        <a:graphic>
          <a:graphicData uri="http://schemas.openxmlformats.org/drawingml/2006/table">
            <a:tbl>
              <a:tblPr/>
              <a:tblGrid>
                <a:gridCol w="3038475"/>
                <a:gridCol w="3038475"/>
              </a:tblGrid>
              <a:tr h="3352800">
                <a:tc>
                  <a:txBody>
                    <a:bodyPr/>
                    <a:lstStyle/>
                    <a:p>
                      <a:pPr marL="0" marR="0" lvl="0" indent="1143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cs typeface="Times New Roman" pitchFamily="18" charset="0"/>
                        </a:rPr>
                        <a:t>А)   </a:t>
                      </a:r>
                      <a:r>
                        <a:rPr kumimoji="0" lang="en-US" sz="1800" b="1" i="0" u="none" strike="noStrike" cap="none" normalizeH="0" baseline="0" smtClean="0">
                          <a:ln>
                            <a:noFill/>
                          </a:ln>
                          <a:solidFill>
                            <a:srgbClr val="FF0066"/>
                          </a:solidFill>
                          <a:effectLst/>
                          <a:latin typeface="Arial" charset="0"/>
                          <a:cs typeface="Times New Roman" pitchFamily="18" charset="0"/>
                        </a:rPr>
                        <a:t>os</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1143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cs typeface="Times New Roman" pitchFamily="18" charset="0"/>
                        </a:rPr>
                        <a:t>      </a:t>
                      </a:r>
                      <a:r>
                        <a:rPr kumimoji="0" lang="en-US" sz="1800" b="1" i="0" u="none" strike="noStrike" cap="none" normalizeH="0" baseline="0" smtClean="0">
                          <a:ln>
                            <a:noFill/>
                          </a:ln>
                          <a:solidFill>
                            <a:srgbClr val="FF0066"/>
                          </a:solidFill>
                          <a:effectLst/>
                          <a:latin typeface="Arial" charset="0"/>
                          <a:cs typeface="Times New Roman" pitchFamily="18" charset="0"/>
                        </a:rPr>
                        <a:t>aorta</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1143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cs typeface="Times New Roman" pitchFamily="18" charset="0"/>
                        </a:rPr>
                        <a:t>      </a:t>
                      </a:r>
                      <a:r>
                        <a:rPr kumimoji="0" lang="en-US" sz="1800" b="1" i="0" u="none" strike="noStrike" cap="none" normalizeH="0" baseline="0" smtClean="0">
                          <a:ln>
                            <a:noFill/>
                          </a:ln>
                          <a:solidFill>
                            <a:srgbClr val="FF0066"/>
                          </a:solidFill>
                          <a:effectLst/>
                          <a:latin typeface="Arial" charset="0"/>
                          <a:cs typeface="Times New Roman" pitchFamily="18" charset="0"/>
                        </a:rPr>
                        <a:t>sapo</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1143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cs typeface="Times New Roman" pitchFamily="18" charset="0"/>
                        </a:rPr>
                        <a:t>      </a:t>
                      </a:r>
                      <a:r>
                        <a:rPr kumimoji="0" lang="en-US" sz="1800" b="1" i="0" u="none" strike="noStrike" cap="none" normalizeH="0" baseline="0" smtClean="0">
                          <a:ln>
                            <a:noFill/>
                          </a:ln>
                          <a:solidFill>
                            <a:srgbClr val="FF0066"/>
                          </a:solidFill>
                          <a:effectLst/>
                          <a:latin typeface="Arial" charset="0"/>
                          <a:cs typeface="Times New Roman" pitchFamily="18" charset="0"/>
                        </a:rPr>
                        <a:t>aether</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1143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cs typeface="Times New Roman" pitchFamily="18" charset="0"/>
                        </a:rPr>
                        <a:t>      </a:t>
                      </a:r>
                      <a:r>
                        <a:rPr kumimoji="0" lang="en-US" sz="1800" b="1" i="0" u="none" strike="noStrike" cap="none" normalizeH="0" baseline="0" smtClean="0">
                          <a:ln>
                            <a:noFill/>
                          </a:ln>
                          <a:solidFill>
                            <a:srgbClr val="FF0066"/>
                          </a:solidFill>
                          <a:effectLst/>
                          <a:latin typeface="Arial" charset="0"/>
                          <a:cs typeface="Times New Roman" pitchFamily="18" charset="0"/>
                        </a:rPr>
                        <a:t>foramen</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1143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cs typeface="Times New Roman" pitchFamily="18" charset="0"/>
                        </a:rPr>
                        <a:t>      </a:t>
                      </a:r>
                      <a:r>
                        <a:rPr kumimoji="0" lang="en-US" sz="1800" b="1" i="0" u="none" strike="noStrike" cap="none" normalizeH="0" baseline="0" smtClean="0">
                          <a:ln>
                            <a:noFill/>
                          </a:ln>
                          <a:solidFill>
                            <a:srgbClr val="FF0066"/>
                          </a:solidFill>
                          <a:effectLst/>
                          <a:latin typeface="Arial" charset="0"/>
                          <a:cs typeface="Times New Roman" pitchFamily="18" charset="0"/>
                        </a:rPr>
                        <a:t>musculus</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1143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cs typeface="Times New Roman" pitchFamily="18" charset="0"/>
                        </a:rPr>
                        <a:t>      </a:t>
                      </a:r>
                      <a:r>
                        <a:rPr kumimoji="0" lang="en-US" sz="1800" b="1" i="0" u="none" strike="noStrike" cap="none" normalizeH="0" baseline="0" smtClean="0">
                          <a:ln>
                            <a:noFill/>
                          </a:ln>
                          <a:solidFill>
                            <a:srgbClr val="FF0066"/>
                          </a:solidFill>
                          <a:effectLst/>
                          <a:latin typeface="Arial" charset="0"/>
                          <a:cs typeface="Times New Roman" pitchFamily="18" charset="0"/>
                        </a:rPr>
                        <a:t>nervus</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1143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cs typeface="Times New Roman" pitchFamily="18" charset="0"/>
                        </a:rPr>
                        <a:t>      </a:t>
                      </a:r>
                      <a:r>
                        <a:rPr kumimoji="0" lang="en-US" sz="1800" b="1" i="0" u="none" strike="noStrike" cap="none" normalizeH="0" baseline="0" smtClean="0">
                          <a:ln>
                            <a:noFill/>
                          </a:ln>
                          <a:solidFill>
                            <a:srgbClr val="FF0066"/>
                          </a:solidFill>
                          <a:effectLst/>
                          <a:latin typeface="Arial" charset="0"/>
                          <a:cs typeface="Times New Roman" pitchFamily="18" charset="0"/>
                        </a:rPr>
                        <a:t>pulvis</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1143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cs typeface="Times New Roman" pitchFamily="18" charset="0"/>
                        </a:rPr>
                        <a:t>      </a:t>
                      </a:r>
                      <a:r>
                        <a:rPr kumimoji="0" lang="en-US" sz="1800" b="1" i="0" u="none" strike="noStrike" cap="none" normalizeH="0" baseline="0" smtClean="0">
                          <a:ln>
                            <a:noFill/>
                          </a:ln>
                          <a:solidFill>
                            <a:srgbClr val="FF0066"/>
                          </a:solidFill>
                          <a:effectLst/>
                          <a:latin typeface="Arial" charset="0"/>
                          <a:cs typeface="Times New Roman" pitchFamily="18" charset="0"/>
                        </a:rPr>
                        <a:t>solutio</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1143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cs typeface="Times New Roman" pitchFamily="18" charset="0"/>
                        </a:rPr>
                        <a:t>      </a:t>
                      </a:r>
                      <a:r>
                        <a:rPr kumimoji="0" lang="en-US" sz="1800" b="1" i="0" u="none" strike="noStrike" cap="none" normalizeH="0" baseline="0" smtClean="0">
                          <a:ln>
                            <a:noFill/>
                          </a:ln>
                          <a:solidFill>
                            <a:srgbClr val="FF0066"/>
                          </a:solidFill>
                          <a:effectLst/>
                          <a:latin typeface="Arial" charset="0"/>
                          <a:cs typeface="Times New Roman" pitchFamily="18" charset="0"/>
                        </a:rPr>
                        <a:t>dosis</a:t>
                      </a:r>
                      <a:endParaRPr kumimoji="0" lang="ru-RU" sz="1800" b="1" i="0" u="none" strike="noStrike" cap="none" normalizeH="0" baseline="0" smtClean="0">
                        <a:ln>
                          <a:noFill/>
                        </a:ln>
                        <a:solidFill>
                          <a:srgbClr val="FF0066"/>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cs typeface="Times New Roman" pitchFamily="18" charset="0"/>
                        </a:rPr>
                        <a:t>В) </a:t>
                      </a:r>
                      <a:r>
                        <a:rPr kumimoji="0" lang="fr-FR" sz="1800" b="1" i="0" u="none" strike="noStrike" cap="none" normalizeH="0" baseline="0" smtClean="0">
                          <a:ln>
                            <a:noFill/>
                          </a:ln>
                          <a:solidFill>
                            <a:srgbClr val="FF0066"/>
                          </a:solidFill>
                          <a:effectLst/>
                          <a:latin typeface="Arial" charset="0"/>
                          <a:cs typeface="Times New Roman" pitchFamily="18" charset="0"/>
                        </a:rPr>
                        <a:t>ascendens</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cs typeface="Times New Roman" pitchFamily="18" charset="0"/>
                        </a:rPr>
                        <a:t>     </a:t>
                      </a:r>
                      <a:r>
                        <a:rPr kumimoji="0" lang="fr-FR" sz="1800" b="1" i="0" u="none" strike="noStrike" cap="none" normalizeH="0" baseline="0" smtClean="0">
                          <a:ln>
                            <a:noFill/>
                          </a:ln>
                          <a:solidFill>
                            <a:srgbClr val="FF0066"/>
                          </a:solidFill>
                          <a:effectLst/>
                          <a:latin typeface="Arial" charset="0"/>
                          <a:cs typeface="Times New Roman" pitchFamily="18" charset="0"/>
                        </a:rPr>
                        <a:t>quadriceps</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cs typeface="Times New Roman" pitchFamily="18" charset="0"/>
                        </a:rPr>
                        <a:t>     </a:t>
                      </a:r>
                      <a:r>
                        <a:rPr kumimoji="0" lang="fr-FR" sz="1800" b="1" i="0" u="none" strike="noStrike" cap="none" normalizeH="0" baseline="0" smtClean="0">
                          <a:ln>
                            <a:noFill/>
                          </a:ln>
                          <a:solidFill>
                            <a:srgbClr val="FF0066"/>
                          </a:solidFill>
                          <a:effectLst/>
                          <a:latin typeface="Arial" charset="0"/>
                          <a:cs typeface="Times New Roman" pitchFamily="18" charset="0"/>
                        </a:rPr>
                        <a:t>simplex</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cs typeface="Times New Roman" pitchFamily="18" charset="0"/>
                        </a:rPr>
                        <a:t>     </a:t>
                      </a:r>
                      <a:r>
                        <a:rPr kumimoji="0" lang="fr-FR" sz="1800" b="1" i="0" u="none" strike="noStrike" cap="none" normalizeH="0" baseline="0" smtClean="0">
                          <a:ln>
                            <a:noFill/>
                          </a:ln>
                          <a:solidFill>
                            <a:srgbClr val="FF0066"/>
                          </a:solidFill>
                          <a:effectLst/>
                          <a:latin typeface="Arial" charset="0"/>
                          <a:cs typeface="Times New Roman" pitchFamily="18" charset="0"/>
                        </a:rPr>
                        <a:t>subtilis</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cs typeface="Times New Roman" pitchFamily="18" charset="0"/>
                        </a:rPr>
                        <a:t>     </a:t>
                      </a:r>
                      <a:r>
                        <a:rPr kumimoji="0" lang="fr-FR" sz="1800" b="1" i="0" u="none" strike="noStrike" cap="none" normalizeH="0" baseline="0" smtClean="0">
                          <a:ln>
                            <a:noFill/>
                          </a:ln>
                          <a:solidFill>
                            <a:srgbClr val="FF0066"/>
                          </a:solidFill>
                          <a:effectLst/>
                          <a:latin typeface="Arial" charset="0"/>
                          <a:cs typeface="Times New Roman" pitchFamily="18" charset="0"/>
                        </a:rPr>
                        <a:t>femoralis</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cs typeface="Times New Roman" pitchFamily="18" charset="0"/>
                        </a:rPr>
                        <a:t>     </a:t>
                      </a:r>
                      <a:r>
                        <a:rPr kumimoji="0" lang="fr-FR" sz="1800" b="1" i="0" u="none" strike="noStrike" cap="none" normalizeH="0" baseline="0" smtClean="0">
                          <a:ln>
                            <a:noFill/>
                          </a:ln>
                          <a:solidFill>
                            <a:srgbClr val="FF0066"/>
                          </a:solidFill>
                          <a:effectLst/>
                          <a:latin typeface="Arial" charset="0"/>
                          <a:cs typeface="Times New Roman" pitchFamily="18" charset="0"/>
                        </a:rPr>
                        <a:t>nasale</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cs typeface="Times New Roman" pitchFamily="18" charset="0"/>
                        </a:rPr>
                        <a:t>     </a:t>
                      </a:r>
                      <a:r>
                        <a:rPr kumimoji="0" lang="en-US" sz="1800" b="1" i="0" u="none" strike="noStrike" cap="none" normalizeH="0" baseline="0" smtClean="0">
                          <a:ln>
                            <a:noFill/>
                          </a:ln>
                          <a:solidFill>
                            <a:srgbClr val="FF0066"/>
                          </a:solidFill>
                          <a:effectLst/>
                          <a:latin typeface="Arial" charset="0"/>
                          <a:cs typeface="Times New Roman" pitchFamily="18" charset="0"/>
                        </a:rPr>
                        <a:t>occipitale</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cs typeface="Times New Roman" pitchFamily="18" charset="0"/>
                        </a:rPr>
                        <a:t>     </a:t>
                      </a:r>
                      <a:r>
                        <a:rPr kumimoji="0" lang="en-US" sz="1800" b="1" i="0" u="none" strike="noStrike" cap="none" normalizeH="0" baseline="0" smtClean="0">
                          <a:ln>
                            <a:noFill/>
                          </a:ln>
                          <a:solidFill>
                            <a:srgbClr val="FF0066"/>
                          </a:solidFill>
                          <a:effectLst/>
                          <a:latin typeface="Arial" charset="0"/>
                          <a:cs typeface="Times New Roman" pitchFamily="18" charset="0"/>
                        </a:rPr>
                        <a:t>medicinalis</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cs typeface="Times New Roman" pitchFamily="18" charset="0"/>
                        </a:rPr>
                        <a:t>     </a:t>
                      </a:r>
                      <a:r>
                        <a:rPr kumimoji="0" lang="en-US" sz="1800" b="1" i="0" u="none" strike="noStrike" cap="none" normalizeH="0" baseline="0" smtClean="0">
                          <a:ln>
                            <a:noFill/>
                          </a:ln>
                          <a:solidFill>
                            <a:srgbClr val="FF0066"/>
                          </a:solidFill>
                          <a:effectLst/>
                          <a:latin typeface="Arial" charset="0"/>
                          <a:cs typeface="Times New Roman" pitchFamily="18" charset="0"/>
                        </a:rPr>
                        <a:t>letalis</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cs typeface="Times New Roman" pitchFamily="18" charset="0"/>
                        </a:rPr>
                        <a:t>     </a:t>
                      </a:r>
                      <a:r>
                        <a:rPr kumimoji="0" lang="en-US" sz="1800" b="1" i="0" u="none" strike="noStrike" cap="none" normalizeH="0" baseline="0" smtClean="0">
                          <a:ln>
                            <a:noFill/>
                          </a:ln>
                          <a:solidFill>
                            <a:srgbClr val="FF0066"/>
                          </a:solidFill>
                          <a:effectLst/>
                          <a:latin typeface="Arial" charset="0"/>
                          <a:cs typeface="Times New Roman" pitchFamily="18" charset="0"/>
                        </a:rPr>
                        <a:t>viridis</a:t>
                      </a:r>
                      <a:endParaRPr kumimoji="0" lang="ru-RU" sz="1800" b="1" i="0" u="none" strike="noStrike" cap="none" normalizeH="0" baseline="0" smtClean="0">
                        <a:ln>
                          <a:noFill/>
                        </a:ln>
                        <a:solidFill>
                          <a:srgbClr val="FF0066"/>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
        <p:nvSpPr>
          <p:cNvPr id="149509" name="Rectangle 4"/>
          <p:cNvSpPr>
            <a:spLocks noChangeArrowheads="1"/>
          </p:cNvSpPr>
          <p:nvPr/>
        </p:nvSpPr>
        <p:spPr bwMode="auto">
          <a:xfrm>
            <a:off x="755650" y="188913"/>
            <a:ext cx="7704138" cy="6477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rPr>
              <a:t>Домашнє завдання</a:t>
            </a:r>
            <a:endParaRPr lang="ru-RU" sz="2400" b="1">
              <a:solidFill>
                <a:srgbClr val="FF0066"/>
              </a:solidFill>
            </a:endParaRPr>
          </a:p>
        </p:txBody>
      </p:sp>
    </p:spTree>
  </p:cSld>
  <p:clrMapOvr>
    <a:masterClrMapping/>
  </p:clrMapOvr>
  <p:transition spd="med" advClick="0" advTm="30000">
    <p:wheel spokes="8"/>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Объект 2"/>
          <p:cNvSpPr>
            <a:spLocks noGrp="1"/>
          </p:cNvSpPr>
          <p:nvPr>
            <p:ph idx="4294967295"/>
          </p:nvPr>
        </p:nvSpPr>
        <p:spPr>
          <a:xfrm>
            <a:off x="457200" y="476250"/>
            <a:ext cx="8229600" cy="3529013"/>
          </a:xfrm>
        </p:spPr>
        <p:txBody>
          <a:bodyPr/>
          <a:lstStyle/>
          <a:p>
            <a:pPr eaLnBrk="1" hangingPunct="1">
              <a:buFontTx/>
              <a:buNone/>
            </a:pPr>
            <a:r>
              <a:rPr lang="ru-RU" sz="1800" b="1" smtClean="0"/>
              <a:t>	</a:t>
            </a:r>
            <a:r>
              <a:rPr lang="ru-RU" sz="1800" b="1" smtClean="0">
                <a:solidFill>
                  <a:srgbClr val="FF0066"/>
                </a:solidFill>
              </a:rPr>
              <a:t>3.</a:t>
            </a:r>
            <a:r>
              <a:rPr lang="ru-RU" sz="1800" b="1" smtClean="0"/>
              <a:t> Візьми: Настою трави горицвіту весняного  із 3-150,0</a:t>
            </a:r>
          </a:p>
          <a:p>
            <a:pPr eaLnBrk="1" hangingPunct="1">
              <a:buFontTx/>
              <a:buNone/>
            </a:pPr>
            <a:r>
              <a:rPr lang="ru-RU" sz="1800" b="1" smtClean="0"/>
              <a:t>                        Простого сиропу 10,0</a:t>
            </a:r>
          </a:p>
          <a:p>
            <a:pPr eaLnBrk="1" hangingPunct="1">
              <a:buFontTx/>
              <a:buNone/>
            </a:pPr>
            <a:r>
              <a:rPr lang="ru-RU" sz="1800" b="1" smtClean="0"/>
              <a:t>                        Змішай. Видай. Познач.</a:t>
            </a:r>
          </a:p>
          <a:p>
            <a:pPr eaLnBrk="1" hangingPunct="1">
              <a:buFontTx/>
              <a:buNone/>
            </a:pPr>
            <a:endParaRPr lang="ru-RU" sz="1800" b="1" smtClean="0"/>
          </a:p>
          <a:p>
            <a:pPr eaLnBrk="1" hangingPunct="1">
              <a:buFontTx/>
              <a:buNone/>
            </a:pPr>
            <a:r>
              <a:rPr lang="ru-RU" sz="1800" b="1" smtClean="0"/>
              <a:t>	    Візьми: Креоліну 20,0</a:t>
            </a:r>
          </a:p>
          <a:p>
            <a:pPr eaLnBrk="1" hangingPunct="1">
              <a:buFontTx/>
              <a:buNone/>
            </a:pPr>
            <a:r>
              <a:rPr lang="ru-RU" sz="1800" b="1" smtClean="0"/>
              <a:t>              	          Зеленого мила 50,0</a:t>
            </a:r>
          </a:p>
          <a:p>
            <a:pPr eaLnBrk="1" hangingPunct="1">
              <a:buFontTx/>
              <a:buNone/>
            </a:pPr>
            <a:r>
              <a:rPr lang="ru-RU" sz="1800" b="1" smtClean="0"/>
              <a:t>                        Змішай, щоб утворилась рідка мазь.</a:t>
            </a:r>
          </a:p>
          <a:p>
            <a:pPr eaLnBrk="1" hangingPunct="1">
              <a:buFontTx/>
              <a:buNone/>
            </a:pPr>
            <a:r>
              <a:rPr lang="ru-RU" sz="1800" b="1" smtClean="0"/>
              <a:t>                        Видай. Познач.</a:t>
            </a:r>
          </a:p>
          <a:p>
            <a:pPr eaLnBrk="1" hangingPunct="1"/>
            <a:endParaRPr lang="ru-RU" sz="1800" b="1" smtClean="0"/>
          </a:p>
          <a:p>
            <a:pPr eaLnBrk="1" hangingPunct="1"/>
            <a:endParaRPr lang="ru-RU" sz="1800" smtClean="0"/>
          </a:p>
        </p:txBody>
      </p:sp>
    </p:spTree>
  </p:cSld>
  <p:clrMapOvr>
    <a:masterClrMapping/>
  </p:clrMapOvr>
  <p:transition spd="med" advClick="0" advTm="30000">
    <p:wheel spokes="8"/>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Объект 2"/>
          <p:cNvSpPr>
            <a:spLocks noGrp="1"/>
          </p:cNvSpPr>
          <p:nvPr>
            <p:ph sz="half" idx="4294967295"/>
          </p:nvPr>
        </p:nvSpPr>
        <p:spPr>
          <a:xfrm>
            <a:off x="250825" y="692150"/>
            <a:ext cx="4059238" cy="4394200"/>
          </a:xfrm>
        </p:spPr>
        <p:txBody>
          <a:bodyPr/>
          <a:lstStyle/>
          <a:p>
            <a:pPr marL="0" indent="0" eaLnBrk="1" hangingPunct="1">
              <a:buFontTx/>
              <a:buNone/>
            </a:pPr>
            <a:r>
              <a:rPr lang="en-US" sz="2400" smtClean="0">
                <a:solidFill>
                  <a:schemeClr val="hlink"/>
                </a:solidFill>
              </a:rPr>
              <a:t>cranialis,</a:t>
            </a:r>
            <a:r>
              <a:rPr lang="uk-UA" sz="2400" smtClean="0">
                <a:solidFill>
                  <a:schemeClr val="hlink"/>
                </a:solidFill>
              </a:rPr>
              <a:t> </a:t>
            </a:r>
            <a:r>
              <a:rPr lang="en-US" sz="2400" smtClean="0">
                <a:solidFill>
                  <a:schemeClr val="hlink"/>
                </a:solidFill>
              </a:rPr>
              <a:t>e</a:t>
            </a:r>
            <a:r>
              <a:rPr lang="en-US" sz="2400" smtClean="0"/>
              <a:t> </a:t>
            </a:r>
            <a:r>
              <a:rPr lang="uk-UA" sz="2400" smtClean="0"/>
              <a:t>- </a:t>
            </a:r>
            <a:r>
              <a:rPr lang="ru-RU" sz="2400" smtClean="0"/>
              <a:t>черепний, краніальний</a:t>
            </a:r>
          </a:p>
          <a:p>
            <a:pPr marL="0" indent="0" eaLnBrk="1" hangingPunct="1">
              <a:buFontTx/>
              <a:buNone/>
            </a:pPr>
            <a:r>
              <a:rPr lang="en-US" sz="2400" smtClean="0">
                <a:solidFill>
                  <a:schemeClr val="hlink"/>
                </a:solidFill>
              </a:rPr>
              <a:t>caudalis,</a:t>
            </a:r>
            <a:r>
              <a:rPr lang="uk-UA" sz="2400" smtClean="0">
                <a:solidFill>
                  <a:schemeClr val="hlink"/>
                </a:solidFill>
              </a:rPr>
              <a:t> </a:t>
            </a:r>
            <a:r>
              <a:rPr lang="en-US" sz="2400" smtClean="0">
                <a:solidFill>
                  <a:schemeClr val="hlink"/>
                </a:solidFill>
              </a:rPr>
              <a:t>e</a:t>
            </a:r>
            <a:r>
              <a:rPr lang="en-US" sz="2400" smtClean="0"/>
              <a:t> </a:t>
            </a:r>
            <a:r>
              <a:rPr lang="uk-UA" sz="2400" smtClean="0"/>
              <a:t>- </a:t>
            </a:r>
            <a:r>
              <a:rPr lang="ru-RU" sz="2400" smtClean="0"/>
              <a:t>хвостовий, каудальний</a:t>
            </a:r>
          </a:p>
          <a:p>
            <a:pPr marL="0" indent="0" eaLnBrk="1" hangingPunct="1">
              <a:buFontTx/>
              <a:buNone/>
            </a:pPr>
            <a:r>
              <a:rPr lang="en-US" sz="2400" smtClean="0">
                <a:solidFill>
                  <a:schemeClr val="hlink"/>
                </a:solidFill>
              </a:rPr>
              <a:t>dorsalis,</a:t>
            </a:r>
            <a:r>
              <a:rPr lang="uk-UA" sz="2400" smtClean="0">
                <a:solidFill>
                  <a:schemeClr val="hlink"/>
                </a:solidFill>
              </a:rPr>
              <a:t> </a:t>
            </a:r>
            <a:r>
              <a:rPr lang="en-US" sz="2400" smtClean="0">
                <a:solidFill>
                  <a:schemeClr val="hlink"/>
                </a:solidFill>
              </a:rPr>
              <a:t>e</a:t>
            </a:r>
            <a:r>
              <a:rPr lang="en-US" sz="2400" smtClean="0"/>
              <a:t> </a:t>
            </a:r>
            <a:r>
              <a:rPr lang="uk-UA" sz="2400" smtClean="0"/>
              <a:t>- </a:t>
            </a:r>
            <a:r>
              <a:rPr lang="ru-RU" sz="2400" smtClean="0"/>
              <a:t>спинний,  дорсальний</a:t>
            </a:r>
          </a:p>
          <a:p>
            <a:pPr marL="0" indent="0" eaLnBrk="1" hangingPunct="1">
              <a:buFontTx/>
              <a:buNone/>
            </a:pPr>
            <a:r>
              <a:rPr lang="en-US" sz="2400" smtClean="0">
                <a:solidFill>
                  <a:schemeClr val="hlink"/>
                </a:solidFill>
              </a:rPr>
              <a:t>ventralis,</a:t>
            </a:r>
            <a:r>
              <a:rPr lang="uk-UA" sz="2400" smtClean="0">
                <a:solidFill>
                  <a:schemeClr val="hlink"/>
                </a:solidFill>
              </a:rPr>
              <a:t> </a:t>
            </a:r>
            <a:r>
              <a:rPr lang="en-US" sz="2400" smtClean="0">
                <a:solidFill>
                  <a:schemeClr val="hlink"/>
                </a:solidFill>
              </a:rPr>
              <a:t>e</a:t>
            </a:r>
            <a:r>
              <a:rPr lang="en-US" sz="2400" smtClean="0"/>
              <a:t> </a:t>
            </a:r>
            <a:r>
              <a:rPr lang="uk-UA" sz="2400" smtClean="0"/>
              <a:t>- </a:t>
            </a:r>
            <a:r>
              <a:rPr lang="ru-RU" sz="2400" smtClean="0"/>
              <a:t>черевний, вентральний</a:t>
            </a:r>
          </a:p>
          <a:p>
            <a:pPr marL="0" indent="0" eaLnBrk="1" hangingPunct="1">
              <a:buFontTx/>
              <a:buNone/>
            </a:pPr>
            <a:r>
              <a:rPr lang="en-US" sz="2400" smtClean="0">
                <a:solidFill>
                  <a:schemeClr val="hlink"/>
                </a:solidFill>
              </a:rPr>
              <a:t>lateralis,</a:t>
            </a:r>
            <a:r>
              <a:rPr lang="uk-UA" sz="2400" smtClean="0">
                <a:solidFill>
                  <a:schemeClr val="hlink"/>
                </a:solidFill>
              </a:rPr>
              <a:t> </a:t>
            </a:r>
            <a:r>
              <a:rPr lang="en-US" sz="2400" smtClean="0">
                <a:solidFill>
                  <a:schemeClr val="hlink"/>
                </a:solidFill>
              </a:rPr>
              <a:t>e</a:t>
            </a:r>
            <a:r>
              <a:rPr lang="en-US" sz="2400" smtClean="0"/>
              <a:t> </a:t>
            </a:r>
            <a:r>
              <a:rPr lang="uk-UA" sz="2400" smtClean="0"/>
              <a:t>- </a:t>
            </a:r>
            <a:r>
              <a:rPr lang="ru-RU" sz="2400" smtClean="0"/>
              <a:t>боковий, латеральний</a:t>
            </a:r>
          </a:p>
          <a:p>
            <a:pPr marL="0" indent="0" eaLnBrk="1" hangingPunct="1">
              <a:buFontTx/>
              <a:buNone/>
            </a:pPr>
            <a:r>
              <a:rPr lang="en-US" sz="2400" smtClean="0">
                <a:solidFill>
                  <a:schemeClr val="hlink"/>
                </a:solidFill>
              </a:rPr>
              <a:t>medialis,</a:t>
            </a:r>
            <a:r>
              <a:rPr lang="uk-UA" sz="2400" smtClean="0">
                <a:solidFill>
                  <a:schemeClr val="hlink"/>
                </a:solidFill>
              </a:rPr>
              <a:t> </a:t>
            </a:r>
            <a:r>
              <a:rPr lang="en-US" sz="2400" smtClean="0">
                <a:solidFill>
                  <a:schemeClr val="hlink"/>
                </a:solidFill>
              </a:rPr>
              <a:t>e</a:t>
            </a:r>
            <a:r>
              <a:rPr lang="en-US" sz="2400" smtClean="0"/>
              <a:t> </a:t>
            </a:r>
            <a:r>
              <a:rPr lang="uk-UA" sz="2400" smtClean="0"/>
              <a:t>- </a:t>
            </a:r>
            <a:r>
              <a:rPr lang="ru-RU" sz="2400" smtClean="0"/>
              <a:t>середній</a:t>
            </a:r>
          </a:p>
          <a:p>
            <a:pPr marL="0" indent="0" eaLnBrk="1" hangingPunct="1">
              <a:buFontTx/>
              <a:buNone/>
            </a:pPr>
            <a:r>
              <a:rPr lang="en-US" sz="2400" smtClean="0">
                <a:solidFill>
                  <a:schemeClr val="hlink"/>
                </a:solidFill>
              </a:rPr>
              <a:t>vertebralis,</a:t>
            </a:r>
            <a:r>
              <a:rPr lang="uk-UA" sz="2400" smtClean="0">
                <a:solidFill>
                  <a:schemeClr val="hlink"/>
                </a:solidFill>
              </a:rPr>
              <a:t> </a:t>
            </a:r>
            <a:r>
              <a:rPr lang="en-US" sz="2400" smtClean="0">
                <a:solidFill>
                  <a:schemeClr val="hlink"/>
                </a:solidFill>
              </a:rPr>
              <a:t>e</a:t>
            </a:r>
            <a:r>
              <a:rPr lang="en-US" sz="2400" smtClean="0"/>
              <a:t> </a:t>
            </a:r>
            <a:r>
              <a:rPr lang="uk-UA" sz="2400" smtClean="0"/>
              <a:t>- </a:t>
            </a:r>
            <a:r>
              <a:rPr lang="ru-RU" sz="2400" smtClean="0"/>
              <a:t>хребцевий</a:t>
            </a:r>
          </a:p>
          <a:p>
            <a:pPr marL="0" indent="0" eaLnBrk="1" hangingPunct="1">
              <a:buFontTx/>
              <a:buNone/>
            </a:pPr>
            <a:r>
              <a:rPr lang="en-US" sz="2400" smtClean="0">
                <a:solidFill>
                  <a:schemeClr val="hlink"/>
                </a:solidFill>
              </a:rPr>
              <a:t>thoracalis, e</a:t>
            </a:r>
            <a:r>
              <a:rPr lang="en-US" sz="2400" smtClean="0"/>
              <a:t> </a:t>
            </a:r>
            <a:r>
              <a:rPr lang="uk-UA" sz="2400" smtClean="0"/>
              <a:t>- </a:t>
            </a:r>
            <a:r>
              <a:rPr lang="ru-RU" sz="2400" smtClean="0"/>
              <a:t>грудний</a:t>
            </a:r>
          </a:p>
          <a:p>
            <a:pPr marL="0" indent="0" eaLnBrk="1" hangingPunct="1">
              <a:buFontTx/>
              <a:buNone/>
            </a:pPr>
            <a:endParaRPr lang="ru-RU" sz="2400" smtClean="0"/>
          </a:p>
        </p:txBody>
      </p:sp>
      <p:sp>
        <p:nvSpPr>
          <p:cNvPr id="151554" name="Объект 3"/>
          <p:cNvSpPr>
            <a:spLocks noGrp="1"/>
          </p:cNvSpPr>
          <p:nvPr>
            <p:ph sz="half" idx="4294967295"/>
          </p:nvPr>
        </p:nvSpPr>
        <p:spPr>
          <a:xfrm>
            <a:off x="4427538" y="692150"/>
            <a:ext cx="4351337" cy="4970463"/>
          </a:xfrm>
        </p:spPr>
        <p:txBody>
          <a:bodyPr/>
          <a:lstStyle/>
          <a:p>
            <a:pPr marL="0" indent="0" eaLnBrk="1" hangingPunct="1">
              <a:buFontTx/>
              <a:buNone/>
            </a:pPr>
            <a:r>
              <a:rPr lang="en-US" sz="2400" smtClean="0">
                <a:solidFill>
                  <a:schemeClr val="hlink"/>
                </a:solidFill>
              </a:rPr>
              <a:t>simplex, icis</a:t>
            </a:r>
            <a:r>
              <a:rPr lang="en-US" sz="2400" smtClean="0"/>
              <a:t> </a:t>
            </a:r>
            <a:r>
              <a:rPr lang="uk-UA" sz="2400" smtClean="0"/>
              <a:t>- </a:t>
            </a:r>
            <a:r>
              <a:rPr lang="ru-RU" sz="2400" smtClean="0"/>
              <a:t>простий</a:t>
            </a:r>
          </a:p>
          <a:p>
            <a:pPr marL="0" indent="0" eaLnBrk="1" hangingPunct="1">
              <a:buFontTx/>
              <a:buNone/>
            </a:pPr>
            <a:r>
              <a:rPr lang="en-US" sz="2400" smtClean="0">
                <a:solidFill>
                  <a:schemeClr val="hlink"/>
                </a:solidFill>
              </a:rPr>
              <a:t>teres, etis</a:t>
            </a:r>
            <a:r>
              <a:rPr lang="en-US" sz="2400" smtClean="0"/>
              <a:t> </a:t>
            </a:r>
            <a:r>
              <a:rPr lang="uk-UA" sz="2400" smtClean="0"/>
              <a:t>- </a:t>
            </a:r>
            <a:r>
              <a:rPr lang="ru-RU" sz="2400" smtClean="0"/>
              <a:t>круглий</a:t>
            </a:r>
          </a:p>
          <a:p>
            <a:pPr marL="0" indent="0" eaLnBrk="1" hangingPunct="1">
              <a:buFontTx/>
              <a:buNone/>
            </a:pPr>
            <a:r>
              <a:rPr lang="en-US" sz="2400" smtClean="0">
                <a:solidFill>
                  <a:schemeClr val="hlink"/>
                </a:solidFill>
              </a:rPr>
              <a:t>mollis,</a:t>
            </a:r>
            <a:r>
              <a:rPr lang="uk-UA" sz="2400" smtClean="0">
                <a:solidFill>
                  <a:schemeClr val="hlink"/>
                </a:solidFill>
              </a:rPr>
              <a:t> </a:t>
            </a:r>
            <a:r>
              <a:rPr lang="en-US" sz="2400" smtClean="0">
                <a:solidFill>
                  <a:schemeClr val="hlink"/>
                </a:solidFill>
              </a:rPr>
              <a:t>e</a:t>
            </a:r>
            <a:r>
              <a:rPr lang="en-US" sz="2400" smtClean="0"/>
              <a:t>  </a:t>
            </a:r>
            <a:r>
              <a:rPr lang="uk-UA" sz="2400" smtClean="0"/>
              <a:t>- </a:t>
            </a:r>
            <a:r>
              <a:rPr lang="ru-RU" sz="2400" smtClean="0"/>
              <a:t>м’який </a:t>
            </a:r>
          </a:p>
          <a:p>
            <a:pPr marL="0" indent="0" eaLnBrk="1" hangingPunct="1">
              <a:buFontTx/>
              <a:buNone/>
            </a:pPr>
            <a:r>
              <a:rPr lang="en-US" sz="2400" smtClean="0">
                <a:solidFill>
                  <a:schemeClr val="hlink"/>
                </a:solidFill>
              </a:rPr>
              <a:t>vir</a:t>
            </a:r>
            <a:r>
              <a:rPr lang="ru-RU" sz="2400" smtClean="0">
                <a:solidFill>
                  <a:schemeClr val="hlink"/>
                </a:solidFill>
              </a:rPr>
              <a:t>і</a:t>
            </a:r>
            <a:r>
              <a:rPr lang="en-US" sz="2400" smtClean="0">
                <a:solidFill>
                  <a:schemeClr val="hlink"/>
                </a:solidFill>
              </a:rPr>
              <a:t>dis, </a:t>
            </a:r>
            <a:r>
              <a:rPr lang="ru-RU" sz="2400" smtClean="0">
                <a:solidFill>
                  <a:schemeClr val="hlink"/>
                </a:solidFill>
              </a:rPr>
              <a:t>е</a:t>
            </a:r>
            <a:r>
              <a:rPr lang="ru-RU" sz="2400" smtClean="0"/>
              <a:t> - зелений</a:t>
            </a:r>
          </a:p>
          <a:p>
            <a:pPr marL="0" indent="0" eaLnBrk="1" hangingPunct="1">
              <a:buFontTx/>
              <a:buNone/>
            </a:pPr>
            <a:r>
              <a:rPr lang="en-US" sz="2400" smtClean="0">
                <a:solidFill>
                  <a:schemeClr val="hlink"/>
                </a:solidFill>
              </a:rPr>
              <a:t>sterilis, e</a:t>
            </a:r>
            <a:r>
              <a:rPr lang="en-US" sz="2400" smtClean="0"/>
              <a:t> </a:t>
            </a:r>
            <a:r>
              <a:rPr lang="uk-UA" sz="2400" smtClean="0"/>
              <a:t>- </a:t>
            </a:r>
            <a:r>
              <a:rPr lang="ru-RU" sz="2400" smtClean="0"/>
              <a:t>стерильний</a:t>
            </a:r>
          </a:p>
          <a:p>
            <a:pPr marL="0" indent="0" eaLnBrk="1" hangingPunct="1">
              <a:buFontTx/>
              <a:buNone/>
            </a:pPr>
            <a:r>
              <a:rPr lang="en-US" sz="2400" smtClean="0">
                <a:solidFill>
                  <a:schemeClr val="hlink"/>
                </a:solidFill>
              </a:rPr>
              <a:t>letalis, e</a:t>
            </a:r>
            <a:r>
              <a:rPr lang="en-US" sz="2400" smtClean="0"/>
              <a:t> </a:t>
            </a:r>
            <a:r>
              <a:rPr lang="uk-UA" sz="2400" smtClean="0"/>
              <a:t>- </a:t>
            </a:r>
            <a:r>
              <a:rPr lang="ru-RU" sz="2400" smtClean="0"/>
              <a:t>смертельний</a:t>
            </a:r>
          </a:p>
          <a:p>
            <a:pPr marL="0" indent="0" eaLnBrk="1" hangingPunct="1">
              <a:buFontTx/>
              <a:buNone/>
            </a:pPr>
            <a:r>
              <a:rPr lang="en-US" sz="2400" smtClean="0">
                <a:solidFill>
                  <a:schemeClr val="hlink"/>
                </a:solidFill>
              </a:rPr>
              <a:t>adonis, idis f</a:t>
            </a:r>
            <a:r>
              <a:rPr lang="en-US" sz="2400" smtClean="0"/>
              <a:t> </a:t>
            </a:r>
            <a:r>
              <a:rPr lang="uk-UA" sz="2400" smtClean="0"/>
              <a:t>- </a:t>
            </a:r>
            <a:r>
              <a:rPr lang="ru-RU" sz="2400" smtClean="0"/>
              <a:t>горицвіт</a:t>
            </a:r>
          </a:p>
          <a:p>
            <a:pPr marL="0" indent="0" eaLnBrk="1" hangingPunct="1">
              <a:buFontTx/>
              <a:buNone/>
            </a:pPr>
            <a:r>
              <a:rPr lang="en-US" sz="2400" smtClean="0">
                <a:solidFill>
                  <a:schemeClr val="hlink"/>
                </a:solidFill>
              </a:rPr>
              <a:t>vernalis,</a:t>
            </a:r>
            <a:r>
              <a:rPr lang="uk-UA" sz="2400" smtClean="0">
                <a:solidFill>
                  <a:schemeClr val="hlink"/>
                </a:solidFill>
              </a:rPr>
              <a:t> </a:t>
            </a:r>
            <a:r>
              <a:rPr lang="en-US" sz="2400" smtClean="0">
                <a:solidFill>
                  <a:schemeClr val="hlink"/>
                </a:solidFill>
              </a:rPr>
              <a:t>e</a:t>
            </a:r>
            <a:r>
              <a:rPr lang="en-US" sz="2400" smtClean="0"/>
              <a:t> </a:t>
            </a:r>
            <a:r>
              <a:rPr lang="uk-UA" sz="2400" smtClean="0"/>
              <a:t>- </a:t>
            </a:r>
            <a:r>
              <a:rPr lang="ru-RU" sz="2400" smtClean="0"/>
              <a:t>весняний	</a:t>
            </a:r>
          </a:p>
          <a:p>
            <a:pPr marL="0" indent="0" eaLnBrk="1" hangingPunct="1">
              <a:buFontTx/>
              <a:buNone/>
            </a:pPr>
            <a:r>
              <a:rPr lang="en-US" sz="2400" smtClean="0">
                <a:solidFill>
                  <a:schemeClr val="hlink"/>
                </a:solidFill>
              </a:rPr>
              <a:t>communis,</a:t>
            </a:r>
            <a:r>
              <a:rPr lang="uk-UA" sz="2400" smtClean="0">
                <a:solidFill>
                  <a:schemeClr val="hlink"/>
                </a:solidFill>
              </a:rPr>
              <a:t> </a:t>
            </a:r>
            <a:r>
              <a:rPr lang="en-US" sz="2400" smtClean="0">
                <a:solidFill>
                  <a:schemeClr val="hlink"/>
                </a:solidFill>
              </a:rPr>
              <a:t>e</a:t>
            </a:r>
            <a:r>
              <a:rPr lang="en-US" sz="2400" smtClean="0"/>
              <a:t> </a:t>
            </a:r>
            <a:r>
              <a:rPr lang="uk-UA" sz="2400" smtClean="0"/>
              <a:t>- </a:t>
            </a:r>
            <a:r>
              <a:rPr lang="ru-RU" sz="2400" smtClean="0"/>
              <a:t>загальний, звичайний  </a:t>
            </a:r>
          </a:p>
          <a:p>
            <a:pPr marL="0" indent="0" eaLnBrk="1" hangingPunct="1">
              <a:buFontTx/>
              <a:buNone/>
            </a:pPr>
            <a:r>
              <a:rPr lang="en-US" sz="2400" smtClean="0">
                <a:solidFill>
                  <a:schemeClr val="hlink"/>
                </a:solidFill>
              </a:rPr>
              <a:t>acer, </a:t>
            </a:r>
            <a:r>
              <a:rPr lang="ru-RU" sz="2400" smtClean="0">
                <a:solidFill>
                  <a:schemeClr val="hlink"/>
                </a:solidFill>
              </a:rPr>
              <a:t>а</a:t>
            </a:r>
            <a:r>
              <a:rPr lang="en-US" sz="2400" smtClean="0">
                <a:solidFill>
                  <a:schemeClr val="hlink"/>
                </a:solidFill>
              </a:rPr>
              <a:t>cris, </a:t>
            </a:r>
            <a:r>
              <a:rPr lang="ru-RU" sz="2400" smtClean="0">
                <a:solidFill>
                  <a:schemeClr val="hlink"/>
                </a:solidFill>
              </a:rPr>
              <a:t>ас</a:t>
            </a:r>
            <a:r>
              <a:rPr lang="en-US" sz="2400" smtClean="0">
                <a:solidFill>
                  <a:schemeClr val="hlink"/>
                </a:solidFill>
              </a:rPr>
              <a:t>re</a:t>
            </a:r>
            <a:r>
              <a:rPr lang="en-US" sz="2400" smtClean="0"/>
              <a:t> </a:t>
            </a:r>
            <a:r>
              <a:rPr lang="uk-UA" sz="2400" smtClean="0"/>
              <a:t>- </a:t>
            </a:r>
            <a:r>
              <a:rPr lang="ru-RU" sz="2400" smtClean="0"/>
              <a:t>гострий </a:t>
            </a:r>
            <a:r>
              <a:rPr lang="en-US" sz="2400" smtClean="0">
                <a:solidFill>
                  <a:schemeClr val="hlink"/>
                </a:solidFill>
              </a:rPr>
              <a:t>cervicalis,</a:t>
            </a:r>
            <a:r>
              <a:rPr lang="uk-UA" sz="2400" smtClean="0">
                <a:solidFill>
                  <a:schemeClr val="hlink"/>
                </a:solidFill>
              </a:rPr>
              <a:t> </a:t>
            </a:r>
            <a:r>
              <a:rPr lang="en-US" sz="2400" smtClean="0">
                <a:solidFill>
                  <a:schemeClr val="hlink"/>
                </a:solidFill>
              </a:rPr>
              <a:t>e</a:t>
            </a:r>
            <a:r>
              <a:rPr lang="en-US" sz="2400" smtClean="0"/>
              <a:t> </a:t>
            </a:r>
            <a:r>
              <a:rPr lang="uk-UA" sz="2400" smtClean="0"/>
              <a:t>- </a:t>
            </a:r>
            <a:r>
              <a:rPr lang="ru-RU" sz="2400" smtClean="0"/>
              <a:t>шийний</a:t>
            </a:r>
          </a:p>
          <a:p>
            <a:pPr marL="0" indent="0" eaLnBrk="1" hangingPunct="1">
              <a:buFontTx/>
              <a:buNone/>
            </a:pPr>
            <a:r>
              <a:rPr lang="en-US" sz="2400" smtClean="0">
                <a:solidFill>
                  <a:schemeClr val="hlink"/>
                </a:solidFill>
              </a:rPr>
              <a:t>lumbalis,</a:t>
            </a:r>
            <a:r>
              <a:rPr lang="uk-UA" sz="2400" smtClean="0">
                <a:solidFill>
                  <a:schemeClr val="hlink"/>
                </a:solidFill>
              </a:rPr>
              <a:t> </a:t>
            </a:r>
            <a:r>
              <a:rPr lang="en-US" sz="2400" smtClean="0">
                <a:solidFill>
                  <a:schemeClr val="hlink"/>
                </a:solidFill>
              </a:rPr>
              <a:t>e</a:t>
            </a:r>
            <a:r>
              <a:rPr lang="en-US" sz="2400" smtClean="0"/>
              <a:t> </a:t>
            </a:r>
            <a:r>
              <a:rPr lang="uk-UA" sz="2400" smtClean="0"/>
              <a:t>- </a:t>
            </a:r>
            <a:r>
              <a:rPr lang="ru-RU" sz="2400" smtClean="0"/>
              <a:t>поперековий</a:t>
            </a:r>
          </a:p>
        </p:txBody>
      </p:sp>
      <p:sp>
        <p:nvSpPr>
          <p:cNvPr id="151555" name="Rectangle 5"/>
          <p:cNvSpPr>
            <a:spLocks noChangeArrowheads="1"/>
          </p:cNvSpPr>
          <p:nvPr/>
        </p:nvSpPr>
        <p:spPr bwMode="auto">
          <a:xfrm>
            <a:off x="468313" y="188913"/>
            <a:ext cx="7632700" cy="574675"/>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sym typeface="Wingdings" pitchFamily="2" charset="2"/>
              </a:rPr>
              <a:t> </a:t>
            </a:r>
            <a:r>
              <a:rPr lang="uk-UA" sz="2400" b="1">
                <a:solidFill>
                  <a:srgbClr val="FF0066"/>
                </a:solidFill>
              </a:rPr>
              <a:t>Слова для активного засвоювання</a:t>
            </a:r>
            <a:endParaRPr lang="ru-RU" sz="2400" b="1">
              <a:solidFill>
                <a:srgbClr val="FF0066"/>
              </a:solidFill>
            </a:endParaRPr>
          </a:p>
        </p:txBody>
      </p:sp>
    </p:spTree>
  </p:cSld>
  <p:clrMapOvr>
    <a:masterClrMapping/>
  </p:clrMapOvr>
  <p:transition spd="med" advClick="0" advTm="30000">
    <p:wheel spokes="8"/>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Объект 2"/>
          <p:cNvSpPr>
            <a:spLocks noGrp="1"/>
          </p:cNvSpPr>
          <p:nvPr>
            <p:ph idx="4294967295"/>
          </p:nvPr>
        </p:nvSpPr>
        <p:spPr>
          <a:xfrm>
            <a:off x="323850" y="1412875"/>
            <a:ext cx="8229600" cy="4394200"/>
          </a:xfrm>
        </p:spPr>
        <p:txBody>
          <a:bodyPr/>
          <a:lstStyle/>
          <a:p>
            <a:pPr marL="0" indent="0" eaLnBrk="1" hangingPunct="1">
              <a:buFontTx/>
              <a:buNone/>
            </a:pPr>
            <a:r>
              <a:rPr lang="ru-RU" sz="1800" b="1" i="1" smtClean="0">
                <a:solidFill>
                  <a:schemeClr val="hlink"/>
                </a:solidFill>
              </a:rPr>
              <a:t>План</a:t>
            </a:r>
          </a:p>
          <a:p>
            <a:pPr marL="0" indent="0" eaLnBrk="1" hangingPunct="1">
              <a:buFontTx/>
              <a:buNone/>
            </a:pPr>
            <a:r>
              <a:rPr lang="ru-RU" sz="1800" b="1" smtClean="0"/>
              <a:t>1.  Ступені порівняння прикметників</a:t>
            </a:r>
          </a:p>
          <a:p>
            <a:pPr marL="0" indent="0" eaLnBrk="1" hangingPunct="1">
              <a:buFontTx/>
              <a:buNone/>
            </a:pPr>
            <a:r>
              <a:rPr lang="ru-RU" sz="1800" b="1" smtClean="0"/>
              <a:t>2.  Особливості утворення ступенів порівняння прикметників</a:t>
            </a:r>
          </a:p>
          <a:p>
            <a:pPr marL="0" indent="0" eaLnBrk="1" hangingPunct="1">
              <a:buFontTx/>
              <a:buNone/>
            </a:pPr>
            <a:r>
              <a:rPr lang="ru-RU" sz="1800" b="1" smtClean="0"/>
              <a:t>3.  Найважливіші терміноелементи</a:t>
            </a:r>
          </a:p>
          <a:p>
            <a:pPr marL="0" indent="0" eaLnBrk="1" hangingPunct="1">
              <a:buFontTx/>
              <a:buNone/>
            </a:pPr>
            <a:r>
              <a:rPr lang="ru-RU" sz="1800" b="1" smtClean="0"/>
              <a:t>4.  Деякі відомості про написання рецептів</a:t>
            </a:r>
          </a:p>
          <a:p>
            <a:pPr marL="0" indent="0" eaLnBrk="1" hangingPunct="1">
              <a:buFontTx/>
              <a:buNone/>
            </a:pPr>
            <a:endParaRPr lang="ru-RU" sz="1800" b="1" smtClean="0"/>
          </a:p>
          <a:p>
            <a:pPr marL="0" indent="0" eaLnBrk="1" hangingPunct="1">
              <a:buFontTx/>
              <a:buNone/>
            </a:pPr>
            <a:r>
              <a:rPr lang="ru-RU" sz="2400" b="1" i="1" smtClean="0">
                <a:solidFill>
                  <a:schemeClr val="hlink"/>
                </a:solidFill>
                <a:sym typeface="Webdings" pitchFamily="18" charset="2"/>
              </a:rPr>
              <a:t></a:t>
            </a:r>
            <a:r>
              <a:rPr lang="ru-RU" sz="1800" b="1" i="1" smtClean="0">
                <a:solidFill>
                  <a:schemeClr val="hlink"/>
                </a:solidFill>
                <a:sym typeface="Webdings" pitchFamily="18" charset="2"/>
              </a:rPr>
              <a:t> </a:t>
            </a:r>
            <a:r>
              <a:rPr lang="ru-RU" sz="1800" b="1" i="1" smtClean="0">
                <a:solidFill>
                  <a:schemeClr val="hlink"/>
                </a:solidFill>
              </a:rPr>
              <a:t>Використані джерела:</a:t>
            </a:r>
          </a:p>
          <a:p>
            <a:pPr marL="0" indent="0" eaLnBrk="1" hangingPunct="1">
              <a:buFontTx/>
              <a:buNone/>
            </a:pPr>
            <a:r>
              <a:rPr lang="ru-RU" sz="1800" b="1" smtClean="0"/>
              <a:t>1.  Буркат А.П. "Латинский язык и основы ветеринарной терминологии", К, "Выща школа" 1989г. ст. 139-141.</a:t>
            </a:r>
          </a:p>
          <a:p>
            <a:pPr marL="0" indent="0" eaLnBrk="1" hangingPunct="1">
              <a:buFontTx/>
              <a:buNone/>
            </a:pPr>
            <a:r>
              <a:rPr lang="ru-RU" sz="1800" b="1" smtClean="0"/>
              <a:t>2.  Семілетко В.І., Столбецька С.Б. Латинська мова: Підручник. – Біла Церква, БДАУ, 2002. – с. 60-64.</a:t>
            </a:r>
          </a:p>
          <a:p>
            <a:pPr marL="0" indent="0" eaLnBrk="1" hangingPunct="1"/>
            <a:endParaRPr lang="ru-RU" sz="1800" b="1" smtClean="0"/>
          </a:p>
        </p:txBody>
      </p:sp>
      <p:sp>
        <p:nvSpPr>
          <p:cNvPr id="152580" name="Rectangle 4"/>
          <p:cNvSpPr>
            <a:spLocks noChangeArrowheads="1"/>
          </p:cNvSpPr>
          <p:nvPr/>
        </p:nvSpPr>
        <p:spPr bwMode="auto">
          <a:xfrm>
            <a:off x="827088" y="260350"/>
            <a:ext cx="7200900" cy="1125538"/>
          </a:xfrm>
          <a:prstGeom prst="rect">
            <a:avLst/>
          </a:prstGeom>
          <a:solidFill>
            <a:srgbClr val="3399FF">
              <a:alpha val="0"/>
            </a:srgbClr>
          </a:solidFill>
          <a:ln w="9525">
            <a:solidFill>
              <a:srgbClr val="FFFFFF">
                <a:alpha val="0"/>
              </a:srgbClr>
            </a:solidFill>
            <a:miter lim="800000"/>
            <a:headEnd/>
            <a:tailEnd/>
          </a:ln>
          <a:effectLst/>
        </p:spPr>
        <p:txBody>
          <a:bodyPr wrap="none" anchor="ctr"/>
          <a:lstStyle/>
          <a:p>
            <a:pPr algn="ctr"/>
            <a:r>
              <a:rPr lang="uk-UA" sz="2400" b="1">
                <a:solidFill>
                  <a:srgbClr val="FF0066"/>
                </a:solidFill>
                <a:latin typeface="Arial" charset="0"/>
              </a:rPr>
              <a:t>СТУПЕНІ ПОРІВНЯННЯ ПРИКМЕТНИКІВ</a:t>
            </a:r>
            <a:endParaRPr lang="ru-RU" sz="2400" b="1">
              <a:solidFill>
                <a:srgbClr val="FF0066"/>
              </a:solidFill>
              <a:latin typeface="Arial" charset="0"/>
            </a:endParaRPr>
          </a:p>
        </p:txBody>
      </p:sp>
    </p:spTree>
  </p:cSld>
  <p:clrMapOvr>
    <a:masterClrMapping/>
  </p:clrMapOvr>
  <p:transition spd="med" advClick="0" advTm="30000">
    <p:wheel spokes="8"/>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Объект 2"/>
          <p:cNvSpPr>
            <a:spLocks noGrp="1"/>
          </p:cNvSpPr>
          <p:nvPr>
            <p:ph idx="4294967295"/>
          </p:nvPr>
        </p:nvSpPr>
        <p:spPr>
          <a:xfrm>
            <a:off x="395288" y="1052513"/>
            <a:ext cx="8229600" cy="4248150"/>
          </a:xfrm>
        </p:spPr>
        <p:txBody>
          <a:bodyPr/>
          <a:lstStyle/>
          <a:p>
            <a:pPr marL="812800" indent="-812800" eaLnBrk="1" hangingPunct="1">
              <a:buFontTx/>
              <a:buNone/>
            </a:pPr>
            <a:r>
              <a:rPr lang="ru-RU" sz="1800" b="1" smtClean="0"/>
              <a:t>	</a:t>
            </a:r>
            <a:r>
              <a:rPr lang="ru-RU" sz="1800" b="1" smtClean="0">
                <a:solidFill>
                  <a:schemeClr val="hlink"/>
                </a:solidFill>
              </a:rPr>
              <a:t>Якісні прикметники мають 3 ступеня порівняння:</a:t>
            </a:r>
          </a:p>
          <a:p>
            <a:pPr marL="1524000" lvl="2" indent="-609600" eaLnBrk="1" hangingPunct="1">
              <a:buFontTx/>
              <a:buNone/>
            </a:pPr>
            <a:r>
              <a:rPr lang="ru-RU" sz="1800" b="1" smtClean="0"/>
              <a:t>1. Звичайну ( </a:t>
            </a:r>
            <a:r>
              <a:rPr lang="en-US" sz="1800" b="1" smtClean="0"/>
              <a:t>gradus positivus)</a:t>
            </a:r>
          </a:p>
          <a:p>
            <a:pPr marL="1524000" lvl="2" indent="-609600" eaLnBrk="1" hangingPunct="1">
              <a:buFontTx/>
              <a:buNone/>
            </a:pPr>
            <a:r>
              <a:rPr lang="ru-RU" sz="1800" b="1" smtClean="0"/>
              <a:t>2. Вищу (</a:t>
            </a:r>
            <a:r>
              <a:rPr lang="en-US" sz="1800" b="1" smtClean="0"/>
              <a:t>gradus comparativus)</a:t>
            </a:r>
          </a:p>
          <a:p>
            <a:pPr marL="1524000" lvl="2" indent="-609600" eaLnBrk="1" hangingPunct="1">
              <a:buFontTx/>
              <a:buNone/>
            </a:pPr>
            <a:r>
              <a:rPr lang="ru-RU" sz="1800" b="1" smtClean="0"/>
              <a:t>3. Найвищу ( </a:t>
            </a:r>
            <a:r>
              <a:rPr lang="en-US" sz="1800" b="1" smtClean="0"/>
              <a:t>gradus superlativus)</a:t>
            </a:r>
          </a:p>
          <a:p>
            <a:pPr marL="812800" indent="-812800" eaLnBrk="1" hangingPunct="1">
              <a:buFontTx/>
              <a:buNone/>
            </a:pPr>
            <a:r>
              <a:rPr lang="ru-RU" sz="1800" b="1" smtClean="0">
                <a:solidFill>
                  <a:srgbClr val="FF0000"/>
                </a:solidFill>
              </a:rPr>
              <a:t>	</a:t>
            </a:r>
            <a:r>
              <a:rPr lang="ru-RU" sz="1800" b="1" smtClean="0">
                <a:solidFill>
                  <a:srgbClr val="FF0066"/>
                </a:solidFill>
              </a:rPr>
              <a:t>Звичайна ступінь</a:t>
            </a:r>
            <a:r>
              <a:rPr lang="ru-RU" sz="1800" b="1" smtClean="0">
                <a:solidFill>
                  <a:srgbClr val="FF0000"/>
                </a:solidFill>
              </a:rPr>
              <a:t> </a:t>
            </a:r>
            <a:r>
              <a:rPr lang="ru-RU" sz="1800" b="1" smtClean="0"/>
              <a:t>- це прикметники 1,2,3 відмін. </a:t>
            </a:r>
            <a:r>
              <a:rPr lang="ru-RU" sz="1800" b="1" i="1" smtClean="0"/>
              <a:t>(</a:t>
            </a:r>
            <a:r>
              <a:rPr lang="en-US" sz="1800" b="1" i="1" smtClean="0"/>
              <a:t>flavus - </a:t>
            </a:r>
            <a:r>
              <a:rPr lang="ru-RU" sz="1800" b="1" i="1" smtClean="0"/>
              <a:t>жовтий, 1о</a:t>
            </a:r>
            <a:r>
              <a:rPr lang="en-US" sz="1800" b="1" i="1" smtClean="0"/>
              <a:t>ngus - </a:t>
            </a:r>
            <a:r>
              <a:rPr lang="ru-RU" sz="1800" b="1" i="1" smtClean="0"/>
              <a:t>довгий, </a:t>
            </a:r>
            <a:r>
              <a:rPr lang="en-US" sz="1800" b="1" i="1" smtClean="0"/>
              <a:t>latus - </a:t>
            </a:r>
            <a:r>
              <a:rPr lang="ru-RU" sz="1800" b="1" i="1" smtClean="0"/>
              <a:t>широкий)</a:t>
            </a:r>
          </a:p>
          <a:p>
            <a:pPr marL="812800" indent="-812800" eaLnBrk="1" hangingPunct="1">
              <a:buFontTx/>
              <a:buNone/>
            </a:pPr>
            <a:r>
              <a:rPr lang="ru-RU" sz="1800" b="1" smtClean="0">
                <a:solidFill>
                  <a:srgbClr val="FF0000"/>
                </a:solidFill>
              </a:rPr>
              <a:t>	</a:t>
            </a:r>
            <a:r>
              <a:rPr lang="ru-RU" sz="1800" b="1" smtClean="0">
                <a:solidFill>
                  <a:srgbClr val="FF0066"/>
                </a:solidFill>
              </a:rPr>
              <a:t>Вища ступінь</a:t>
            </a:r>
            <a:r>
              <a:rPr lang="ru-RU" sz="1800" b="1" smtClean="0">
                <a:solidFill>
                  <a:srgbClr val="FF0000"/>
                </a:solidFill>
              </a:rPr>
              <a:t> </a:t>
            </a:r>
            <a:r>
              <a:rPr lang="ru-RU" sz="1800" b="1" smtClean="0"/>
              <a:t>- прикметників утворюється від основи звичайного ступеня прикметників шляхом приєднання до неї суфікса </a:t>
            </a:r>
            <a:r>
              <a:rPr lang="ru-RU" sz="1800" b="1" smtClean="0">
                <a:solidFill>
                  <a:srgbClr val="FF0066"/>
                </a:solidFill>
              </a:rPr>
              <a:t>(-іо</a:t>
            </a:r>
            <a:r>
              <a:rPr lang="en-US" sz="1800" b="1" smtClean="0">
                <a:solidFill>
                  <a:srgbClr val="FF0066"/>
                </a:solidFill>
              </a:rPr>
              <a:t>r)</a:t>
            </a:r>
            <a:r>
              <a:rPr lang="en-US" sz="1800" b="1" smtClean="0"/>
              <a:t> </a:t>
            </a:r>
            <a:r>
              <a:rPr lang="ru-RU" sz="1800" b="1" smtClean="0"/>
              <a:t>для утворення форми чоловічого і жіночого родів; суфікса </a:t>
            </a:r>
            <a:r>
              <a:rPr lang="ru-RU" sz="1800" b="1" smtClean="0">
                <a:solidFill>
                  <a:srgbClr val="FF0066"/>
                </a:solidFill>
              </a:rPr>
              <a:t>(-і</a:t>
            </a:r>
            <a:r>
              <a:rPr lang="en-US" sz="1800" b="1" smtClean="0">
                <a:solidFill>
                  <a:srgbClr val="FF0066"/>
                </a:solidFill>
              </a:rPr>
              <a:t>us)</a:t>
            </a:r>
            <a:r>
              <a:rPr lang="en-US" sz="1800" b="1" smtClean="0"/>
              <a:t> - </a:t>
            </a:r>
            <a:r>
              <a:rPr lang="ru-RU" sz="1800" b="1" smtClean="0"/>
              <a:t>для середнього роду </a:t>
            </a:r>
            <a:r>
              <a:rPr lang="ru-RU" sz="1800" b="1" i="1" smtClean="0"/>
              <a:t>(</a:t>
            </a:r>
            <a:r>
              <a:rPr lang="en-US" sz="1800" b="1" i="1" smtClean="0"/>
              <a:t>latus - </a:t>
            </a:r>
            <a:r>
              <a:rPr lang="ru-RU" sz="1800" b="1" i="1" smtClean="0"/>
              <a:t>широкий, </a:t>
            </a:r>
            <a:r>
              <a:rPr lang="en-US" sz="1800" b="1" i="1" smtClean="0"/>
              <a:t>lat-ior -</a:t>
            </a:r>
            <a:r>
              <a:rPr lang="ru-RU" sz="1800" b="1" i="1" smtClean="0"/>
              <a:t>ширший, </a:t>
            </a:r>
            <a:r>
              <a:rPr lang="en-US" sz="1800" b="1" i="1" smtClean="0"/>
              <a:t>lat-ius -</a:t>
            </a:r>
            <a:r>
              <a:rPr lang="ru-RU" sz="1800" b="1" i="1" smtClean="0"/>
              <a:t>ширше) </a:t>
            </a:r>
            <a:r>
              <a:rPr lang="en-US" sz="1800" b="1" i="1" smtClean="0"/>
              <a:t>Brevis -</a:t>
            </a:r>
            <a:r>
              <a:rPr lang="ru-RU" sz="1800" b="1" i="1" smtClean="0"/>
              <a:t>короткий, </a:t>
            </a:r>
            <a:r>
              <a:rPr lang="en-US" sz="1800" b="1" i="1" smtClean="0"/>
              <a:t>brevior, brevius.</a:t>
            </a:r>
          </a:p>
          <a:p>
            <a:pPr marL="812800" indent="-812800" eaLnBrk="1" hangingPunct="1">
              <a:buFontTx/>
              <a:buNone/>
            </a:pPr>
            <a:r>
              <a:rPr lang="ru-RU" sz="1800" b="1" smtClean="0"/>
              <a:t>	Вища ступінь відмінюється як 3-тя відміна прикметників.</a:t>
            </a:r>
          </a:p>
          <a:p>
            <a:pPr marL="812800" indent="-812800" eaLnBrk="1" hangingPunct="1"/>
            <a:endParaRPr lang="ru-RU" sz="1800" b="1" smtClean="0"/>
          </a:p>
        </p:txBody>
      </p:sp>
      <p:sp>
        <p:nvSpPr>
          <p:cNvPr id="153604" name="Rectangle 4"/>
          <p:cNvSpPr>
            <a:spLocks noChangeArrowheads="1"/>
          </p:cNvSpPr>
          <p:nvPr/>
        </p:nvSpPr>
        <p:spPr bwMode="auto">
          <a:xfrm>
            <a:off x="755650" y="333375"/>
            <a:ext cx="7777163" cy="574675"/>
          </a:xfrm>
          <a:prstGeom prst="rect">
            <a:avLst/>
          </a:prstGeom>
          <a:solidFill>
            <a:srgbClr val="3399FF">
              <a:alpha val="0"/>
            </a:srgbClr>
          </a:solidFill>
          <a:ln w="9525">
            <a:solidFill>
              <a:srgbClr val="FFFFFF">
                <a:alpha val="0"/>
              </a:srgbClr>
            </a:solidFill>
            <a:miter lim="800000"/>
            <a:headEnd/>
            <a:tailEnd/>
          </a:ln>
          <a:effectLst/>
        </p:spPr>
        <p:txBody>
          <a:bodyPr wrap="none" anchor="ctr"/>
          <a:lstStyle/>
          <a:p>
            <a:pPr algn="ctr"/>
            <a:r>
              <a:rPr lang="uk-UA" b="1" dirty="0">
                <a:solidFill>
                  <a:srgbClr val="92D050"/>
                </a:solidFill>
                <a:latin typeface="Arial" charset="0"/>
              </a:rPr>
              <a:t>1. Ступені порівняння прикметників</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Объект 2"/>
          <p:cNvSpPr>
            <a:spLocks noGrp="1"/>
          </p:cNvSpPr>
          <p:nvPr>
            <p:ph idx="4294967295"/>
          </p:nvPr>
        </p:nvSpPr>
        <p:spPr>
          <a:xfrm>
            <a:off x="323850" y="188913"/>
            <a:ext cx="8569325" cy="2519362"/>
          </a:xfrm>
        </p:spPr>
        <p:txBody>
          <a:bodyPr/>
          <a:lstStyle/>
          <a:p>
            <a:pPr eaLnBrk="1" hangingPunct="1">
              <a:buFontTx/>
              <a:buNone/>
            </a:pPr>
            <a:r>
              <a:rPr lang="ru-RU" sz="2200" smtClean="0">
                <a:solidFill>
                  <a:srgbClr val="FF0000"/>
                </a:solidFill>
              </a:rPr>
              <a:t>    </a:t>
            </a:r>
            <a:r>
              <a:rPr lang="ru-RU" sz="1800" b="1" smtClean="0">
                <a:solidFill>
                  <a:srgbClr val="FF0066"/>
                </a:solidFill>
              </a:rPr>
              <a:t>Найвища ступінь</a:t>
            </a:r>
            <a:r>
              <a:rPr lang="ru-RU" sz="1800" b="1" smtClean="0">
                <a:solidFill>
                  <a:srgbClr val="FF0000"/>
                </a:solidFill>
              </a:rPr>
              <a:t> </a:t>
            </a:r>
            <a:r>
              <a:rPr lang="ru-RU" sz="1800" b="1" smtClean="0"/>
              <a:t>показує найбільшу ступінь, яка утворюється шляхом приєднання до неї суфікса </a:t>
            </a:r>
            <a:r>
              <a:rPr lang="ru-RU" sz="1800" b="1" smtClean="0">
                <a:solidFill>
                  <a:srgbClr val="FF0066"/>
                </a:solidFill>
              </a:rPr>
              <a:t>-і</a:t>
            </a:r>
            <a:r>
              <a:rPr lang="en-US" sz="1800" b="1" smtClean="0">
                <a:solidFill>
                  <a:srgbClr val="FF0066"/>
                </a:solidFill>
              </a:rPr>
              <a:t>ssim</a:t>
            </a:r>
            <a:r>
              <a:rPr lang="en-US" sz="1800" b="1" smtClean="0"/>
              <a:t> </a:t>
            </a:r>
            <a:r>
              <a:rPr lang="ru-RU" sz="1800" b="1" smtClean="0"/>
              <a:t>і закінчення прикметників 1-ї групи для чоловічого роду </a:t>
            </a:r>
            <a:r>
              <a:rPr lang="ru-RU" sz="1800" b="1" smtClean="0">
                <a:solidFill>
                  <a:srgbClr val="FF0066"/>
                </a:solidFill>
              </a:rPr>
              <a:t>-</a:t>
            </a:r>
            <a:r>
              <a:rPr lang="en-US" sz="1800" b="1" smtClean="0">
                <a:solidFill>
                  <a:srgbClr val="FF0066"/>
                </a:solidFill>
              </a:rPr>
              <a:t>us</a:t>
            </a:r>
            <a:r>
              <a:rPr lang="en-US" sz="1800" b="1" smtClean="0"/>
              <a:t>; </a:t>
            </a:r>
            <a:r>
              <a:rPr lang="ru-RU" sz="1800" b="1" smtClean="0"/>
              <a:t>для жіночого роду </a:t>
            </a:r>
            <a:r>
              <a:rPr lang="ru-RU" sz="1800" b="1" smtClean="0">
                <a:solidFill>
                  <a:srgbClr val="FF0066"/>
                </a:solidFill>
              </a:rPr>
              <a:t>-а</a:t>
            </a:r>
            <a:r>
              <a:rPr lang="ru-RU" sz="1800" b="1" smtClean="0"/>
              <a:t>, для середнього роду </a:t>
            </a:r>
            <a:r>
              <a:rPr lang="ru-RU" sz="1800" b="1" smtClean="0">
                <a:solidFill>
                  <a:srgbClr val="FF0066"/>
                </a:solidFill>
              </a:rPr>
              <a:t>-</a:t>
            </a:r>
            <a:r>
              <a:rPr lang="en-US" sz="1800" b="1" smtClean="0">
                <a:solidFill>
                  <a:srgbClr val="FF0066"/>
                </a:solidFill>
              </a:rPr>
              <a:t>um</a:t>
            </a:r>
            <a:r>
              <a:rPr lang="en-US" sz="1800" b="1" smtClean="0"/>
              <a:t>.</a:t>
            </a:r>
            <a:endParaRPr lang="uk-UA" sz="1800" b="1" smtClean="0"/>
          </a:p>
          <a:p>
            <a:pPr eaLnBrk="1" hangingPunct="1">
              <a:buFontTx/>
              <a:buNone/>
            </a:pPr>
            <a:r>
              <a:rPr lang="uk-UA" sz="1800" b="1" smtClean="0"/>
              <a:t>	</a:t>
            </a:r>
            <a:r>
              <a:rPr lang="uk-UA" sz="1800" b="1" i="1" smtClean="0">
                <a:solidFill>
                  <a:schemeClr val="hlink"/>
                </a:solidFill>
              </a:rPr>
              <a:t>Наприклад:</a:t>
            </a:r>
            <a:endParaRPr lang="en-US" sz="1800" b="1" i="1" smtClean="0">
              <a:solidFill>
                <a:schemeClr val="hlink"/>
              </a:solidFill>
            </a:endParaRPr>
          </a:p>
          <a:p>
            <a:pPr eaLnBrk="1" hangingPunct="1">
              <a:buFontTx/>
              <a:buNone/>
            </a:pPr>
            <a:r>
              <a:rPr lang="uk-UA" sz="1800" b="1" smtClean="0"/>
              <a:t>	</a:t>
            </a:r>
            <a:r>
              <a:rPr lang="en-US" sz="1800" b="1" smtClean="0"/>
              <a:t>Longus (</a:t>
            </a:r>
            <a:r>
              <a:rPr lang="ru-RU" sz="1800" b="1" smtClean="0"/>
              <a:t>довгий)		</a:t>
            </a:r>
            <a:r>
              <a:rPr lang="en-US" sz="1800" b="1" smtClean="0"/>
              <a:t>longissimus</a:t>
            </a:r>
          </a:p>
          <a:p>
            <a:pPr eaLnBrk="1" hangingPunct="1">
              <a:buFontTx/>
              <a:buNone/>
            </a:pPr>
            <a:r>
              <a:rPr lang="ru-RU" sz="1800" b="1" smtClean="0"/>
              <a:t>	В</a:t>
            </a:r>
            <a:r>
              <a:rPr lang="en-US" sz="1800" b="1" smtClean="0"/>
              <a:t>revis (</a:t>
            </a:r>
            <a:r>
              <a:rPr lang="ru-RU" sz="1800" b="1" smtClean="0"/>
              <a:t>короткий)		</a:t>
            </a:r>
            <a:r>
              <a:rPr lang="en-US" sz="1800" b="1" smtClean="0"/>
              <a:t>brevissimus</a:t>
            </a:r>
          </a:p>
          <a:p>
            <a:pPr eaLnBrk="1" hangingPunct="1">
              <a:buFontTx/>
              <a:buNone/>
            </a:pPr>
            <a:r>
              <a:rPr lang="uk-UA" sz="1800" b="1" smtClean="0"/>
              <a:t>	</a:t>
            </a:r>
            <a:r>
              <a:rPr lang="en-US" sz="1800" b="1" smtClean="0"/>
              <a:t>Simplex (</a:t>
            </a:r>
            <a:r>
              <a:rPr lang="ru-RU" sz="1800" b="1" smtClean="0"/>
              <a:t>простий)		</a:t>
            </a:r>
            <a:r>
              <a:rPr lang="en-US" sz="1800" b="1" smtClean="0"/>
              <a:t>simplicissimus</a:t>
            </a:r>
          </a:p>
          <a:p>
            <a:pPr eaLnBrk="1" hangingPunct="1">
              <a:buFontTx/>
              <a:buNone/>
            </a:pPr>
            <a:r>
              <a:rPr lang="ru-RU" sz="1800" b="1" smtClean="0"/>
              <a:t>	</a:t>
            </a:r>
          </a:p>
        </p:txBody>
      </p:sp>
      <p:sp>
        <p:nvSpPr>
          <p:cNvPr id="154627" name="Line 3"/>
          <p:cNvSpPr>
            <a:spLocks noChangeShapeType="1"/>
          </p:cNvSpPr>
          <p:nvPr/>
        </p:nvSpPr>
        <p:spPr bwMode="auto">
          <a:xfrm>
            <a:off x="2627313" y="1916113"/>
            <a:ext cx="1439862" cy="0"/>
          </a:xfrm>
          <a:prstGeom prst="line">
            <a:avLst/>
          </a:prstGeom>
          <a:noFill/>
          <a:ln w="9525">
            <a:solidFill>
              <a:schemeClr val="tx1"/>
            </a:solidFill>
            <a:round/>
            <a:headEnd/>
            <a:tailEnd type="triangle" w="med" len="med"/>
          </a:ln>
          <a:effectLst/>
        </p:spPr>
        <p:txBody>
          <a:bodyPr/>
          <a:lstStyle/>
          <a:p>
            <a:endParaRPr lang="ru-RU"/>
          </a:p>
        </p:txBody>
      </p:sp>
      <p:sp>
        <p:nvSpPr>
          <p:cNvPr id="154628" name="Line 4"/>
          <p:cNvSpPr>
            <a:spLocks noChangeShapeType="1"/>
          </p:cNvSpPr>
          <p:nvPr/>
        </p:nvSpPr>
        <p:spPr bwMode="auto">
          <a:xfrm>
            <a:off x="2700338" y="2276475"/>
            <a:ext cx="1368425" cy="0"/>
          </a:xfrm>
          <a:prstGeom prst="line">
            <a:avLst/>
          </a:prstGeom>
          <a:noFill/>
          <a:ln w="9525">
            <a:solidFill>
              <a:schemeClr val="tx1"/>
            </a:solidFill>
            <a:round/>
            <a:headEnd/>
            <a:tailEnd type="triangle" w="med" len="med"/>
          </a:ln>
          <a:effectLst/>
        </p:spPr>
        <p:txBody>
          <a:bodyPr/>
          <a:lstStyle/>
          <a:p>
            <a:endParaRPr lang="ru-RU"/>
          </a:p>
        </p:txBody>
      </p:sp>
      <p:sp>
        <p:nvSpPr>
          <p:cNvPr id="154629" name="Line 5"/>
          <p:cNvSpPr>
            <a:spLocks noChangeShapeType="1"/>
          </p:cNvSpPr>
          <p:nvPr/>
        </p:nvSpPr>
        <p:spPr bwMode="auto">
          <a:xfrm>
            <a:off x="2771775" y="2565400"/>
            <a:ext cx="1295400" cy="0"/>
          </a:xfrm>
          <a:prstGeom prst="line">
            <a:avLst/>
          </a:prstGeom>
          <a:noFill/>
          <a:ln w="9525">
            <a:solidFill>
              <a:schemeClr val="tx1"/>
            </a:solidFill>
            <a:round/>
            <a:headEnd/>
            <a:tailEnd type="triangle" w="med" len="med"/>
          </a:ln>
          <a:effectLst/>
        </p:spPr>
        <p:txBody>
          <a:bodyPr/>
          <a:lstStyle/>
          <a:p>
            <a:endParaRPr lang="ru-RU"/>
          </a:p>
        </p:txBody>
      </p:sp>
      <p:sp>
        <p:nvSpPr>
          <p:cNvPr id="154631" name="Rectangle 7"/>
          <p:cNvSpPr>
            <a:spLocks noChangeArrowheads="1"/>
          </p:cNvSpPr>
          <p:nvPr/>
        </p:nvSpPr>
        <p:spPr bwMode="auto">
          <a:xfrm>
            <a:off x="395288" y="3068638"/>
            <a:ext cx="8424862" cy="3397250"/>
          </a:xfrm>
          <a:prstGeom prst="rect">
            <a:avLst/>
          </a:prstGeom>
          <a:gradFill rotWithShape="1">
            <a:gsLst>
              <a:gs pos="0">
                <a:srgbClr val="00FF99"/>
              </a:gs>
              <a:gs pos="50000">
                <a:schemeClr val="tx1"/>
              </a:gs>
              <a:gs pos="100000">
                <a:srgbClr val="00FF99"/>
              </a:gs>
            </a:gsLst>
            <a:lin ang="2700000" scaled="1"/>
          </a:gradFill>
          <a:ln w="9525">
            <a:solidFill>
              <a:schemeClr val="tx1"/>
            </a:solidFill>
            <a:miter lim="800000"/>
            <a:headEnd/>
            <a:tailEnd/>
          </a:ln>
          <a:effectLst/>
        </p:spPr>
        <p:txBody>
          <a:bodyPr anchor="ctr">
            <a:spAutoFit/>
          </a:bodyPr>
          <a:lstStyle/>
          <a:p>
            <a:pPr algn="just"/>
            <a:r>
              <a:rPr lang="ru-RU" b="1">
                <a:solidFill>
                  <a:srgbClr val="FF0066"/>
                </a:solidFill>
              </a:rPr>
              <a:t>Для утворення найвищого ступеня:</a:t>
            </a:r>
            <a:r>
              <a:rPr lang="ru-RU" b="1">
                <a:solidFill>
                  <a:srgbClr val="000000"/>
                </a:solidFill>
              </a:rPr>
              <a:t> </a:t>
            </a:r>
          </a:p>
          <a:p>
            <a:pPr algn="just"/>
            <a:r>
              <a:rPr lang="ru-RU" b="1">
                <a:solidFill>
                  <a:srgbClr val="000000"/>
                </a:solidFill>
              </a:rPr>
              <a:t>    звичайна ступінь (основа + іо</a:t>
            </a:r>
            <a:r>
              <a:rPr lang="en-US" b="1">
                <a:solidFill>
                  <a:srgbClr val="000000"/>
                </a:solidFill>
              </a:rPr>
              <a:t>r (m, f) </a:t>
            </a:r>
            <a:r>
              <a:rPr lang="ru-RU" b="1">
                <a:solidFill>
                  <a:srgbClr val="000000"/>
                </a:solidFill>
              </a:rPr>
              <a:t>або -</a:t>
            </a:r>
            <a:r>
              <a:rPr lang="en-US" b="1">
                <a:solidFill>
                  <a:srgbClr val="000000"/>
                </a:solidFill>
              </a:rPr>
              <a:t>ius (n))</a:t>
            </a:r>
          </a:p>
          <a:p>
            <a:pPr algn="just"/>
            <a:r>
              <a:rPr lang="ru-RU" b="1">
                <a:solidFill>
                  <a:srgbClr val="000000"/>
                </a:solidFill>
              </a:rPr>
              <a:t>    найвища ступінь (основа +</a:t>
            </a:r>
            <a:r>
              <a:rPr lang="en-US" b="1">
                <a:solidFill>
                  <a:srgbClr val="000000"/>
                </a:solidFill>
              </a:rPr>
              <a:t>issim, + -us (m), -a (f), - um (n).</a:t>
            </a:r>
          </a:p>
          <a:p>
            <a:pPr algn="just"/>
            <a:r>
              <a:rPr lang="uk-UA" b="1">
                <a:solidFill>
                  <a:srgbClr val="000000"/>
                </a:solidFill>
              </a:rPr>
              <a:t>    </a:t>
            </a:r>
            <a:r>
              <a:rPr lang="en-US" b="1">
                <a:solidFill>
                  <a:srgbClr val="000000"/>
                </a:solidFill>
              </a:rPr>
              <a:t>simplex (i</a:t>
            </a:r>
            <a:r>
              <a:rPr lang="ru-RU" b="1">
                <a:solidFill>
                  <a:srgbClr val="000000"/>
                </a:solidFill>
              </a:rPr>
              <a:t>сі</a:t>
            </a:r>
            <a:r>
              <a:rPr lang="en-US" b="1">
                <a:solidFill>
                  <a:srgbClr val="000000"/>
                </a:solidFill>
              </a:rPr>
              <a:t>s),  -issim, -us, -a, -um –</a:t>
            </a:r>
            <a:r>
              <a:rPr lang="ru-RU" b="1">
                <a:solidFill>
                  <a:srgbClr val="000000"/>
                </a:solidFill>
              </a:rPr>
              <a:t>найпростіший,найпростіша,найпростіше. </a:t>
            </a:r>
          </a:p>
          <a:p>
            <a:pPr algn="just"/>
            <a:r>
              <a:rPr lang="ru-RU" b="1">
                <a:solidFill>
                  <a:srgbClr val="000000"/>
                </a:solidFill>
              </a:rPr>
              <a:t>Прикметники закінчуються в </a:t>
            </a:r>
            <a:r>
              <a:rPr lang="en-US" b="1">
                <a:solidFill>
                  <a:srgbClr val="000000"/>
                </a:solidFill>
              </a:rPr>
              <a:t>m - </a:t>
            </a:r>
            <a:r>
              <a:rPr lang="ru-RU" b="1">
                <a:solidFill>
                  <a:srgbClr val="000000"/>
                </a:solidFill>
              </a:rPr>
              <a:t>на (-е</a:t>
            </a:r>
            <a:r>
              <a:rPr lang="en-US" b="1">
                <a:solidFill>
                  <a:srgbClr val="000000"/>
                </a:solidFill>
              </a:rPr>
              <a:t>r), </a:t>
            </a:r>
            <a:r>
              <a:rPr lang="ru-RU" b="1">
                <a:solidFill>
                  <a:srgbClr val="000000"/>
                </a:solidFill>
              </a:rPr>
              <a:t>утворюють найвищу ступінь шляхом приєднання до форми називного відмінку однини суфікса -</a:t>
            </a:r>
            <a:r>
              <a:rPr lang="en-US" b="1">
                <a:solidFill>
                  <a:srgbClr val="000000"/>
                </a:solidFill>
              </a:rPr>
              <a:t>r</a:t>
            </a:r>
            <a:r>
              <a:rPr lang="ru-RU" b="1">
                <a:solidFill>
                  <a:srgbClr val="000000"/>
                </a:solidFill>
              </a:rPr>
              <a:t>і</a:t>
            </a:r>
            <a:r>
              <a:rPr lang="en-US" b="1">
                <a:solidFill>
                  <a:srgbClr val="000000"/>
                </a:solidFill>
              </a:rPr>
              <a:t>m </a:t>
            </a:r>
            <a:r>
              <a:rPr lang="ru-RU" b="1">
                <a:solidFill>
                  <a:srgbClr val="000000"/>
                </a:solidFill>
              </a:rPr>
              <a:t>з закінченнями (</a:t>
            </a:r>
            <a:r>
              <a:rPr lang="en-US" b="1">
                <a:solidFill>
                  <a:srgbClr val="000000"/>
                </a:solidFill>
              </a:rPr>
              <a:t>m- us, f-</a:t>
            </a:r>
            <a:r>
              <a:rPr lang="ru-RU" b="1">
                <a:solidFill>
                  <a:srgbClr val="000000"/>
                </a:solidFill>
              </a:rPr>
              <a:t>а, </a:t>
            </a:r>
            <a:r>
              <a:rPr lang="en-US" b="1">
                <a:solidFill>
                  <a:srgbClr val="000000"/>
                </a:solidFill>
              </a:rPr>
              <a:t>n-um). </a:t>
            </a:r>
          </a:p>
          <a:p>
            <a:pPr algn="just"/>
            <a:r>
              <a:rPr lang="uk-UA" b="1">
                <a:solidFill>
                  <a:srgbClr val="000000"/>
                </a:solidFill>
              </a:rPr>
              <a:t>	</a:t>
            </a:r>
            <a:r>
              <a:rPr lang="en-US" b="1">
                <a:solidFill>
                  <a:srgbClr val="000000"/>
                </a:solidFill>
              </a:rPr>
              <a:t>Acer, acris, acre – </a:t>
            </a:r>
            <a:r>
              <a:rPr lang="ru-RU" b="1">
                <a:solidFill>
                  <a:srgbClr val="000000"/>
                </a:solidFill>
              </a:rPr>
              <a:t>гострий;</a:t>
            </a:r>
          </a:p>
          <a:p>
            <a:pPr algn="just"/>
            <a:r>
              <a:rPr lang="uk-UA" b="1">
                <a:solidFill>
                  <a:srgbClr val="000000"/>
                </a:solidFill>
              </a:rPr>
              <a:t>	</a:t>
            </a:r>
            <a:r>
              <a:rPr lang="en-US" b="1">
                <a:solidFill>
                  <a:srgbClr val="000000"/>
                </a:solidFill>
              </a:rPr>
              <a:t>Niger, gra, grum – </a:t>
            </a:r>
            <a:r>
              <a:rPr lang="ru-RU" b="1">
                <a:solidFill>
                  <a:srgbClr val="000000"/>
                </a:solidFill>
              </a:rPr>
              <a:t>чорний. </a:t>
            </a:r>
          </a:p>
          <a:p>
            <a:pPr algn="just"/>
            <a:r>
              <a:rPr lang="ru-RU" b="1">
                <a:solidFill>
                  <a:srgbClr val="000000"/>
                </a:solidFill>
              </a:rPr>
              <a:t>	Асе</a:t>
            </a:r>
            <a:r>
              <a:rPr lang="en-US" b="1">
                <a:solidFill>
                  <a:srgbClr val="000000"/>
                </a:solidFill>
              </a:rPr>
              <a:t>r +rim+us (-</a:t>
            </a:r>
            <a:r>
              <a:rPr lang="ru-RU" b="1">
                <a:solidFill>
                  <a:srgbClr val="000000"/>
                </a:solidFill>
              </a:rPr>
              <a:t>а, -</a:t>
            </a:r>
            <a:r>
              <a:rPr lang="en-US" b="1">
                <a:solidFill>
                  <a:srgbClr val="000000"/>
                </a:solidFill>
              </a:rPr>
              <a:t>um) - </a:t>
            </a:r>
            <a:r>
              <a:rPr lang="ru-RU" b="1">
                <a:solidFill>
                  <a:srgbClr val="000000"/>
                </a:solidFill>
              </a:rPr>
              <a:t>гостріший </a:t>
            </a:r>
          </a:p>
          <a:p>
            <a:pPr algn="just"/>
            <a:r>
              <a:rPr lang="uk-UA" b="1">
                <a:solidFill>
                  <a:srgbClr val="000000"/>
                </a:solidFill>
              </a:rPr>
              <a:t>	</a:t>
            </a:r>
            <a:r>
              <a:rPr lang="en-US" b="1">
                <a:solidFill>
                  <a:srgbClr val="000000"/>
                </a:solidFill>
              </a:rPr>
              <a:t>Niger + rim + us ( -a, -um) - </a:t>
            </a:r>
            <a:r>
              <a:rPr lang="ru-RU" b="1">
                <a:solidFill>
                  <a:srgbClr val="000000"/>
                </a:solidFill>
              </a:rPr>
              <a:t>чорніший</a:t>
            </a:r>
          </a:p>
          <a:p>
            <a:pPr algn="just"/>
            <a:endParaRPr lang="ru-RU">
              <a:solidFill>
                <a:srgbClr val="000000"/>
              </a:solidFill>
            </a:endParaRPr>
          </a:p>
        </p:txBody>
      </p:sp>
    </p:spTree>
  </p:cSld>
  <p:clrMapOvr>
    <a:masterClrMapping/>
  </p:clrMapOvr>
  <p:transition spd="med" advClick="0" advTm="30000">
    <p:wheel spokes="8"/>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Объект 2"/>
          <p:cNvSpPr>
            <a:spLocks noGrp="1"/>
          </p:cNvSpPr>
          <p:nvPr>
            <p:ph idx="4294967295"/>
          </p:nvPr>
        </p:nvSpPr>
        <p:spPr>
          <a:xfrm>
            <a:off x="250825" y="1673225"/>
            <a:ext cx="8569325" cy="2979738"/>
          </a:xfrm>
        </p:spPr>
        <p:txBody>
          <a:bodyPr/>
          <a:lstStyle/>
          <a:p>
            <a:pPr algn="ctr" eaLnBrk="1" hangingPunct="1">
              <a:buFontTx/>
              <a:buNone/>
            </a:pPr>
            <a:r>
              <a:rPr lang="ru-RU" sz="1800" b="1" smtClean="0">
                <a:solidFill>
                  <a:srgbClr val="FF0066"/>
                </a:solidFill>
              </a:rPr>
              <a:t>Ступені порівняння від різних основ</a:t>
            </a:r>
          </a:p>
          <a:p>
            <a:pPr eaLnBrk="1" hangingPunct="1"/>
            <a:endParaRPr lang="ru-RU" sz="1800" b="1" smtClean="0">
              <a:solidFill>
                <a:srgbClr val="FF0000"/>
              </a:solidFill>
            </a:endParaRPr>
          </a:p>
          <a:p>
            <a:pPr eaLnBrk="1" hangingPunct="1">
              <a:buFontTx/>
              <a:buNone/>
            </a:pPr>
            <a:r>
              <a:rPr lang="ru-RU" sz="1800" b="1" i="1" smtClean="0">
                <a:solidFill>
                  <a:srgbClr val="FFFF00"/>
                </a:solidFill>
              </a:rPr>
              <a:t>П'ять прикметників утворюють ступені порівняння від різних основ:</a:t>
            </a:r>
          </a:p>
          <a:p>
            <a:pPr eaLnBrk="1" hangingPunct="1">
              <a:buFontTx/>
              <a:buNone/>
            </a:pPr>
            <a:r>
              <a:rPr lang="uk-UA" sz="1800" b="1" smtClean="0"/>
              <a:t>	</a:t>
            </a:r>
            <a:r>
              <a:rPr lang="en-US" sz="1800" b="1" smtClean="0"/>
              <a:t>bonus, a, um - </a:t>
            </a:r>
            <a:r>
              <a:rPr lang="ru-RU" sz="1800" b="1" smtClean="0"/>
              <a:t>добрий, хороший</a:t>
            </a:r>
          </a:p>
          <a:p>
            <a:pPr eaLnBrk="1" hangingPunct="1">
              <a:buFontTx/>
              <a:buNone/>
            </a:pPr>
            <a:r>
              <a:rPr lang="uk-UA" sz="1800" b="1" smtClean="0"/>
              <a:t>	</a:t>
            </a:r>
            <a:r>
              <a:rPr lang="en-US" sz="1800" b="1" smtClean="0"/>
              <a:t>malus, a, um - </a:t>
            </a:r>
            <a:r>
              <a:rPr lang="ru-RU" sz="1800" b="1" smtClean="0"/>
              <a:t>поганий, злий</a:t>
            </a:r>
          </a:p>
          <a:p>
            <a:pPr eaLnBrk="1" hangingPunct="1">
              <a:buFontTx/>
              <a:buNone/>
            </a:pPr>
            <a:r>
              <a:rPr lang="uk-UA" sz="1800" b="1" smtClean="0"/>
              <a:t>	</a:t>
            </a:r>
            <a:r>
              <a:rPr lang="en-US" sz="1800" b="1" smtClean="0"/>
              <a:t>magnus, a, um - </a:t>
            </a:r>
            <a:r>
              <a:rPr lang="ru-RU" sz="1800" b="1" smtClean="0"/>
              <a:t>великий </a:t>
            </a:r>
          </a:p>
          <a:p>
            <a:pPr eaLnBrk="1" hangingPunct="1">
              <a:buFontTx/>
              <a:buNone/>
            </a:pPr>
            <a:r>
              <a:rPr lang="uk-UA" sz="1800" b="1" smtClean="0"/>
              <a:t>	</a:t>
            </a:r>
            <a:r>
              <a:rPr lang="en-US" sz="1800" b="1" smtClean="0"/>
              <a:t>parvus, a, um - </a:t>
            </a:r>
            <a:r>
              <a:rPr lang="ru-RU" sz="1800" b="1" smtClean="0"/>
              <a:t>малий</a:t>
            </a:r>
          </a:p>
          <a:p>
            <a:pPr eaLnBrk="1" hangingPunct="1">
              <a:buFontTx/>
              <a:buNone/>
            </a:pPr>
            <a:r>
              <a:rPr lang="uk-UA" sz="1800" b="1" smtClean="0"/>
              <a:t>	</a:t>
            </a:r>
            <a:r>
              <a:rPr lang="en-US" sz="1800" b="1" smtClean="0"/>
              <a:t>multus, a, um - </a:t>
            </a:r>
            <a:r>
              <a:rPr lang="ru-RU" sz="1800" b="1" smtClean="0"/>
              <a:t>численний</a:t>
            </a:r>
          </a:p>
          <a:p>
            <a:pPr eaLnBrk="1" hangingPunct="1"/>
            <a:endParaRPr lang="ru-RU" sz="1800" b="1" smtClean="0"/>
          </a:p>
        </p:txBody>
      </p:sp>
      <p:sp>
        <p:nvSpPr>
          <p:cNvPr id="155653" name="Rectangle 5"/>
          <p:cNvSpPr>
            <a:spLocks noChangeArrowheads="1"/>
          </p:cNvSpPr>
          <p:nvPr/>
        </p:nvSpPr>
        <p:spPr bwMode="auto">
          <a:xfrm>
            <a:off x="468313" y="260350"/>
            <a:ext cx="8064500" cy="1296988"/>
          </a:xfrm>
          <a:prstGeom prst="rect">
            <a:avLst/>
          </a:prstGeom>
          <a:solidFill>
            <a:srgbClr val="3399FF">
              <a:alpha val="0"/>
            </a:srgbClr>
          </a:solidFill>
          <a:ln w="9525">
            <a:solidFill>
              <a:srgbClr val="FFFFFF">
                <a:alpha val="0"/>
              </a:srgbClr>
            </a:solidFill>
            <a:miter lim="800000"/>
            <a:headEnd/>
            <a:tailEnd/>
          </a:ln>
          <a:effectLst/>
        </p:spPr>
        <p:txBody>
          <a:bodyPr wrap="none" anchor="ctr"/>
          <a:lstStyle/>
          <a:p>
            <a:pPr algn="ctr"/>
            <a:r>
              <a:rPr lang="uk-UA" b="1" dirty="0">
                <a:solidFill>
                  <a:srgbClr val="92D050"/>
                </a:solidFill>
                <a:latin typeface="Arial" charset="0"/>
              </a:rPr>
              <a:t>2. Особливості утворення ступенів порівняння прикметників</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Объект 2"/>
          <p:cNvSpPr>
            <a:spLocks noGrp="1"/>
          </p:cNvSpPr>
          <p:nvPr>
            <p:ph idx="4294967295"/>
          </p:nvPr>
        </p:nvSpPr>
        <p:spPr>
          <a:xfrm>
            <a:off x="457200" y="620713"/>
            <a:ext cx="8229600" cy="3600450"/>
          </a:xfrm>
        </p:spPr>
        <p:txBody>
          <a:bodyPr/>
          <a:lstStyle/>
          <a:p>
            <a:pPr marL="0" indent="0" eaLnBrk="1" hangingPunct="1">
              <a:buFontTx/>
              <a:buNone/>
            </a:pPr>
            <a:r>
              <a:rPr lang="pt-BR" sz="1800" b="1" i="1" smtClean="0">
                <a:solidFill>
                  <a:schemeClr val="hlink"/>
                </a:solidFill>
              </a:rPr>
              <a:t>Наприклад:</a:t>
            </a:r>
            <a:endParaRPr lang="ru-RU" sz="1800" b="1" i="1" smtClean="0">
              <a:solidFill>
                <a:schemeClr val="hlink"/>
              </a:solidFill>
            </a:endParaRPr>
          </a:p>
          <a:p>
            <a:pPr marL="0" indent="0" eaLnBrk="1" hangingPunct="1"/>
            <a:endParaRPr lang="pt-BR" sz="1800" b="1" smtClean="0">
              <a:solidFill>
                <a:schemeClr val="hlink"/>
              </a:solidFill>
            </a:endParaRPr>
          </a:p>
          <a:p>
            <a:pPr marL="0" indent="0" eaLnBrk="1" hangingPunct="1">
              <a:buFontTx/>
              <a:buNone/>
            </a:pPr>
            <a:r>
              <a:rPr lang="uk-UA" sz="1800" b="1" smtClean="0">
                <a:solidFill>
                  <a:srgbClr val="FF3399"/>
                </a:solidFill>
              </a:rPr>
              <a:t> </a:t>
            </a:r>
            <a:r>
              <a:rPr lang="pt-BR" sz="1800" b="1" smtClean="0">
                <a:solidFill>
                  <a:srgbClr val="FF3399"/>
                </a:solidFill>
              </a:rPr>
              <a:t>Positivus  </a:t>
            </a:r>
            <a:r>
              <a:rPr lang="pt-BR" sz="1800" b="1" smtClean="0">
                <a:solidFill>
                  <a:schemeClr val="hlink"/>
                </a:solidFill>
              </a:rPr>
              <a:t>                 </a:t>
            </a:r>
            <a:r>
              <a:rPr lang="uk-UA" sz="1800" b="1" smtClean="0">
                <a:solidFill>
                  <a:schemeClr val="hlink"/>
                </a:solidFill>
              </a:rPr>
              <a:t> </a:t>
            </a:r>
            <a:r>
              <a:rPr lang="pt-BR" sz="1800" b="1" smtClean="0">
                <a:solidFill>
                  <a:srgbClr val="FF3399"/>
                </a:solidFill>
              </a:rPr>
              <a:t>Comparativus</a:t>
            </a:r>
            <a:r>
              <a:rPr lang="pt-BR" sz="1800" b="1" smtClean="0">
                <a:solidFill>
                  <a:schemeClr val="hlink"/>
                </a:solidFill>
              </a:rPr>
              <a:t>             </a:t>
            </a:r>
            <a:r>
              <a:rPr lang="uk-UA" sz="1800" b="1" smtClean="0">
                <a:solidFill>
                  <a:schemeClr val="hlink"/>
                </a:solidFill>
              </a:rPr>
              <a:t>  </a:t>
            </a:r>
            <a:r>
              <a:rPr lang="pt-BR" sz="1800" b="1" smtClean="0">
                <a:solidFill>
                  <a:schemeClr val="hlink"/>
                </a:solidFill>
              </a:rPr>
              <a:t>   </a:t>
            </a:r>
            <a:r>
              <a:rPr lang="uk-UA" sz="1800" b="1" smtClean="0">
                <a:solidFill>
                  <a:schemeClr val="hlink"/>
                </a:solidFill>
              </a:rPr>
              <a:t>   </a:t>
            </a:r>
            <a:r>
              <a:rPr lang="pt-BR" sz="1800" b="1" smtClean="0">
                <a:solidFill>
                  <a:srgbClr val="FF3399"/>
                </a:solidFill>
              </a:rPr>
              <a:t>Superlativus</a:t>
            </a:r>
          </a:p>
          <a:p>
            <a:pPr marL="0" indent="0" eaLnBrk="1" hangingPunct="1">
              <a:buFontTx/>
              <a:buNone/>
            </a:pPr>
            <a:r>
              <a:rPr lang="pt-BR" sz="1800" b="1" smtClean="0"/>
              <a:t>bonus, a, um               melior, melius                  </a:t>
            </a:r>
            <a:r>
              <a:rPr lang="uk-UA" sz="1800" b="1" smtClean="0"/>
              <a:t> </a:t>
            </a:r>
            <a:r>
              <a:rPr lang="pt-BR" sz="1800" b="1" smtClean="0"/>
              <a:t>optimus, a, um</a:t>
            </a:r>
          </a:p>
          <a:p>
            <a:pPr marL="0" indent="0" eaLnBrk="1" hangingPunct="1">
              <a:buFontTx/>
              <a:buNone/>
            </a:pPr>
            <a:r>
              <a:rPr lang="pt-BR" sz="1800" b="1" smtClean="0"/>
              <a:t>malus, a, um               </a:t>
            </a:r>
            <a:r>
              <a:rPr lang="uk-UA" sz="1800" b="1" smtClean="0"/>
              <a:t> </a:t>
            </a:r>
            <a:r>
              <a:rPr lang="pt-BR" sz="1800" b="1" smtClean="0"/>
              <a:t>pejor, pejus                      </a:t>
            </a:r>
            <a:r>
              <a:rPr lang="uk-UA" sz="1800" b="1" smtClean="0"/>
              <a:t> </a:t>
            </a:r>
            <a:r>
              <a:rPr lang="pt-BR" sz="1800" b="1" smtClean="0"/>
              <a:t>pessimus, a, um</a:t>
            </a:r>
          </a:p>
          <a:p>
            <a:pPr marL="0" indent="0" eaLnBrk="1" hangingPunct="1">
              <a:buFontTx/>
              <a:buNone/>
            </a:pPr>
            <a:r>
              <a:rPr lang="pt-BR" sz="1800" b="1" smtClean="0"/>
              <a:t>magnus, a, um            </a:t>
            </a:r>
            <a:r>
              <a:rPr lang="uk-UA" sz="1800" b="1" smtClean="0"/>
              <a:t> </a:t>
            </a:r>
            <a:r>
              <a:rPr lang="pt-BR" sz="1800" b="1" smtClean="0"/>
              <a:t>major, majus                    maximus, a, um</a:t>
            </a:r>
          </a:p>
          <a:p>
            <a:pPr marL="0" indent="0" eaLnBrk="1" hangingPunct="1">
              <a:buFontTx/>
              <a:buNone/>
            </a:pPr>
            <a:r>
              <a:rPr lang="pt-BR" sz="1800" b="1" smtClean="0"/>
              <a:t>parvus, a, um              </a:t>
            </a:r>
            <a:r>
              <a:rPr lang="uk-UA" sz="1800" b="1" smtClean="0"/>
              <a:t> </a:t>
            </a:r>
            <a:r>
              <a:rPr lang="pt-BR" sz="1800" b="1" smtClean="0"/>
              <a:t>minor, minus                   </a:t>
            </a:r>
            <a:r>
              <a:rPr lang="uk-UA" sz="1800" b="1" smtClean="0"/>
              <a:t> </a:t>
            </a:r>
            <a:r>
              <a:rPr lang="pt-BR" sz="1800" b="1" smtClean="0"/>
              <a:t>minimus, a, um</a:t>
            </a:r>
          </a:p>
          <a:p>
            <a:pPr marL="0" indent="0" eaLnBrk="1" hangingPunct="1">
              <a:buFontTx/>
              <a:buNone/>
            </a:pPr>
            <a:r>
              <a:rPr lang="pt-BR" sz="1800" b="1" smtClean="0"/>
              <a:t>multus, a, um              </a:t>
            </a:r>
            <a:r>
              <a:rPr lang="uk-UA" sz="1800" b="1" smtClean="0"/>
              <a:t> </a:t>
            </a:r>
            <a:r>
              <a:rPr lang="pt-BR" sz="1800" b="1" smtClean="0"/>
              <a:t>plus                               </a:t>
            </a:r>
            <a:r>
              <a:rPr lang="uk-UA" sz="1800" b="1" smtClean="0"/>
              <a:t>    </a:t>
            </a:r>
            <a:r>
              <a:rPr lang="pt-BR" sz="1800" b="1" smtClean="0"/>
              <a:t>plurimus, a, um</a:t>
            </a:r>
          </a:p>
          <a:p>
            <a:pPr marL="0" indent="0" eaLnBrk="1" hangingPunct="1"/>
            <a:endParaRPr lang="pt-BR" sz="2200" smtClean="0"/>
          </a:p>
          <a:p>
            <a:pPr marL="0" indent="0" eaLnBrk="1" hangingPunct="1"/>
            <a:endParaRPr lang="ru-RU" sz="1800" smtClean="0"/>
          </a:p>
        </p:txBody>
      </p:sp>
    </p:spTree>
  </p:cSld>
  <p:clrMapOvr>
    <a:masterClrMapping/>
  </p:clrMapOvr>
  <p:transition spd="med" advClick="0" advTm="30000">
    <p:wheel spokes="8"/>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Объект 2"/>
          <p:cNvSpPr>
            <a:spLocks noGrp="1"/>
          </p:cNvSpPr>
          <p:nvPr>
            <p:ph idx="4294967295"/>
          </p:nvPr>
        </p:nvSpPr>
        <p:spPr>
          <a:xfrm>
            <a:off x="468313" y="549275"/>
            <a:ext cx="8424862" cy="5619750"/>
          </a:xfrm>
        </p:spPr>
        <p:txBody>
          <a:bodyPr/>
          <a:lstStyle/>
          <a:p>
            <a:pPr algn="ctr" eaLnBrk="1" hangingPunct="1">
              <a:buFontTx/>
              <a:buNone/>
            </a:pPr>
            <a:r>
              <a:rPr lang="en-US" sz="1800" b="1" i="1" smtClean="0"/>
              <a:t>	</a:t>
            </a:r>
            <a:r>
              <a:rPr lang="ru-RU" sz="1800" b="1" i="1" smtClean="0">
                <a:solidFill>
                  <a:srgbClr val="FF3399"/>
                </a:solidFill>
              </a:rPr>
              <a:t>Описове ступенювання  </a:t>
            </a:r>
          </a:p>
          <a:p>
            <a:pPr eaLnBrk="1" hangingPunct="1">
              <a:buFontTx/>
              <a:buNone/>
            </a:pPr>
            <a:r>
              <a:rPr lang="en-US" sz="1800" b="1" smtClean="0"/>
              <a:t>	</a:t>
            </a:r>
            <a:r>
              <a:rPr lang="ru-RU" sz="1800" b="1" smtClean="0"/>
              <a:t>Прикметники першої та другої відмін, в яких перед закінченням  </a:t>
            </a:r>
            <a:r>
              <a:rPr lang="ru-RU" sz="1800" b="1" smtClean="0">
                <a:solidFill>
                  <a:srgbClr val="FF3399"/>
                </a:solidFill>
              </a:rPr>
              <a:t>-</a:t>
            </a:r>
            <a:r>
              <a:rPr lang="en-US" sz="1800" b="1" smtClean="0">
                <a:solidFill>
                  <a:srgbClr val="FF3399"/>
                </a:solidFill>
              </a:rPr>
              <a:t>us, -a, -um</a:t>
            </a:r>
            <a:r>
              <a:rPr lang="en-US" sz="1800" b="1" smtClean="0"/>
              <a:t>  </a:t>
            </a:r>
            <a:r>
              <a:rPr lang="ru-RU" sz="1800" b="1" smtClean="0"/>
              <a:t>стоїть голосний, утворюють ступені порівняння описово, тобто не за допомогою суфіксів, але за допомогою інших слів. Так </a:t>
            </a:r>
            <a:r>
              <a:rPr lang="en-US" sz="1800" b="1" i="1" smtClean="0"/>
              <a:t>Comparativus</a:t>
            </a:r>
            <a:r>
              <a:rPr lang="en-US" sz="1800" b="1" smtClean="0"/>
              <a:t> </a:t>
            </a:r>
            <a:r>
              <a:rPr lang="ru-RU" sz="1800" b="1" smtClean="0"/>
              <a:t>утворюється за допомогою прислівника </a:t>
            </a:r>
            <a:r>
              <a:rPr lang="en-US" sz="1800" b="1" smtClean="0"/>
              <a:t>magis (</a:t>
            </a:r>
            <a:r>
              <a:rPr lang="ru-RU" sz="1800" b="1" smtClean="0"/>
              <a:t>більш), а  </a:t>
            </a:r>
            <a:r>
              <a:rPr lang="en-US" sz="1800" b="1" i="1" smtClean="0"/>
              <a:t>Superlativus</a:t>
            </a:r>
            <a:r>
              <a:rPr lang="en-US" sz="1800" b="1" smtClean="0"/>
              <a:t> – </a:t>
            </a:r>
            <a:r>
              <a:rPr lang="ru-RU" sz="1800" b="1" smtClean="0"/>
              <a:t>за допомогою прислівника </a:t>
            </a:r>
            <a:r>
              <a:rPr lang="en-US" sz="1800" b="1" smtClean="0"/>
              <a:t>max</a:t>
            </a:r>
            <a:r>
              <a:rPr lang="ru-RU" sz="1800" b="1" smtClean="0"/>
              <a:t>і</a:t>
            </a:r>
            <a:r>
              <a:rPr lang="en-US" sz="1800" b="1" smtClean="0"/>
              <a:t>me (</a:t>
            </a:r>
            <a:r>
              <a:rPr lang="ru-RU" sz="1800" b="1" smtClean="0"/>
              <a:t>найбільш), які додаються до звичайного ступеня прикметника. </a:t>
            </a:r>
            <a:r>
              <a:rPr lang="ru-RU" sz="1800" b="1" i="1" smtClean="0">
                <a:solidFill>
                  <a:schemeClr val="hlink"/>
                </a:solidFill>
              </a:rPr>
              <a:t>Наприклад:</a:t>
            </a:r>
            <a:r>
              <a:rPr lang="ru-RU" sz="1800" b="1" smtClean="0"/>
              <a:t> </a:t>
            </a:r>
          </a:p>
          <a:p>
            <a:pPr eaLnBrk="1" hangingPunct="1"/>
            <a:endParaRPr lang="ru-RU" sz="1800" b="1" smtClean="0"/>
          </a:p>
          <a:p>
            <a:pPr eaLnBrk="1" hangingPunct="1"/>
            <a:endParaRPr lang="ru-RU" sz="1800" smtClean="0"/>
          </a:p>
        </p:txBody>
      </p:sp>
      <p:graphicFrame>
        <p:nvGraphicFramePr>
          <p:cNvPr id="157715" name="Group 19"/>
          <p:cNvGraphicFramePr>
            <a:graphicFrameLocks noGrp="1"/>
          </p:cNvGraphicFramePr>
          <p:nvPr/>
        </p:nvGraphicFramePr>
        <p:xfrm>
          <a:off x="250825" y="3213100"/>
          <a:ext cx="8642350" cy="2303463"/>
        </p:xfrm>
        <a:graphic>
          <a:graphicData uri="http://schemas.openxmlformats.org/drawingml/2006/table">
            <a:tbl>
              <a:tblPr/>
              <a:tblGrid>
                <a:gridCol w="2881313"/>
                <a:gridCol w="2879725"/>
                <a:gridCol w="2881312"/>
              </a:tblGrid>
              <a:tr h="581025">
                <a:tc>
                  <a:txBody>
                    <a:bodyPr/>
                    <a:lstStyle/>
                    <a:p>
                      <a:pPr marL="0" marR="0" lvl="0" indent="0" algn="ctr" defTabSz="914400" rtl="0" eaLnBrk="1" fontAlgn="base" latinLnBrk="0" hangingPunct="1">
                        <a:lnSpc>
                          <a:spcPts val="1588"/>
                        </a:lnSpc>
                        <a:spcBef>
                          <a:spcPts val="75"/>
                        </a:spcBef>
                        <a:spcAft>
                          <a:spcPct val="0"/>
                        </a:spcAft>
                        <a:buClrTx/>
                        <a:buSzTx/>
                        <a:buFontTx/>
                        <a:buNone/>
                        <a:tabLst/>
                      </a:pPr>
                      <a:endParaRPr kumimoji="0" lang="uk-UA" sz="1800" b="1" i="0" u="none" strike="noStrike" cap="none" normalizeH="0" baseline="0" smtClean="0">
                        <a:ln>
                          <a:noFill/>
                        </a:ln>
                        <a:solidFill>
                          <a:schemeClr val="hlink"/>
                        </a:solidFill>
                        <a:effectLst/>
                        <a:latin typeface="Arial" charset="0"/>
                      </a:endParaRPr>
                    </a:p>
                    <a:p>
                      <a:pPr marL="0" marR="0" lvl="0" indent="0" algn="ctr" defTabSz="914400" rtl="0" eaLnBrk="1" fontAlgn="base" latinLnBrk="0" hangingPunct="1">
                        <a:lnSpc>
                          <a:spcPts val="1588"/>
                        </a:lnSpc>
                        <a:spcBef>
                          <a:spcPts val="75"/>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Positivus </a:t>
                      </a:r>
                      <a:endParaRPr kumimoji="0" lang="ru-RU" sz="1800" b="1" i="0" u="none" strike="noStrike" cap="none" normalizeH="0" baseline="0" smtClean="0">
                        <a:ln>
                          <a:noFill/>
                        </a:ln>
                        <a:solidFill>
                          <a:schemeClr val="hlink"/>
                        </a:solidFill>
                        <a:effectLst/>
                        <a:latin typeface="Arial"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0" algn="ctr" defTabSz="914400" rtl="0" eaLnBrk="1" fontAlgn="base" latinLnBrk="0" hangingPunct="1">
                        <a:lnSpc>
                          <a:spcPts val="1588"/>
                        </a:lnSpc>
                        <a:spcBef>
                          <a:spcPts val="75"/>
                        </a:spcBef>
                        <a:spcAft>
                          <a:spcPct val="0"/>
                        </a:spcAft>
                        <a:buClrTx/>
                        <a:buSzTx/>
                        <a:buFontTx/>
                        <a:buNone/>
                        <a:tabLst/>
                      </a:pPr>
                      <a:endParaRPr kumimoji="0" lang="uk-UA" sz="1800" b="1" i="0" u="none" strike="noStrike" cap="none" normalizeH="0" baseline="0" smtClean="0">
                        <a:ln>
                          <a:noFill/>
                        </a:ln>
                        <a:solidFill>
                          <a:schemeClr val="hlink"/>
                        </a:solidFill>
                        <a:effectLst/>
                        <a:latin typeface="Arial" charset="0"/>
                      </a:endParaRPr>
                    </a:p>
                    <a:p>
                      <a:pPr marL="0" marR="0" lvl="0" indent="0" algn="ctr" defTabSz="914400" rtl="0" eaLnBrk="1" fontAlgn="base" latinLnBrk="0" hangingPunct="1">
                        <a:lnSpc>
                          <a:spcPts val="1588"/>
                        </a:lnSpc>
                        <a:spcBef>
                          <a:spcPts val="75"/>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Comparativus </a:t>
                      </a:r>
                      <a:endParaRPr kumimoji="0" lang="ru-RU" sz="1800" b="1" i="0" u="none" strike="noStrike" cap="none" normalizeH="0" baseline="0" smtClean="0">
                        <a:ln>
                          <a:noFill/>
                        </a:ln>
                        <a:solidFill>
                          <a:schemeClr val="hlink"/>
                        </a:solidFill>
                        <a:effectLst/>
                        <a:latin typeface="Arial"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solidFill>
                      <a:srgbClr val="3399FF">
                        <a:alpha val="0"/>
                      </a:srgbClr>
                    </a:solidFill>
                  </a:tcPr>
                </a:tc>
                <a:tc>
                  <a:txBody>
                    <a:bodyPr/>
                    <a:lstStyle/>
                    <a:p>
                      <a:pPr marL="0" marR="0" lvl="0" indent="0" algn="ctr" defTabSz="914400" rtl="0" eaLnBrk="1" fontAlgn="base" latinLnBrk="0" hangingPunct="1">
                        <a:lnSpc>
                          <a:spcPts val="1588"/>
                        </a:lnSpc>
                        <a:spcBef>
                          <a:spcPts val="75"/>
                        </a:spcBef>
                        <a:spcAft>
                          <a:spcPct val="0"/>
                        </a:spcAft>
                        <a:buClrTx/>
                        <a:buSzTx/>
                        <a:buFontTx/>
                        <a:buNone/>
                        <a:tabLst/>
                      </a:pPr>
                      <a:endParaRPr kumimoji="0" lang="uk-UA" sz="1800" b="1" i="0" u="none" strike="noStrike" cap="none" normalizeH="0" baseline="0" smtClean="0">
                        <a:ln>
                          <a:noFill/>
                        </a:ln>
                        <a:solidFill>
                          <a:schemeClr val="hlink"/>
                        </a:solidFill>
                        <a:effectLst/>
                        <a:latin typeface="Arial" charset="0"/>
                      </a:endParaRPr>
                    </a:p>
                    <a:p>
                      <a:pPr marL="0" marR="0" lvl="0" indent="0" algn="ctr" defTabSz="914400" rtl="0" eaLnBrk="1" fontAlgn="base" latinLnBrk="0" hangingPunct="1">
                        <a:lnSpc>
                          <a:spcPts val="1588"/>
                        </a:lnSpc>
                        <a:spcBef>
                          <a:spcPts val="75"/>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Superlativus </a:t>
                      </a:r>
                      <a:endParaRPr kumimoji="0" lang="ru-RU" sz="1800" b="1" i="0" u="none" strike="noStrike" cap="none" normalizeH="0" baseline="0" smtClean="0">
                        <a:ln>
                          <a:noFill/>
                        </a:ln>
                        <a:solidFill>
                          <a:schemeClr val="hlink"/>
                        </a:solidFill>
                        <a:effectLst/>
                        <a:latin typeface="Arial"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r>
              <a:tr h="1722438">
                <a:tc>
                  <a:txBody>
                    <a:bodyPr/>
                    <a:lstStyle/>
                    <a:p>
                      <a:pPr marL="0" marR="0" lvl="0" indent="0" algn="just" defTabSz="914400" rtl="0" eaLnBrk="1" fontAlgn="base" latinLnBrk="0" hangingPunct="1">
                        <a:lnSpc>
                          <a:spcPts val="1588"/>
                        </a:lnSpc>
                        <a:spcBef>
                          <a:spcPts val="75"/>
                        </a:spcBef>
                        <a:spcAft>
                          <a:spcPct val="0"/>
                        </a:spcAft>
                        <a:buClrTx/>
                        <a:buSzTx/>
                        <a:buFontTx/>
                        <a:buNone/>
                        <a:tabLst/>
                      </a:pPr>
                      <a:endParaRPr kumimoji="0" lang="uk-UA" sz="1800" b="1" i="0" u="none" strike="noStrike" cap="none" normalizeH="0" baseline="0" smtClean="0">
                        <a:ln>
                          <a:noFill/>
                        </a:ln>
                        <a:solidFill>
                          <a:srgbClr val="FFFFFF"/>
                        </a:solidFill>
                        <a:effectLst/>
                        <a:latin typeface="Arial" charset="0"/>
                      </a:endParaRPr>
                    </a:p>
                    <a:p>
                      <a:pPr marL="0" marR="0" lvl="0" indent="0" algn="l" defTabSz="914400" rtl="0" eaLnBrk="1" fontAlgn="base" latinLnBrk="0" hangingPunct="1">
                        <a:lnSpc>
                          <a:spcPts val="1588"/>
                        </a:lnSpc>
                        <a:spcBef>
                          <a:spcPts val="75"/>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rPr>
                        <a:t>varies, a, um</a:t>
                      </a:r>
                      <a:r>
                        <a:rPr kumimoji="0" lang="uk-UA" sz="1800" b="1" i="0" u="none" strike="noStrike" cap="none" normalizeH="0" baseline="0" smtClean="0">
                          <a:ln>
                            <a:noFill/>
                          </a:ln>
                          <a:solidFill>
                            <a:srgbClr val="FFFFFF"/>
                          </a:solidFill>
                          <a:effectLst/>
                          <a:latin typeface="Arial" charset="0"/>
                        </a:rPr>
                        <a:t> різний</a:t>
                      </a:r>
                      <a:endParaRPr kumimoji="0" lang="ru-RU" sz="1800" b="1" i="0" u="none" strike="noStrike" cap="none" normalizeH="0" baseline="0" smtClean="0">
                        <a:ln>
                          <a:noFill/>
                        </a:ln>
                        <a:solidFill>
                          <a:srgbClr val="FFFFFF"/>
                        </a:solidFill>
                        <a:effectLst/>
                        <a:latin typeface="Arial" charset="0"/>
                      </a:endParaRPr>
                    </a:p>
                    <a:p>
                      <a:pPr marL="0" marR="0" lvl="0" indent="0" algn="l" defTabSz="914400" rtl="0" eaLnBrk="1" fontAlgn="base" latinLnBrk="0" hangingPunct="1">
                        <a:lnSpc>
                          <a:spcPts val="1588"/>
                        </a:lnSpc>
                        <a:spcBef>
                          <a:spcPts val="75"/>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rPr>
                        <a:t>arbuus,</a:t>
                      </a:r>
                      <a:r>
                        <a:rPr kumimoji="0" lang="uk-UA" sz="1800" b="1" i="0" u="none" strike="noStrike" cap="none" normalizeH="0" baseline="0" smtClean="0">
                          <a:ln>
                            <a:noFill/>
                          </a:ln>
                          <a:solidFill>
                            <a:srgbClr val="FFFFFF"/>
                          </a:solidFill>
                          <a:effectLst/>
                          <a:latin typeface="Arial" charset="0"/>
                        </a:rPr>
                        <a:t> </a:t>
                      </a:r>
                      <a:r>
                        <a:rPr kumimoji="0" lang="en-US" sz="1800" b="1" i="0" u="none" strike="noStrike" cap="none" normalizeH="0" baseline="0" smtClean="0">
                          <a:ln>
                            <a:noFill/>
                          </a:ln>
                          <a:solidFill>
                            <a:srgbClr val="FFFFFF"/>
                          </a:solidFill>
                          <a:effectLst/>
                          <a:latin typeface="Arial" charset="0"/>
                        </a:rPr>
                        <a:t>a,um</a:t>
                      </a:r>
                      <a:r>
                        <a:rPr kumimoji="0" lang="uk-UA" sz="1800" b="1" i="0" u="none" strike="noStrike" cap="none" normalizeH="0" baseline="0" smtClean="0">
                          <a:ln>
                            <a:noFill/>
                          </a:ln>
                          <a:solidFill>
                            <a:srgbClr val="FFFFFF"/>
                          </a:solidFill>
                          <a:effectLst/>
                          <a:latin typeface="Arial" charset="0"/>
                        </a:rPr>
                        <a:t> стрімкий</a:t>
                      </a:r>
                      <a:endParaRPr kumimoji="0" lang="ru-RU" sz="1800" b="1" i="0" u="none" strike="noStrike" cap="none" normalizeH="0" baseline="0" smtClean="0">
                        <a:ln>
                          <a:noFill/>
                        </a:ln>
                        <a:solidFill>
                          <a:srgbClr val="FFFFFF"/>
                        </a:solidFill>
                        <a:effectLst/>
                        <a:latin typeface="Arial" charset="0"/>
                      </a:endParaRPr>
                    </a:p>
                    <a:p>
                      <a:pPr marL="0" marR="0" lvl="0" indent="0" algn="l" defTabSz="914400" rtl="0" eaLnBrk="1" fontAlgn="base" latinLnBrk="0" hangingPunct="1">
                        <a:lnSpc>
                          <a:spcPts val="1588"/>
                        </a:lnSpc>
                        <a:spcBef>
                          <a:spcPts val="75"/>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rPr>
                        <a:t>idoneus, a,um</a:t>
                      </a:r>
                      <a:r>
                        <a:rPr kumimoji="0" lang="uk-UA" sz="1800" b="1" i="0" u="none" strike="noStrike" cap="none" normalizeH="0" baseline="0" smtClean="0">
                          <a:ln>
                            <a:noFill/>
                          </a:ln>
                          <a:solidFill>
                            <a:srgbClr val="FFFFFF"/>
                          </a:solidFill>
                          <a:effectLst/>
                          <a:latin typeface="Arial" charset="0"/>
                        </a:rPr>
                        <a:t> зручний</a:t>
                      </a:r>
                      <a:endParaRPr kumimoji="0" lang="ru-RU" sz="1800" b="1" i="0" u="none" strike="noStrike" cap="none" normalizeH="0" baseline="0" smtClean="0">
                        <a:ln>
                          <a:noFill/>
                        </a:ln>
                        <a:solidFill>
                          <a:srgbClr val="FFFFFF"/>
                        </a:solidFill>
                        <a:effectLst/>
                        <a:latin typeface="Arial"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0" algn="just" defTabSz="914400" rtl="0" eaLnBrk="1" fontAlgn="base" latinLnBrk="0" hangingPunct="1">
                        <a:lnSpc>
                          <a:spcPts val="1588"/>
                        </a:lnSpc>
                        <a:spcBef>
                          <a:spcPts val="75"/>
                        </a:spcBef>
                        <a:spcAft>
                          <a:spcPct val="0"/>
                        </a:spcAft>
                        <a:buClrTx/>
                        <a:buSzTx/>
                        <a:buFontTx/>
                        <a:buNone/>
                        <a:tabLst/>
                      </a:pPr>
                      <a:endParaRPr kumimoji="0" lang="uk-UA" sz="1800" b="1" i="0" u="none" strike="noStrike" cap="none" normalizeH="0" baseline="0" smtClean="0">
                        <a:ln>
                          <a:noFill/>
                        </a:ln>
                        <a:solidFill>
                          <a:srgbClr val="FFFFFF"/>
                        </a:solidFill>
                        <a:effectLst/>
                        <a:latin typeface="Arial" charset="0"/>
                      </a:endParaRPr>
                    </a:p>
                    <a:p>
                      <a:pPr marL="0" marR="0" lvl="0" indent="0" algn="just" defTabSz="914400" rtl="0" eaLnBrk="1" fontAlgn="base" latinLnBrk="0" hangingPunct="1">
                        <a:lnSpc>
                          <a:spcPts val="1588"/>
                        </a:lnSpc>
                        <a:spcBef>
                          <a:spcPts val="75"/>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rPr>
                        <a:t>magis varius, a, um</a:t>
                      </a:r>
                      <a:endParaRPr kumimoji="0" lang="ru-RU" sz="1800" b="1" i="0" u="none" strike="noStrike" cap="none" normalizeH="0" baseline="0" smtClean="0">
                        <a:ln>
                          <a:noFill/>
                        </a:ln>
                        <a:solidFill>
                          <a:srgbClr val="FFFFFF"/>
                        </a:solidFill>
                        <a:effectLst/>
                        <a:latin typeface="Arial" charset="0"/>
                      </a:endParaRPr>
                    </a:p>
                    <a:p>
                      <a:pPr marL="0" marR="0" lvl="0" indent="0" algn="just" defTabSz="914400" rtl="0" eaLnBrk="1" fontAlgn="base" latinLnBrk="0" hangingPunct="1">
                        <a:lnSpc>
                          <a:spcPts val="1588"/>
                        </a:lnSpc>
                        <a:spcBef>
                          <a:spcPts val="75"/>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rPr>
                        <a:t>magis arbuus, a, um</a:t>
                      </a:r>
                      <a:endParaRPr kumimoji="0" lang="ru-RU" sz="1800" b="1" i="0" u="none" strike="noStrike" cap="none" normalizeH="0" baseline="0" smtClean="0">
                        <a:ln>
                          <a:noFill/>
                        </a:ln>
                        <a:solidFill>
                          <a:srgbClr val="FFFFFF"/>
                        </a:solidFill>
                        <a:effectLst/>
                        <a:latin typeface="Arial" charset="0"/>
                      </a:endParaRPr>
                    </a:p>
                    <a:p>
                      <a:pPr marL="0" marR="0" lvl="0" indent="0" algn="just" defTabSz="914400" rtl="0" eaLnBrk="1" fontAlgn="base" latinLnBrk="0" hangingPunct="1">
                        <a:lnSpc>
                          <a:spcPts val="1588"/>
                        </a:lnSpc>
                        <a:spcBef>
                          <a:spcPts val="75"/>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rPr>
                        <a:t>magis idoneus, a, m</a:t>
                      </a:r>
                      <a:endParaRPr kumimoji="0" lang="ru-RU" sz="1800" b="1" i="0" u="none" strike="noStrike" cap="none" normalizeH="0" baseline="0" smtClean="0">
                        <a:ln>
                          <a:noFill/>
                        </a:ln>
                        <a:solidFill>
                          <a:srgbClr val="FFFFFF"/>
                        </a:solidFill>
                        <a:effectLst/>
                        <a:latin typeface="Arial"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0" algn="just" defTabSz="914400" rtl="0" eaLnBrk="1" fontAlgn="base" latinLnBrk="0" hangingPunct="1">
                        <a:lnSpc>
                          <a:spcPts val="1588"/>
                        </a:lnSpc>
                        <a:spcBef>
                          <a:spcPts val="75"/>
                        </a:spcBef>
                        <a:spcAft>
                          <a:spcPct val="0"/>
                        </a:spcAft>
                        <a:buClrTx/>
                        <a:buSzTx/>
                        <a:buFontTx/>
                        <a:buNone/>
                        <a:tabLst/>
                      </a:pPr>
                      <a:endParaRPr kumimoji="0" lang="uk-UA" sz="1800" b="1" i="0" u="none" strike="noStrike" cap="none" normalizeH="0" baseline="0" smtClean="0">
                        <a:ln>
                          <a:noFill/>
                        </a:ln>
                        <a:solidFill>
                          <a:srgbClr val="FFFFFF"/>
                        </a:solidFill>
                        <a:effectLst/>
                        <a:latin typeface="Arial" charset="0"/>
                      </a:endParaRPr>
                    </a:p>
                    <a:p>
                      <a:pPr marL="0" marR="0" lvl="0" indent="0" algn="just" defTabSz="914400" rtl="0" eaLnBrk="1" fontAlgn="base" latinLnBrk="0" hangingPunct="1">
                        <a:lnSpc>
                          <a:spcPts val="1588"/>
                        </a:lnSpc>
                        <a:spcBef>
                          <a:spcPts val="75"/>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rPr>
                        <a:t>maxime varius, a, um</a:t>
                      </a:r>
                      <a:endParaRPr kumimoji="0" lang="ru-RU" sz="1800" b="1" i="0" u="none" strike="noStrike" cap="none" normalizeH="0" baseline="0" smtClean="0">
                        <a:ln>
                          <a:noFill/>
                        </a:ln>
                        <a:solidFill>
                          <a:srgbClr val="FFFFFF"/>
                        </a:solidFill>
                        <a:effectLst/>
                        <a:latin typeface="Arial" charset="0"/>
                      </a:endParaRPr>
                    </a:p>
                    <a:p>
                      <a:pPr marL="0" marR="0" lvl="0" indent="0" algn="just" defTabSz="914400" rtl="0" eaLnBrk="1" fontAlgn="base" latinLnBrk="0" hangingPunct="1">
                        <a:lnSpc>
                          <a:spcPts val="1588"/>
                        </a:lnSpc>
                        <a:spcBef>
                          <a:spcPts val="75"/>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rPr>
                        <a:t>maxime arbuus, a, um</a:t>
                      </a:r>
                      <a:endParaRPr kumimoji="0" lang="ru-RU" sz="1800" b="1" i="0" u="none" strike="noStrike" cap="none" normalizeH="0" baseline="0" smtClean="0">
                        <a:ln>
                          <a:noFill/>
                        </a:ln>
                        <a:solidFill>
                          <a:srgbClr val="FFFFFF"/>
                        </a:solidFill>
                        <a:effectLst/>
                        <a:latin typeface="Arial" charset="0"/>
                      </a:endParaRPr>
                    </a:p>
                    <a:p>
                      <a:pPr marL="0" marR="0" lvl="0" indent="0" algn="just" defTabSz="914400" rtl="0" eaLnBrk="1" fontAlgn="base" latinLnBrk="0" hangingPunct="1">
                        <a:lnSpc>
                          <a:spcPts val="1588"/>
                        </a:lnSpc>
                        <a:spcBef>
                          <a:spcPts val="75"/>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rPr>
                        <a:t>maxime idoneus, a, m</a:t>
                      </a:r>
                      <a:endParaRPr kumimoji="0" lang="ru-RU" sz="1800" b="1" i="0" u="none" strike="noStrike" cap="none" normalizeH="0" baseline="0" smtClean="0">
                        <a:ln>
                          <a:noFill/>
                        </a:ln>
                        <a:solidFill>
                          <a:srgbClr val="FFFFFF"/>
                        </a:solidFill>
                        <a:effectLst/>
                        <a:latin typeface="Arial"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r>
            </a:tbl>
          </a:graphicData>
        </a:graphic>
      </p:graphicFrame>
    </p:spTree>
  </p:cSld>
  <p:clrMapOvr>
    <a:masterClrMapping/>
  </p:clrMapOvr>
  <p:transition spd="med" advClick="0" advTm="30000">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750" name="Group 102"/>
          <p:cNvGraphicFramePr>
            <a:graphicFrameLocks noGrp="1"/>
          </p:cNvGraphicFramePr>
          <p:nvPr>
            <p:ph idx="4294967295"/>
            <p:extLst>
              <p:ext uri="{D42A27DB-BD31-4B8C-83A1-F6EECF244321}">
                <p14:modId xmlns:p14="http://schemas.microsoft.com/office/powerpoint/2010/main" val="2356620242"/>
              </p:ext>
            </p:extLst>
          </p:nvPr>
        </p:nvGraphicFramePr>
        <p:xfrm>
          <a:off x="250825" y="765175"/>
          <a:ext cx="8713788" cy="5256215"/>
        </p:xfrm>
        <a:graphic>
          <a:graphicData uri="http://schemas.openxmlformats.org/drawingml/2006/table">
            <a:tbl>
              <a:tblPr/>
              <a:tblGrid>
                <a:gridCol w="728663"/>
                <a:gridCol w="1147762"/>
                <a:gridCol w="6837363"/>
              </a:tblGrid>
              <a:tr h="877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err="1" smtClean="0">
                          <a:ln>
                            <a:noFill/>
                          </a:ln>
                          <a:solidFill>
                            <a:srgbClr val="FF0066"/>
                          </a:solidFill>
                          <a:effectLst/>
                          <a:latin typeface="Arial" charset="0"/>
                        </a:rPr>
                        <a:t>Аа</a:t>
                      </a:r>
                      <a:endParaRPr kumimoji="0" lang="ru-RU" sz="1800" b="1" i="1" u="none" strike="noStrike" cap="none" normalizeH="0" baseline="0" dirty="0" smtClean="0">
                        <a:ln>
                          <a:noFill/>
                        </a:ln>
                        <a:solidFill>
                          <a:srgbClr val="FF0066"/>
                        </a:solidFill>
                        <a:effectLst/>
                        <a:latin typeface="Arial" charset="0"/>
                      </a:endParaRPr>
                    </a:p>
                  </a:txBody>
                  <a:tcPr marL="25400" marR="25400" marT="0" marB="0" horzOverflow="overflow">
                    <a:lnL w="12700" cap="flat" cmpd="sng" algn="ctr">
                      <a:solidFill>
                        <a:srgbClr val="D092A7"/>
                      </a:solidFill>
                      <a:prstDash val="solid"/>
                      <a:round/>
                      <a:headEnd type="none" w="med" len="med"/>
                      <a:tailEnd type="none" w="med" len="med"/>
                    </a:lnL>
                    <a:lnR w="12700" cap="flat" cmpd="sng" algn="ctr">
                      <a:solidFill>
                        <a:srgbClr val="D092A7"/>
                      </a:solidFill>
                      <a:prstDash val="solid"/>
                      <a:round/>
                      <a:headEnd type="none" w="med" len="med"/>
                      <a:tailEnd type="none" w="med" len="med"/>
                    </a:lnR>
                    <a:lnT w="12700" cap="flat" cmpd="sng" algn="ctr">
                      <a:solidFill>
                        <a:srgbClr val="D092A7"/>
                      </a:solidFill>
                      <a:prstDash val="solid"/>
                      <a:round/>
                      <a:headEnd type="none" w="med" len="med"/>
                      <a:tailEnd type="none" w="med" len="med"/>
                    </a:lnT>
                    <a:lnB w="12700" cap="flat" cmpd="sng" algn="ctr">
                      <a:solidFill>
                        <a:srgbClr val="D092A7"/>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000000"/>
                          </a:solidFill>
                          <a:effectLst/>
                          <a:latin typeface="Arial" charset="0"/>
                        </a:rPr>
                        <a:t>(а)</a:t>
                      </a:r>
                      <a:endParaRPr kumimoji="0" lang="ru-RU" sz="1800" b="1" i="1" u="none" strike="noStrike" cap="none" normalizeH="0" baseline="0" dirty="0" smtClean="0">
                        <a:ln>
                          <a:noFill/>
                        </a:ln>
                        <a:solidFill>
                          <a:srgbClr val="000000"/>
                        </a:solidFill>
                        <a:effectLst/>
                        <a:latin typeface="Arial" charset="0"/>
                      </a:endParaRPr>
                    </a:p>
                  </a:txBody>
                  <a:tcPr marL="25400" marR="25400" marT="0" marB="0" horzOverflow="overflow">
                    <a:lnL w="12700" cap="flat" cmpd="sng" algn="ctr">
                      <a:solidFill>
                        <a:srgbClr val="D092A7"/>
                      </a:solidFill>
                      <a:prstDash val="solid"/>
                      <a:round/>
                      <a:headEnd type="none" w="med" len="med"/>
                      <a:tailEnd type="none" w="med" len="med"/>
                    </a:lnL>
                    <a:lnR w="12700" cap="flat" cmpd="sng" algn="ctr">
                      <a:solidFill>
                        <a:srgbClr val="D092A7"/>
                      </a:solidFill>
                      <a:prstDash val="solid"/>
                      <a:round/>
                      <a:headEnd type="none" w="med" len="med"/>
                      <a:tailEnd type="none" w="med" len="med"/>
                    </a:lnR>
                    <a:lnT w="12700" cap="flat" cmpd="sng" algn="ctr">
                      <a:solidFill>
                        <a:srgbClr val="D092A7"/>
                      </a:solidFill>
                      <a:prstDash val="solid"/>
                      <a:round/>
                      <a:headEnd type="none" w="med" len="med"/>
                      <a:tailEnd type="none" w="med" len="med"/>
                    </a:lnT>
                    <a:lnB w="12700" cap="flat" cmpd="sng" algn="ctr">
                      <a:solidFill>
                        <a:srgbClr val="D092A7"/>
                      </a:solidFill>
                      <a:prstDash val="solid"/>
                      <a:round/>
                      <a:headEnd type="none" w="med" len="med"/>
                      <a:tailEnd type="none" w="med" len="med"/>
                    </a:lnB>
                    <a:lnTlToBr>
                      <a:noFill/>
                    </a:lnTlToBr>
                    <a:lnBlToTr>
                      <a:noFill/>
                    </a:lnBlToTr>
                    <a:solidFill>
                      <a:srgbClr val="66F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Аnatomia (анатомія)</a:t>
                      </a:r>
                      <a:r>
                        <a:rPr kumimoji="0" lang="uk-UA" sz="1800" b="0" i="0" u="none" strike="noStrike" cap="none" normalizeH="0" baseline="0" smtClean="0">
                          <a:ln>
                            <a:noFill/>
                          </a:ln>
                          <a:solidFill>
                            <a:srgbClr val="000000"/>
                          </a:solidFill>
                          <a:effectLst/>
                          <a:latin typeface="Arial" charset="0"/>
                        </a:rPr>
                        <a:t> - анатомія</a:t>
                      </a:r>
                      <a:endParaRPr kumimoji="0" lang="ru-RU" sz="1800" b="0" i="0" u="none" strike="noStrike" cap="none" normalizeH="0" baseline="0" smtClean="0">
                        <a:ln>
                          <a:noFill/>
                        </a:ln>
                        <a:solidFill>
                          <a:srgbClr val="000000"/>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D092A7"/>
                      </a:solidFill>
                      <a:prstDash val="solid"/>
                      <a:round/>
                      <a:headEnd type="none" w="med" len="med"/>
                      <a:tailEnd type="none" w="med" len="med"/>
                    </a:lnL>
                    <a:lnR w="12700" cap="flat" cmpd="sng" algn="ctr">
                      <a:solidFill>
                        <a:srgbClr val="D092A7"/>
                      </a:solidFill>
                      <a:prstDash val="solid"/>
                      <a:round/>
                      <a:headEnd type="none" w="med" len="med"/>
                      <a:tailEnd type="none" w="med" len="med"/>
                    </a:lnR>
                    <a:lnT w="12700" cap="flat" cmpd="sng" algn="ctr">
                      <a:solidFill>
                        <a:srgbClr val="D092A7"/>
                      </a:solidFill>
                      <a:prstDash val="solid"/>
                      <a:round/>
                      <a:headEnd type="none" w="med" len="med"/>
                      <a:tailEnd type="none" w="med" len="med"/>
                    </a:lnT>
                    <a:lnB w="12700" cap="flat" cmpd="sng" algn="ctr">
                      <a:solidFill>
                        <a:srgbClr val="D092A7"/>
                      </a:solidFill>
                      <a:prstDash val="solid"/>
                      <a:round/>
                      <a:headEnd type="none" w="med" len="med"/>
                      <a:tailEnd type="none" w="med" len="med"/>
                    </a:lnB>
                    <a:lnTlToBr>
                      <a:noFill/>
                    </a:lnTlToBr>
                    <a:lnBlToTr>
                      <a:noFill/>
                    </a:lnBlToTr>
                    <a:solidFill>
                      <a:srgbClr val="66FFFF"/>
                    </a:solidFill>
                  </a:tcPr>
                </a:tc>
              </a:tr>
              <a:tr h="876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FF0066"/>
                          </a:solidFill>
                          <a:effectLst/>
                          <a:latin typeface="Arial" charset="0"/>
                        </a:rPr>
                        <a:t>Ее</a:t>
                      </a:r>
                      <a:endParaRPr kumimoji="0" lang="ru-RU" sz="1800" b="1" i="1" u="none" strike="noStrike" cap="none" normalizeH="0" baseline="0" smtClean="0">
                        <a:ln>
                          <a:noFill/>
                        </a:ln>
                        <a:solidFill>
                          <a:srgbClr val="FF0066"/>
                        </a:solidFill>
                        <a:effectLst/>
                        <a:latin typeface="Arial" charset="0"/>
                      </a:endParaRPr>
                    </a:p>
                  </a:txBody>
                  <a:tcPr marL="25400" marR="25400" marT="0" marB="0" horzOverflow="overflow">
                    <a:lnL w="12700" cap="flat" cmpd="sng" algn="ctr">
                      <a:solidFill>
                        <a:srgbClr val="D092A7"/>
                      </a:solidFill>
                      <a:prstDash val="solid"/>
                      <a:round/>
                      <a:headEnd type="none" w="med" len="med"/>
                      <a:tailEnd type="none" w="med" len="med"/>
                    </a:lnL>
                    <a:lnR w="12700" cap="flat" cmpd="sng" algn="ctr">
                      <a:solidFill>
                        <a:srgbClr val="D092A7"/>
                      </a:solidFill>
                      <a:prstDash val="solid"/>
                      <a:round/>
                      <a:headEnd type="none" w="med" len="med"/>
                      <a:tailEnd type="none" w="med" len="med"/>
                    </a:lnR>
                    <a:lnT w="12700" cap="flat" cmpd="sng" algn="ctr">
                      <a:solidFill>
                        <a:srgbClr val="D092A7"/>
                      </a:solidFill>
                      <a:prstDash val="solid"/>
                      <a:round/>
                      <a:headEnd type="none" w="med" len="med"/>
                      <a:tailEnd type="none" w="med" len="med"/>
                    </a:lnT>
                    <a:lnB w="12700" cap="flat" cmpd="sng" algn="ctr">
                      <a:solidFill>
                        <a:srgbClr val="D092A7"/>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000000"/>
                          </a:solidFill>
                          <a:effectLst/>
                          <a:latin typeface="Arial" charset="0"/>
                        </a:rPr>
                        <a:t>(е)</a:t>
                      </a:r>
                      <a:endParaRPr kumimoji="0" lang="ru-RU" sz="1800" b="1" i="1" u="none" strike="noStrike" cap="none" normalizeH="0" baseline="0" dirty="0" smtClean="0">
                        <a:ln>
                          <a:noFill/>
                        </a:ln>
                        <a:solidFill>
                          <a:srgbClr val="000000"/>
                        </a:solidFill>
                        <a:effectLst/>
                        <a:latin typeface="Arial" charset="0"/>
                      </a:endParaRPr>
                    </a:p>
                  </a:txBody>
                  <a:tcPr marL="25400" marR="25400" marT="0" marB="0" horzOverflow="overflow">
                    <a:lnL w="12700" cap="flat" cmpd="sng" algn="ctr">
                      <a:solidFill>
                        <a:srgbClr val="D092A7"/>
                      </a:solidFill>
                      <a:prstDash val="solid"/>
                      <a:round/>
                      <a:headEnd type="none" w="med" len="med"/>
                      <a:tailEnd type="none" w="med" len="med"/>
                    </a:lnL>
                    <a:lnR w="12700" cap="flat" cmpd="sng" algn="ctr">
                      <a:solidFill>
                        <a:srgbClr val="D092A7"/>
                      </a:solidFill>
                      <a:prstDash val="solid"/>
                      <a:round/>
                      <a:headEnd type="none" w="med" len="med"/>
                      <a:tailEnd type="none" w="med" len="med"/>
                    </a:lnR>
                    <a:lnT w="12700" cap="flat" cmpd="sng" algn="ctr">
                      <a:solidFill>
                        <a:srgbClr val="D092A7"/>
                      </a:solidFill>
                      <a:prstDash val="solid"/>
                      <a:round/>
                      <a:headEnd type="none" w="med" len="med"/>
                      <a:tailEnd type="none" w="med" len="med"/>
                    </a:lnT>
                    <a:lnB w="12700" cap="flat" cmpd="sng" algn="ctr">
                      <a:solidFill>
                        <a:srgbClr val="D092A7"/>
                      </a:solidFill>
                      <a:prstDash val="solid"/>
                      <a:round/>
                      <a:headEnd type="none" w="med" len="med"/>
                      <a:tailEnd type="none" w="med" len="med"/>
                    </a:lnB>
                    <a:lnTlToBr>
                      <a:noFill/>
                    </a:lnTlToBr>
                    <a:lnBlToTr>
                      <a:noFill/>
                    </a:lnBlToTr>
                    <a:solidFill>
                      <a:srgbClr val="66F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Еnteron (ентерон)</a:t>
                      </a:r>
                      <a:r>
                        <a:rPr kumimoji="0" lang="uk-UA" sz="1800" b="0" i="0" u="none" strike="noStrike" cap="none" normalizeH="0" baseline="0" smtClean="0">
                          <a:ln>
                            <a:noFill/>
                          </a:ln>
                          <a:solidFill>
                            <a:srgbClr val="000000"/>
                          </a:solidFill>
                          <a:effectLst/>
                          <a:latin typeface="Arial" charset="0"/>
                        </a:rPr>
                        <a:t> - кишка </a:t>
                      </a:r>
                      <a:endParaRPr kumimoji="0" lang="ru-RU" sz="1800" b="0" i="0" u="none" strike="noStrike" cap="none" normalizeH="0" baseline="0" smtClean="0">
                        <a:ln>
                          <a:noFill/>
                        </a:ln>
                        <a:solidFill>
                          <a:srgbClr val="000000"/>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D092A7"/>
                      </a:solidFill>
                      <a:prstDash val="solid"/>
                      <a:round/>
                      <a:headEnd type="none" w="med" len="med"/>
                      <a:tailEnd type="none" w="med" len="med"/>
                    </a:lnL>
                    <a:lnR w="12700" cap="flat" cmpd="sng" algn="ctr">
                      <a:solidFill>
                        <a:srgbClr val="D092A7"/>
                      </a:solidFill>
                      <a:prstDash val="solid"/>
                      <a:round/>
                      <a:headEnd type="none" w="med" len="med"/>
                      <a:tailEnd type="none" w="med" len="med"/>
                    </a:lnR>
                    <a:lnT w="12700" cap="flat" cmpd="sng" algn="ctr">
                      <a:solidFill>
                        <a:srgbClr val="D092A7"/>
                      </a:solidFill>
                      <a:prstDash val="solid"/>
                      <a:round/>
                      <a:headEnd type="none" w="med" len="med"/>
                      <a:tailEnd type="none" w="med" len="med"/>
                    </a:lnT>
                    <a:lnB w="12700" cap="flat" cmpd="sng" algn="ctr">
                      <a:solidFill>
                        <a:srgbClr val="D092A7"/>
                      </a:solidFill>
                      <a:prstDash val="solid"/>
                      <a:round/>
                      <a:headEnd type="none" w="med" len="med"/>
                      <a:tailEnd type="none" w="med" len="med"/>
                    </a:lnB>
                    <a:lnTlToBr>
                      <a:noFill/>
                    </a:lnTlToBr>
                    <a:lnBlToTr>
                      <a:noFill/>
                    </a:lnBlToTr>
                    <a:solidFill>
                      <a:srgbClr val="66FFFF"/>
                    </a:solidFill>
                  </a:tcPr>
                </a:tc>
              </a:tr>
              <a:tr h="1220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FF0066"/>
                          </a:solidFill>
                          <a:effectLst/>
                          <a:latin typeface="Arial" charset="0"/>
                        </a:rPr>
                        <a:t>І і </a:t>
                      </a:r>
                      <a:endParaRPr kumimoji="0" lang="ru-RU" sz="1800" b="1" i="1" u="none" strike="noStrike" cap="none" normalizeH="0" baseline="0" smtClean="0">
                        <a:ln>
                          <a:noFill/>
                        </a:ln>
                        <a:solidFill>
                          <a:srgbClr val="FF0066"/>
                        </a:solidFill>
                        <a:effectLst/>
                        <a:latin typeface="Times New Roman" pitchFamily="18" charset="0"/>
                        <a:cs typeface="Times New Roman" pitchFamily="18" charset="0"/>
                      </a:endParaRPr>
                    </a:p>
                  </a:txBody>
                  <a:tcPr marL="25400" marR="25400" marT="0" marB="0" horzOverflow="overflow">
                    <a:lnL w="12700" cap="flat" cmpd="sng" algn="ctr">
                      <a:solidFill>
                        <a:srgbClr val="D092A7"/>
                      </a:solidFill>
                      <a:prstDash val="solid"/>
                      <a:round/>
                      <a:headEnd type="none" w="med" len="med"/>
                      <a:tailEnd type="none" w="med" len="med"/>
                    </a:lnL>
                    <a:lnR w="12700" cap="flat" cmpd="sng" algn="ctr">
                      <a:solidFill>
                        <a:srgbClr val="D092A7"/>
                      </a:solidFill>
                      <a:prstDash val="solid"/>
                      <a:round/>
                      <a:headEnd type="none" w="med" len="med"/>
                      <a:tailEnd type="none" w="med" len="med"/>
                    </a:lnR>
                    <a:lnT w="12700" cap="flat" cmpd="sng" algn="ctr">
                      <a:solidFill>
                        <a:srgbClr val="D092A7"/>
                      </a:solidFill>
                      <a:prstDash val="solid"/>
                      <a:round/>
                      <a:headEnd type="none" w="med" len="med"/>
                      <a:tailEnd type="none" w="med" len="med"/>
                    </a:lnT>
                    <a:lnB w="12700" cap="flat" cmpd="sng" algn="ctr">
                      <a:solidFill>
                        <a:srgbClr val="D092A7"/>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000000"/>
                          </a:solidFill>
                          <a:effectLst/>
                          <a:latin typeface="Arial" charset="0"/>
                        </a:rPr>
                        <a:t>     (і, й) </a:t>
                      </a:r>
                      <a:endParaRPr kumimoji="0" lang="ru-RU" sz="1800" b="1" i="1" u="none" strike="noStrike" cap="none" normalizeH="0" baseline="0" dirty="0" smtClean="0">
                        <a:ln>
                          <a:noFill/>
                        </a:ln>
                        <a:solidFill>
                          <a:srgbClr val="000000"/>
                        </a:solidFill>
                        <a:effectLst/>
                        <a:latin typeface="Times New Roman" pitchFamily="18" charset="0"/>
                        <a:cs typeface="Times New Roman" pitchFamily="18" charset="0"/>
                      </a:endParaRPr>
                    </a:p>
                  </a:txBody>
                  <a:tcPr marL="25400" marR="25400" marT="0" marB="0" horzOverflow="overflow">
                    <a:lnL w="12700" cap="flat" cmpd="sng" algn="ctr">
                      <a:solidFill>
                        <a:srgbClr val="D092A7"/>
                      </a:solidFill>
                      <a:prstDash val="solid"/>
                      <a:round/>
                      <a:headEnd type="none" w="med" len="med"/>
                      <a:tailEnd type="none" w="med" len="med"/>
                    </a:lnL>
                    <a:lnR w="12700" cap="flat" cmpd="sng" algn="ctr">
                      <a:solidFill>
                        <a:srgbClr val="D092A7"/>
                      </a:solidFill>
                      <a:prstDash val="solid"/>
                      <a:round/>
                      <a:headEnd type="none" w="med" len="med"/>
                      <a:tailEnd type="none" w="med" len="med"/>
                    </a:lnR>
                    <a:lnT w="12700" cap="flat" cmpd="sng" algn="ctr">
                      <a:solidFill>
                        <a:srgbClr val="D092A7"/>
                      </a:solidFill>
                      <a:prstDash val="solid"/>
                      <a:round/>
                      <a:headEnd type="none" w="med" len="med"/>
                      <a:tailEnd type="none" w="med" len="med"/>
                    </a:lnT>
                    <a:lnB w="12700" cap="flat" cmpd="sng" algn="ctr">
                      <a:solidFill>
                        <a:srgbClr val="D092A7"/>
                      </a:solidFill>
                      <a:prstDash val="solid"/>
                      <a:round/>
                      <a:headEnd type="none" w="med" len="med"/>
                      <a:tailEnd type="none" w="med" len="med"/>
                    </a:lnB>
                    <a:lnTlToBr>
                      <a:noFill/>
                    </a:lnTlToBr>
                    <a:lnBlToTr>
                      <a:noFill/>
                    </a:lnBlToTr>
                    <a:solidFill>
                      <a:srgbClr val="66F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«і»</a:t>
                      </a:r>
                      <a:r>
                        <a:rPr kumimoji="0" lang="uk-UA" sz="1800" b="0" i="0" u="none" strike="noStrike" cap="none" normalizeH="0" baseline="0" smtClean="0">
                          <a:ln>
                            <a:noFill/>
                          </a:ln>
                          <a:solidFill>
                            <a:srgbClr val="000000"/>
                          </a:solidFill>
                          <a:effectLst/>
                          <a:latin typeface="Arial"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іnternus (інтернус)</a:t>
                      </a:r>
                      <a:r>
                        <a:rPr kumimoji="0" lang="uk-UA" sz="1800" b="0" i="0" u="none" strike="noStrike" cap="none" normalizeH="0" baseline="0" smtClean="0">
                          <a:ln>
                            <a:noFill/>
                          </a:ln>
                          <a:solidFill>
                            <a:srgbClr val="000000"/>
                          </a:solidFill>
                          <a:effectLst/>
                          <a:latin typeface="Arial" charset="0"/>
                        </a:rPr>
                        <a:t> - внутрішній;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«й»</a:t>
                      </a:r>
                      <a:r>
                        <a:rPr kumimoji="0" lang="uk-UA" sz="1800" b="0" i="0" u="none" strike="noStrike" cap="none" normalizeH="0" baseline="0" smtClean="0">
                          <a:ln>
                            <a:noFill/>
                          </a:ln>
                          <a:solidFill>
                            <a:srgbClr val="000000"/>
                          </a:solidFill>
                          <a:effectLst/>
                          <a:latin typeface="Arial" charset="0"/>
                        </a:rPr>
                        <a:t> - між голосними, на початку складу перед голосним </a:t>
                      </a:r>
                      <a:r>
                        <a:rPr kumimoji="0" lang="uk-UA" sz="1800" b="0" i="0" u="none" strike="noStrike" cap="none" normalizeH="0" baseline="0" smtClean="0">
                          <a:ln>
                            <a:noFill/>
                          </a:ln>
                          <a:solidFill>
                            <a:schemeClr val="bg1"/>
                          </a:solidFill>
                          <a:effectLst/>
                          <a:latin typeface="Arial" charset="0"/>
                        </a:rPr>
                        <a:t>Iuniperus (юніперус)</a:t>
                      </a:r>
                      <a:r>
                        <a:rPr kumimoji="0" lang="uk-UA" sz="1800" b="0" i="0" u="none" strike="noStrike" cap="none" normalizeH="0" baseline="0" smtClean="0">
                          <a:ln>
                            <a:noFill/>
                          </a:ln>
                          <a:solidFill>
                            <a:srgbClr val="000000"/>
                          </a:solidFill>
                          <a:effectLst/>
                          <a:latin typeface="Arial" charset="0"/>
                        </a:rPr>
                        <a:t> – ялівець, </a:t>
                      </a:r>
                      <a:r>
                        <a:rPr kumimoji="0" lang="uk-UA" sz="1800" b="0" i="0" u="none" strike="noStrike" cap="none" normalizeH="0" baseline="0" smtClean="0">
                          <a:ln>
                            <a:noFill/>
                          </a:ln>
                          <a:solidFill>
                            <a:schemeClr val="bg1"/>
                          </a:solidFill>
                          <a:effectLst/>
                          <a:latin typeface="Arial" charset="0"/>
                        </a:rPr>
                        <a:t>major (майор)</a:t>
                      </a:r>
                      <a:r>
                        <a:rPr kumimoji="0" lang="uk-UA" sz="1800" b="0" i="0" u="none" strike="noStrike" cap="none" normalizeH="0" baseline="0" smtClean="0">
                          <a:ln>
                            <a:noFill/>
                          </a:ln>
                          <a:solidFill>
                            <a:srgbClr val="000000"/>
                          </a:solidFill>
                          <a:effectLst/>
                          <a:latin typeface="Arial" charset="0"/>
                        </a:rPr>
                        <a:t> - великий</a:t>
                      </a:r>
                      <a:endParaRPr kumimoji="0" lang="ru-RU" sz="1800" b="0" i="0"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D092A7"/>
                      </a:solidFill>
                      <a:prstDash val="solid"/>
                      <a:round/>
                      <a:headEnd type="none" w="med" len="med"/>
                      <a:tailEnd type="none" w="med" len="med"/>
                    </a:lnL>
                    <a:lnR w="12700" cap="flat" cmpd="sng" algn="ctr">
                      <a:solidFill>
                        <a:srgbClr val="D092A7"/>
                      </a:solidFill>
                      <a:prstDash val="solid"/>
                      <a:round/>
                      <a:headEnd type="none" w="med" len="med"/>
                      <a:tailEnd type="none" w="med" len="med"/>
                    </a:lnR>
                    <a:lnT w="12700" cap="flat" cmpd="sng" algn="ctr">
                      <a:solidFill>
                        <a:srgbClr val="D092A7"/>
                      </a:solidFill>
                      <a:prstDash val="solid"/>
                      <a:round/>
                      <a:headEnd type="none" w="med" len="med"/>
                      <a:tailEnd type="none" w="med" len="med"/>
                    </a:lnT>
                    <a:lnB w="12700" cap="flat" cmpd="sng" algn="ctr">
                      <a:solidFill>
                        <a:srgbClr val="D092A7"/>
                      </a:solidFill>
                      <a:prstDash val="solid"/>
                      <a:round/>
                      <a:headEnd type="none" w="med" len="med"/>
                      <a:tailEnd type="none" w="med" len="med"/>
                    </a:lnB>
                    <a:lnTlToBr>
                      <a:noFill/>
                    </a:lnTlToBr>
                    <a:lnBlToTr>
                      <a:noFill/>
                    </a:lnBlToTr>
                    <a:solidFill>
                      <a:srgbClr val="66FFFF"/>
                    </a:solidFill>
                  </a:tcPr>
                </a:tc>
              </a:tr>
              <a:tr h="569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FF0066"/>
                          </a:solidFill>
                          <a:effectLst/>
                          <a:latin typeface="Arial" charset="0"/>
                        </a:rPr>
                        <a:t>Оо</a:t>
                      </a:r>
                      <a:endParaRPr kumimoji="0" lang="ru-RU" sz="1800" b="1" i="1" u="none" strike="noStrike" cap="none" normalizeH="0" baseline="0" smtClean="0">
                        <a:ln>
                          <a:noFill/>
                        </a:ln>
                        <a:solidFill>
                          <a:srgbClr val="FF0066"/>
                        </a:solidFill>
                        <a:effectLst/>
                        <a:latin typeface="Arial" charset="0"/>
                      </a:endParaRPr>
                    </a:p>
                  </a:txBody>
                  <a:tcPr marL="25400" marR="25400" marT="0" marB="0" horzOverflow="overflow">
                    <a:lnL w="12700" cap="flat" cmpd="sng" algn="ctr">
                      <a:solidFill>
                        <a:srgbClr val="D092A7"/>
                      </a:solidFill>
                      <a:prstDash val="solid"/>
                      <a:round/>
                      <a:headEnd type="none" w="med" len="med"/>
                      <a:tailEnd type="none" w="med" len="med"/>
                    </a:lnL>
                    <a:lnR w="12700" cap="flat" cmpd="sng" algn="ctr">
                      <a:solidFill>
                        <a:srgbClr val="D092A7"/>
                      </a:solidFill>
                      <a:prstDash val="solid"/>
                      <a:round/>
                      <a:headEnd type="none" w="med" len="med"/>
                      <a:tailEnd type="none" w="med" len="med"/>
                    </a:lnR>
                    <a:lnT w="12700" cap="flat" cmpd="sng" algn="ctr">
                      <a:solidFill>
                        <a:srgbClr val="D092A7"/>
                      </a:solidFill>
                      <a:prstDash val="solid"/>
                      <a:round/>
                      <a:headEnd type="none" w="med" len="med"/>
                      <a:tailEnd type="none" w="med" len="med"/>
                    </a:lnT>
                    <a:lnB w="12700" cap="flat" cmpd="sng" algn="ctr">
                      <a:solidFill>
                        <a:srgbClr val="D092A7"/>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000000"/>
                          </a:solidFill>
                          <a:effectLst/>
                          <a:latin typeface="Arial" charset="0"/>
                        </a:rPr>
                        <a:t>(о)</a:t>
                      </a:r>
                      <a:endParaRPr kumimoji="0" lang="ru-RU" sz="1800" b="1" i="1" u="none" strike="noStrike" cap="none" normalizeH="0" baseline="0" dirty="0" smtClean="0">
                        <a:ln>
                          <a:noFill/>
                        </a:ln>
                        <a:solidFill>
                          <a:srgbClr val="000000"/>
                        </a:solidFill>
                        <a:effectLst/>
                        <a:latin typeface="Arial" charset="0"/>
                      </a:endParaRPr>
                    </a:p>
                  </a:txBody>
                  <a:tcPr marL="25400" marR="25400" marT="0" marB="0" horzOverflow="overflow">
                    <a:lnL w="12700" cap="flat" cmpd="sng" algn="ctr">
                      <a:solidFill>
                        <a:srgbClr val="D092A7"/>
                      </a:solidFill>
                      <a:prstDash val="solid"/>
                      <a:round/>
                      <a:headEnd type="none" w="med" len="med"/>
                      <a:tailEnd type="none" w="med" len="med"/>
                    </a:lnL>
                    <a:lnR w="12700" cap="flat" cmpd="sng" algn="ctr">
                      <a:solidFill>
                        <a:srgbClr val="D092A7"/>
                      </a:solidFill>
                      <a:prstDash val="solid"/>
                      <a:round/>
                      <a:headEnd type="none" w="med" len="med"/>
                      <a:tailEnd type="none" w="med" len="med"/>
                    </a:lnR>
                    <a:lnT w="12700" cap="flat" cmpd="sng" algn="ctr">
                      <a:solidFill>
                        <a:srgbClr val="D092A7"/>
                      </a:solidFill>
                      <a:prstDash val="solid"/>
                      <a:round/>
                      <a:headEnd type="none" w="med" len="med"/>
                      <a:tailEnd type="none" w="med" len="med"/>
                    </a:lnT>
                    <a:lnB w="12700" cap="flat" cmpd="sng" algn="ctr">
                      <a:solidFill>
                        <a:srgbClr val="D092A7"/>
                      </a:solidFill>
                      <a:prstDash val="solid"/>
                      <a:round/>
                      <a:headEnd type="none" w="med" len="med"/>
                      <a:tailEnd type="none" w="med" len="med"/>
                    </a:lnB>
                    <a:lnTlToBr>
                      <a:noFill/>
                    </a:lnTlToBr>
                    <a:lnBlToTr>
                      <a:noFill/>
                    </a:lnBlToTr>
                    <a:solidFill>
                      <a:srgbClr val="66F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Оs (ос)</a:t>
                      </a:r>
                      <a:r>
                        <a:rPr kumimoji="0" lang="uk-UA" sz="1800" b="0" i="0" u="none" strike="noStrike" cap="none" normalizeH="0" baseline="0" smtClean="0">
                          <a:ln>
                            <a:noFill/>
                          </a:ln>
                          <a:solidFill>
                            <a:srgbClr val="000000"/>
                          </a:solidFill>
                          <a:effectLst/>
                          <a:latin typeface="Arial" charset="0"/>
                        </a:rPr>
                        <a:t> - кістка </a:t>
                      </a:r>
                      <a:endParaRPr kumimoji="0" lang="ru-RU" sz="1800" b="0" i="0" u="none" strike="noStrike" cap="none" normalizeH="0" baseline="0" smtClean="0">
                        <a:ln>
                          <a:noFill/>
                        </a:ln>
                        <a:solidFill>
                          <a:srgbClr val="000000"/>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D092A7"/>
                      </a:solidFill>
                      <a:prstDash val="solid"/>
                      <a:round/>
                      <a:headEnd type="none" w="med" len="med"/>
                      <a:tailEnd type="none" w="med" len="med"/>
                    </a:lnL>
                    <a:lnR w="12700" cap="flat" cmpd="sng" algn="ctr">
                      <a:solidFill>
                        <a:srgbClr val="D092A7"/>
                      </a:solidFill>
                      <a:prstDash val="solid"/>
                      <a:round/>
                      <a:headEnd type="none" w="med" len="med"/>
                      <a:tailEnd type="none" w="med" len="med"/>
                    </a:lnR>
                    <a:lnT w="12700" cap="flat" cmpd="sng" algn="ctr">
                      <a:solidFill>
                        <a:srgbClr val="D092A7"/>
                      </a:solidFill>
                      <a:prstDash val="solid"/>
                      <a:round/>
                      <a:headEnd type="none" w="med" len="med"/>
                      <a:tailEnd type="none" w="med" len="med"/>
                    </a:lnT>
                    <a:lnB w="12700" cap="flat" cmpd="sng" algn="ctr">
                      <a:solidFill>
                        <a:srgbClr val="D092A7"/>
                      </a:solidFill>
                      <a:prstDash val="solid"/>
                      <a:round/>
                      <a:headEnd type="none" w="med" len="med"/>
                      <a:tailEnd type="none" w="med" len="med"/>
                    </a:lnB>
                    <a:lnTlToBr>
                      <a:noFill/>
                    </a:lnTlToBr>
                    <a:lnBlToTr>
                      <a:noFill/>
                    </a:lnBlToTr>
                    <a:solidFill>
                      <a:srgbClr val="66FFFF"/>
                    </a:solidFill>
                  </a:tcPr>
                </a:tc>
              </a:tr>
              <a:tr h="855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FF0066"/>
                          </a:solidFill>
                          <a:effectLst/>
                          <a:latin typeface="Arial" charset="0"/>
                        </a:rPr>
                        <a:t>Yy</a:t>
                      </a:r>
                      <a:endParaRPr kumimoji="0" lang="ru-RU" sz="1800" b="1" i="1" u="none" strike="noStrike" cap="none" normalizeH="0" baseline="0" smtClean="0">
                        <a:ln>
                          <a:noFill/>
                        </a:ln>
                        <a:solidFill>
                          <a:srgbClr val="FF00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rgbClr val="FF0066"/>
                        </a:solidFill>
                        <a:effectLst/>
                        <a:latin typeface="Arial" charset="0"/>
                      </a:endParaRPr>
                    </a:p>
                  </a:txBody>
                  <a:tcPr marL="25400" marR="25400" marT="0" marB="0" horzOverflow="overflow">
                    <a:lnL w="12700" cap="flat" cmpd="sng" algn="ctr">
                      <a:solidFill>
                        <a:srgbClr val="D092A7"/>
                      </a:solidFill>
                      <a:prstDash val="solid"/>
                      <a:round/>
                      <a:headEnd type="none" w="med" len="med"/>
                      <a:tailEnd type="none" w="med" len="med"/>
                    </a:lnL>
                    <a:lnR w="12700" cap="flat" cmpd="sng" algn="ctr">
                      <a:solidFill>
                        <a:srgbClr val="D092A7"/>
                      </a:solidFill>
                      <a:prstDash val="solid"/>
                      <a:round/>
                      <a:headEnd type="none" w="med" len="med"/>
                      <a:tailEnd type="none" w="med" len="med"/>
                    </a:lnR>
                    <a:lnT w="12700" cap="flat" cmpd="sng" algn="ctr">
                      <a:solidFill>
                        <a:srgbClr val="D092A7"/>
                      </a:solidFill>
                      <a:prstDash val="solid"/>
                      <a:round/>
                      <a:headEnd type="none" w="med" len="med"/>
                      <a:tailEnd type="none" w="med" len="med"/>
                    </a:lnT>
                    <a:lnB w="12700" cap="flat" cmpd="sng" algn="ctr">
                      <a:solidFill>
                        <a:srgbClr val="D092A7"/>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000000"/>
                          </a:solidFill>
                          <a:effectLst/>
                          <a:latin typeface="Arial" charset="0"/>
                        </a:rPr>
                        <a:t>( i ) </a:t>
                      </a:r>
                      <a:endParaRPr kumimoji="0" lang="ru-RU" sz="1800" b="1" i="1" u="none" strike="noStrike" cap="none" normalizeH="0" baseline="0" dirty="0" smtClean="0">
                        <a:ln>
                          <a:noFill/>
                        </a:ln>
                        <a:solidFill>
                          <a:srgbClr val="000000"/>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Arial" charset="0"/>
                      </a:endParaRPr>
                    </a:p>
                  </a:txBody>
                  <a:tcPr marL="25400" marR="25400" marT="0" marB="0" horzOverflow="overflow">
                    <a:lnL w="12700" cap="flat" cmpd="sng" algn="ctr">
                      <a:solidFill>
                        <a:srgbClr val="D092A7"/>
                      </a:solidFill>
                      <a:prstDash val="solid"/>
                      <a:round/>
                      <a:headEnd type="none" w="med" len="med"/>
                      <a:tailEnd type="none" w="med" len="med"/>
                    </a:lnL>
                    <a:lnR w="12700" cap="flat" cmpd="sng" algn="ctr">
                      <a:solidFill>
                        <a:srgbClr val="D092A7"/>
                      </a:solidFill>
                      <a:prstDash val="solid"/>
                      <a:round/>
                      <a:headEnd type="none" w="med" len="med"/>
                      <a:tailEnd type="none" w="med" len="med"/>
                    </a:lnR>
                    <a:lnT w="12700" cap="flat" cmpd="sng" algn="ctr">
                      <a:solidFill>
                        <a:srgbClr val="D092A7"/>
                      </a:solidFill>
                      <a:prstDash val="solid"/>
                      <a:round/>
                      <a:headEnd type="none" w="med" len="med"/>
                      <a:tailEnd type="none" w="med" len="med"/>
                    </a:lnT>
                    <a:lnB w="12700" cap="flat" cmpd="sng" algn="ctr">
                      <a:solidFill>
                        <a:srgbClr val="D092A7"/>
                      </a:solidFill>
                      <a:prstDash val="solid"/>
                      <a:round/>
                      <a:headEnd type="none" w="med" len="med"/>
                      <a:tailEnd type="none" w="med" len="med"/>
                    </a:lnB>
                    <a:lnTlToBr>
                      <a:noFill/>
                    </a:lnTlToBr>
                    <a:lnBlToTr>
                      <a:noFill/>
                    </a:lnBlToTr>
                    <a:solidFill>
                      <a:srgbClr val="66F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«І»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Аmylum (амілюм)</a:t>
                      </a:r>
                      <a:r>
                        <a:rPr kumimoji="0" lang="uk-UA" sz="1800" b="0" i="0" u="none" strike="noStrike" cap="none" normalizeH="0" baseline="0" smtClean="0">
                          <a:ln>
                            <a:noFill/>
                          </a:ln>
                          <a:solidFill>
                            <a:srgbClr val="000000"/>
                          </a:solidFill>
                          <a:effectLst/>
                          <a:latin typeface="Arial" charset="0"/>
                        </a:rPr>
                        <a:t> - крохмаль</a:t>
                      </a:r>
                      <a:endParaRPr kumimoji="0" lang="ru-RU" sz="1800" b="0" i="0" u="none" strike="noStrike" cap="none" normalizeH="0" baseline="0" smtClean="0">
                        <a:ln>
                          <a:noFill/>
                        </a:ln>
                        <a:solidFill>
                          <a:srgbClr val="000000"/>
                        </a:solidFill>
                        <a:effectLst/>
                        <a:latin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Arial" charset="0"/>
                      </a:endParaRPr>
                    </a:p>
                  </a:txBody>
                  <a:tcPr marL="25400" marR="25400" marT="0" marB="0" horzOverflow="overflow">
                    <a:lnL w="12700" cap="flat" cmpd="sng" algn="ctr">
                      <a:solidFill>
                        <a:srgbClr val="D092A7"/>
                      </a:solidFill>
                      <a:prstDash val="solid"/>
                      <a:round/>
                      <a:headEnd type="none" w="med" len="med"/>
                      <a:tailEnd type="none" w="med" len="med"/>
                    </a:lnL>
                    <a:lnR w="12700" cap="flat" cmpd="sng" algn="ctr">
                      <a:solidFill>
                        <a:srgbClr val="D092A7"/>
                      </a:solidFill>
                      <a:prstDash val="solid"/>
                      <a:round/>
                      <a:headEnd type="none" w="med" len="med"/>
                      <a:tailEnd type="none" w="med" len="med"/>
                    </a:lnR>
                    <a:lnT w="12700" cap="flat" cmpd="sng" algn="ctr">
                      <a:solidFill>
                        <a:srgbClr val="D092A7"/>
                      </a:solidFill>
                      <a:prstDash val="solid"/>
                      <a:round/>
                      <a:headEnd type="none" w="med" len="med"/>
                      <a:tailEnd type="none" w="med" len="med"/>
                    </a:lnT>
                    <a:lnB w="12700" cap="flat" cmpd="sng" algn="ctr">
                      <a:solidFill>
                        <a:srgbClr val="D092A7"/>
                      </a:solidFill>
                      <a:prstDash val="solid"/>
                      <a:round/>
                      <a:headEnd type="none" w="med" len="med"/>
                      <a:tailEnd type="none" w="med" len="med"/>
                    </a:lnB>
                    <a:lnTlToBr>
                      <a:noFill/>
                    </a:lnTlToBr>
                    <a:lnBlToTr>
                      <a:noFill/>
                    </a:lnBlToTr>
                    <a:solidFill>
                      <a:srgbClr val="66FFFF"/>
                    </a:solidFill>
                  </a:tcPr>
                </a:tc>
              </a:tr>
              <a:tr h="855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FF0066"/>
                          </a:solidFill>
                          <a:effectLst/>
                          <a:latin typeface="Arial" charset="0"/>
                        </a:rPr>
                        <a:t>  Uu</a:t>
                      </a:r>
                      <a:endParaRPr kumimoji="0" lang="ru-RU" sz="1800" b="1" i="1" u="none" strike="noStrike" cap="none" normalizeH="0" baseline="0" smtClean="0">
                        <a:ln>
                          <a:noFill/>
                        </a:ln>
                        <a:solidFill>
                          <a:srgbClr val="FF0066"/>
                        </a:solidFill>
                        <a:effectLst/>
                        <a:latin typeface="Arial" charset="0"/>
                      </a:endParaRPr>
                    </a:p>
                  </a:txBody>
                  <a:tcPr marL="25400" marR="25400" marT="0" marB="0" horzOverflow="overflow">
                    <a:lnL w="12700" cap="flat" cmpd="sng" algn="ctr">
                      <a:solidFill>
                        <a:srgbClr val="D092A7"/>
                      </a:solidFill>
                      <a:prstDash val="solid"/>
                      <a:round/>
                      <a:headEnd type="none" w="med" len="med"/>
                      <a:tailEnd type="none" w="med" len="med"/>
                    </a:lnL>
                    <a:lnR w="12700" cap="flat" cmpd="sng" algn="ctr">
                      <a:solidFill>
                        <a:srgbClr val="D092A7"/>
                      </a:solidFill>
                      <a:prstDash val="solid"/>
                      <a:round/>
                      <a:headEnd type="none" w="med" len="med"/>
                      <a:tailEnd type="none" w="med" len="med"/>
                    </a:lnR>
                    <a:lnT w="12700" cap="flat" cmpd="sng" algn="ctr">
                      <a:solidFill>
                        <a:srgbClr val="D092A7"/>
                      </a:solidFill>
                      <a:prstDash val="solid"/>
                      <a:round/>
                      <a:headEnd type="none" w="med" len="med"/>
                      <a:tailEnd type="none" w="med" len="med"/>
                    </a:lnT>
                    <a:lnB w="12700" cap="flat" cmpd="sng" algn="ctr">
                      <a:solidFill>
                        <a:srgbClr val="D092A7"/>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rgbClr val="000000"/>
                          </a:solidFill>
                          <a:effectLst/>
                          <a:latin typeface="Arial" charset="0"/>
                        </a:rPr>
                        <a:t>  (у) </a:t>
                      </a:r>
                      <a:endParaRPr kumimoji="0" lang="ru-RU" sz="1800" b="1" i="1" u="none" strike="noStrike" cap="none" normalizeH="0" baseline="0" dirty="0" smtClean="0">
                        <a:ln>
                          <a:noFill/>
                        </a:ln>
                        <a:solidFill>
                          <a:srgbClr val="000000"/>
                        </a:solidFill>
                        <a:effectLst/>
                        <a:latin typeface="Arial" charset="0"/>
                      </a:endParaRPr>
                    </a:p>
                  </a:txBody>
                  <a:tcPr marL="25400" marR="25400" marT="0" marB="0" horzOverflow="overflow">
                    <a:lnL w="12700" cap="flat" cmpd="sng" algn="ctr">
                      <a:solidFill>
                        <a:srgbClr val="D092A7"/>
                      </a:solidFill>
                      <a:prstDash val="solid"/>
                      <a:round/>
                      <a:headEnd type="none" w="med" len="med"/>
                      <a:tailEnd type="none" w="med" len="med"/>
                    </a:lnL>
                    <a:lnR w="12700" cap="flat" cmpd="sng" algn="ctr">
                      <a:solidFill>
                        <a:srgbClr val="D092A7"/>
                      </a:solidFill>
                      <a:prstDash val="solid"/>
                      <a:round/>
                      <a:headEnd type="none" w="med" len="med"/>
                      <a:tailEnd type="none" w="med" len="med"/>
                    </a:lnR>
                    <a:lnT w="12700" cap="flat" cmpd="sng" algn="ctr">
                      <a:solidFill>
                        <a:srgbClr val="D092A7"/>
                      </a:solidFill>
                      <a:prstDash val="solid"/>
                      <a:round/>
                      <a:headEnd type="none" w="med" len="med"/>
                      <a:tailEnd type="none" w="med" len="med"/>
                    </a:lnT>
                    <a:lnB w="12700" cap="flat" cmpd="sng" algn="ctr">
                      <a:solidFill>
                        <a:srgbClr val="D092A7"/>
                      </a:solidFill>
                      <a:prstDash val="solid"/>
                      <a:round/>
                      <a:headEnd type="none" w="med" len="med"/>
                      <a:tailEnd type="none" w="med" len="med"/>
                    </a:lnB>
                    <a:lnTlToBr>
                      <a:noFill/>
                    </a:lnTlToBr>
                    <a:lnBlToTr>
                      <a:noFill/>
                    </a:lnBlToTr>
                    <a:solidFill>
                      <a:srgbClr val="66F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«у»</a:t>
                      </a:r>
                      <a:r>
                        <a:rPr kumimoji="0" lang="uk-UA" sz="1800" b="0" i="0" u="none" strike="noStrike" cap="none" normalizeH="0" baseline="0" smtClean="0">
                          <a:ln>
                            <a:noFill/>
                          </a:ln>
                          <a:solidFill>
                            <a:srgbClr val="000000"/>
                          </a:solidFill>
                          <a:effectLst/>
                          <a:latin typeface="Arial"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bg1"/>
                          </a:solidFill>
                          <a:effectLst/>
                          <a:latin typeface="Arial" charset="0"/>
                        </a:rPr>
                        <a:t>Unus (унус)</a:t>
                      </a:r>
                      <a:r>
                        <a:rPr kumimoji="0" lang="uk-UA" sz="1800" b="0" i="0" u="none" strike="noStrike" cap="none" normalizeH="0" baseline="0" smtClean="0">
                          <a:ln>
                            <a:noFill/>
                          </a:ln>
                          <a:solidFill>
                            <a:srgbClr val="000000"/>
                          </a:solidFill>
                          <a:effectLst/>
                          <a:latin typeface="Arial" charset="0"/>
                        </a:rPr>
                        <a:t> - один </a:t>
                      </a:r>
                      <a:endParaRPr kumimoji="0" lang="ru-RU" sz="1800" b="0" i="0" u="none" strike="noStrike" cap="none" normalizeH="0" baseline="0" smtClean="0">
                        <a:ln>
                          <a:noFill/>
                        </a:ln>
                        <a:solidFill>
                          <a:srgbClr val="000000"/>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Arial" charset="0"/>
                      </a:endParaRPr>
                    </a:p>
                  </a:txBody>
                  <a:tcPr marL="25400" marR="25400" marT="0" marB="0" horzOverflow="overflow">
                    <a:lnL w="12700" cap="flat" cmpd="sng" algn="ctr">
                      <a:solidFill>
                        <a:srgbClr val="D092A7"/>
                      </a:solidFill>
                      <a:prstDash val="solid"/>
                      <a:round/>
                      <a:headEnd type="none" w="med" len="med"/>
                      <a:tailEnd type="none" w="med" len="med"/>
                    </a:lnL>
                    <a:lnR w="12700" cap="flat" cmpd="sng" algn="ctr">
                      <a:solidFill>
                        <a:srgbClr val="D092A7"/>
                      </a:solidFill>
                      <a:prstDash val="solid"/>
                      <a:round/>
                      <a:headEnd type="none" w="med" len="med"/>
                      <a:tailEnd type="none" w="med" len="med"/>
                    </a:lnR>
                    <a:lnT w="12700" cap="flat" cmpd="sng" algn="ctr">
                      <a:solidFill>
                        <a:srgbClr val="D092A7"/>
                      </a:solidFill>
                      <a:prstDash val="solid"/>
                      <a:round/>
                      <a:headEnd type="none" w="med" len="med"/>
                      <a:tailEnd type="none" w="med" len="med"/>
                    </a:lnT>
                    <a:lnB w="12700" cap="flat" cmpd="sng" algn="ctr">
                      <a:solidFill>
                        <a:srgbClr val="D092A7"/>
                      </a:solidFill>
                      <a:prstDash val="solid"/>
                      <a:round/>
                      <a:headEnd type="none" w="med" len="med"/>
                      <a:tailEnd type="none" w="med" len="med"/>
                    </a:lnB>
                    <a:lnTlToBr>
                      <a:noFill/>
                    </a:lnTlToBr>
                    <a:lnBlToTr>
                      <a:noFill/>
                    </a:lnBlToTr>
                    <a:solidFill>
                      <a:srgbClr val="66FFFF"/>
                    </a:solidFill>
                  </a:tcPr>
                </a:tc>
              </a:tr>
            </a:tbl>
          </a:graphicData>
        </a:graphic>
      </p:graphicFrame>
      <p:sp>
        <p:nvSpPr>
          <p:cNvPr id="29727" name="Rectangle 36"/>
          <p:cNvSpPr>
            <a:spLocks noChangeArrowheads="1"/>
          </p:cNvSpPr>
          <p:nvPr/>
        </p:nvSpPr>
        <p:spPr bwMode="auto">
          <a:xfrm>
            <a:off x="827088" y="188913"/>
            <a:ext cx="7056437" cy="576262"/>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i="1" dirty="0">
                <a:solidFill>
                  <a:srgbClr val="92D050"/>
                </a:solidFill>
                <a:latin typeface="Arial" charset="0"/>
              </a:rPr>
              <a:t>3. Голосні</a:t>
            </a:r>
            <a:endParaRPr lang="ru-RU" b="1" i="1" dirty="0">
              <a:solidFill>
                <a:srgbClr val="92D050"/>
              </a:solidFill>
              <a:latin typeface="Arial" charset="0"/>
            </a:endParaRPr>
          </a:p>
        </p:txBody>
      </p:sp>
    </p:spTree>
  </p:cSld>
  <p:clrMapOvr>
    <a:masterClrMapping/>
  </p:clrMapOvr>
  <p:transition spd="med" advClick="0" advTm="30000">
    <p:wheel spokes="8"/>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Объект 2"/>
          <p:cNvSpPr>
            <a:spLocks noGrp="1"/>
          </p:cNvSpPr>
          <p:nvPr>
            <p:ph idx="4294967295"/>
          </p:nvPr>
        </p:nvSpPr>
        <p:spPr>
          <a:xfrm>
            <a:off x="457200" y="1524000"/>
            <a:ext cx="8229600" cy="3705225"/>
          </a:xfrm>
        </p:spPr>
        <p:txBody>
          <a:bodyPr/>
          <a:lstStyle/>
          <a:p>
            <a:pPr eaLnBrk="1" hangingPunct="1">
              <a:buFontTx/>
              <a:buNone/>
            </a:pPr>
            <a:r>
              <a:rPr lang="ru-RU" sz="1800" b="1" smtClean="0">
                <a:solidFill>
                  <a:srgbClr val="FF3399"/>
                </a:solidFill>
              </a:rPr>
              <a:t>	</a:t>
            </a:r>
            <a:r>
              <a:rPr lang="ru-RU" sz="1800" b="1" i="1" u="sng" smtClean="0">
                <a:solidFill>
                  <a:srgbClr val="FF3399"/>
                </a:solidFill>
              </a:rPr>
              <a:t>Терміном </a:t>
            </a:r>
            <a:r>
              <a:rPr lang="ru-RU" sz="1800" b="1" smtClean="0"/>
              <a:t>називається слово або словосполучення, яке виражає чітко окреслене поняття з будь-якої галузі науки, техніки, мистецтва. Латинську мову використовують для утворення наукової термінології.</a:t>
            </a:r>
          </a:p>
          <a:p>
            <a:pPr eaLnBrk="1" hangingPunct="1"/>
            <a:endParaRPr lang="ru-RU" sz="1800" b="1" smtClean="0"/>
          </a:p>
          <a:p>
            <a:pPr eaLnBrk="1" hangingPunct="1">
              <a:buFontTx/>
              <a:buNone/>
            </a:pPr>
            <a:r>
              <a:rPr lang="ru-RU" sz="1800" b="1" i="1" smtClean="0">
                <a:solidFill>
                  <a:srgbClr val="FF3399"/>
                </a:solidFill>
              </a:rPr>
              <a:t>     </a:t>
            </a:r>
            <a:r>
              <a:rPr lang="ru-RU" sz="1800" b="1" i="1" u="sng" smtClean="0">
                <a:solidFill>
                  <a:srgbClr val="FF3399"/>
                </a:solidFill>
              </a:rPr>
              <a:t>Медична термінологія</a:t>
            </a:r>
            <a:r>
              <a:rPr lang="ru-RU" sz="1800" b="1" smtClean="0">
                <a:solidFill>
                  <a:srgbClr val="FF3399"/>
                </a:solidFill>
              </a:rPr>
              <a:t> </a:t>
            </a:r>
            <a:r>
              <a:rPr lang="ru-RU" sz="1800" b="1" smtClean="0"/>
              <a:t>єдина в цілому світі. Поділяється на анатомічну, клінічну, фармакологічну.</a:t>
            </a:r>
          </a:p>
          <a:p>
            <a:pPr eaLnBrk="1" hangingPunct="1"/>
            <a:endParaRPr lang="ru-RU" sz="1800" b="1" smtClean="0"/>
          </a:p>
          <a:p>
            <a:pPr eaLnBrk="1" hangingPunct="1">
              <a:buFontTx/>
              <a:buNone/>
            </a:pPr>
            <a:r>
              <a:rPr lang="ru-RU" sz="1800" b="1" i="1" smtClean="0">
                <a:solidFill>
                  <a:srgbClr val="FF3399"/>
                </a:solidFill>
              </a:rPr>
              <a:t>     </a:t>
            </a:r>
            <a:r>
              <a:rPr lang="ru-RU" sz="1800" b="1" i="1" u="sng" smtClean="0">
                <a:solidFill>
                  <a:srgbClr val="FF3399"/>
                </a:solidFill>
              </a:rPr>
              <a:t>Анатомічна</a:t>
            </a:r>
            <a:r>
              <a:rPr lang="ru-RU" sz="1800" b="1" i="1" u="sng" smtClean="0"/>
              <a:t> </a:t>
            </a:r>
            <a:r>
              <a:rPr lang="ru-RU" sz="1800" b="1" i="1" u="sng" smtClean="0">
                <a:solidFill>
                  <a:srgbClr val="FF3399"/>
                </a:solidFill>
              </a:rPr>
              <a:t>термінологія</a:t>
            </a:r>
            <a:r>
              <a:rPr lang="ru-RU" sz="1800" b="1" smtClean="0"/>
              <a:t> в основному латинська; клінічна – грецька; фармакологічна - латинська але зустрічається в ній і грецькі слова.</a:t>
            </a:r>
          </a:p>
          <a:p>
            <a:pPr eaLnBrk="1" hangingPunct="1"/>
            <a:endParaRPr lang="ru-RU" sz="1800" b="1" smtClean="0"/>
          </a:p>
        </p:txBody>
      </p:sp>
      <p:sp>
        <p:nvSpPr>
          <p:cNvPr id="158724" name="Rectangle 4"/>
          <p:cNvSpPr>
            <a:spLocks noChangeArrowheads="1"/>
          </p:cNvSpPr>
          <p:nvPr/>
        </p:nvSpPr>
        <p:spPr bwMode="auto">
          <a:xfrm>
            <a:off x="827088" y="188913"/>
            <a:ext cx="7705725" cy="1223962"/>
          </a:xfrm>
          <a:prstGeom prst="rect">
            <a:avLst/>
          </a:prstGeom>
          <a:solidFill>
            <a:srgbClr val="3399FF">
              <a:alpha val="0"/>
            </a:srgbClr>
          </a:solidFill>
          <a:ln w="9525">
            <a:solidFill>
              <a:srgbClr val="FFFFFF">
                <a:alpha val="0"/>
              </a:srgbClr>
            </a:solidFill>
            <a:miter lim="800000"/>
            <a:headEnd/>
            <a:tailEnd/>
          </a:ln>
          <a:effectLst/>
        </p:spPr>
        <p:txBody>
          <a:bodyPr wrap="none" anchor="ctr"/>
          <a:lstStyle/>
          <a:p>
            <a:pPr algn="ctr"/>
            <a:r>
              <a:rPr lang="uk-UA" b="1" dirty="0">
                <a:solidFill>
                  <a:srgbClr val="92D050"/>
                </a:solidFill>
                <a:latin typeface="Arial" charset="0"/>
              </a:rPr>
              <a:t>3. Найважливіші терміноелементи</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Объект 1"/>
          <p:cNvSpPr>
            <a:spLocks noGrp="1"/>
          </p:cNvSpPr>
          <p:nvPr>
            <p:ph idx="4294967295"/>
          </p:nvPr>
        </p:nvSpPr>
        <p:spPr>
          <a:xfrm>
            <a:off x="0" y="188913"/>
            <a:ext cx="8893175" cy="5832475"/>
          </a:xfrm>
        </p:spPr>
        <p:txBody>
          <a:bodyPr/>
          <a:lstStyle/>
          <a:p>
            <a:pPr algn="ctr" eaLnBrk="1" hangingPunct="1">
              <a:lnSpc>
                <a:spcPct val="90000"/>
              </a:lnSpc>
              <a:buFontTx/>
              <a:buNone/>
            </a:pPr>
            <a:r>
              <a:rPr lang="ru-RU" sz="2200" i="1" smtClean="0"/>
              <a:t>  </a:t>
            </a:r>
            <a:r>
              <a:rPr lang="ru-RU" sz="1800" b="1" i="1" smtClean="0">
                <a:solidFill>
                  <a:srgbClr val="FF3399"/>
                </a:solidFill>
              </a:rPr>
              <a:t>Найбільш уживаніші терміноелементи: </a:t>
            </a:r>
            <a:endParaRPr lang="ru-RU" sz="1800" b="1" smtClean="0">
              <a:solidFill>
                <a:srgbClr val="FF3399"/>
              </a:solidFill>
            </a:endParaRPr>
          </a:p>
          <a:p>
            <a:pPr eaLnBrk="1" hangingPunct="1">
              <a:lnSpc>
                <a:spcPct val="90000"/>
              </a:lnSpc>
              <a:buFontTx/>
              <a:buNone/>
            </a:pPr>
            <a:r>
              <a:rPr lang="en-US" sz="1800" b="1" smtClean="0">
                <a:solidFill>
                  <a:srgbClr val="FF3399"/>
                </a:solidFill>
              </a:rPr>
              <a:t>Macro </a:t>
            </a:r>
            <a:r>
              <a:rPr lang="en-US" sz="1800" b="1" smtClean="0"/>
              <a:t>– </a:t>
            </a:r>
            <a:r>
              <a:rPr lang="ru-RU" sz="1800" b="1" smtClean="0"/>
              <a:t>походить від грецького  </a:t>
            </a:r>
            <a:r>
              <a:rPr lang="en-US" sz="1800" b="1" smtClean="0"/>
              <a:t>macros – </a:t>
            </a:r>
            <a:r>
              <a:rPr lang="ru-RU" sz="1800" b="1" smtClean="0"/>
              <a:t>довгий, великий.</a:t>
            </a:r>
          </a:p>
          <a:p>
            <a:pPr eaLnBrk="1" hangingPunct="1">
              <a:lnSpc>
                <a:spcPct val="90000"/>
              </a:lnSpc>
              <a:buFontTx/>
              <a:buNone/>
            </a:pPr>
            <a:r>
              <a:rPr lang="ru-RU" sz="1800" b="1" i="1" smtClean="0">
                <a:solidFill>
                  <a:schemeClr val="hlink"/>
                </a:solidFill>
              </a:rPr>
              <a:t>Наприклад:</a:t>
            </a:r>
            <a:r>
              <a:rPr lang="ru-RU" sz="1800" b="1" smtClean="0"/>
              <a:t> </a:t>
            </a:r>
            <a:r>
              <a:rPr lang="en-US" sz="1800" b="1" smtClean="0"/>
              <a:t>macroscopicus (macro –</a:t>
            </a:r>
            <a:r>
              <a:rPr lang="ru-RU" sz="1800" b="1" smtClean="0"/>
              <a:t>великий, довгий, </a:t>
            </a:r>
            <a:r>
              <a:rPr lang="en-US" sz="1800" b="1" i="1" smtClean="0"/>
              <a:t>scop</a:t>
            </a:r>
            <a:r>
              <a:rPr lang="en-US" sz="1800" b="1" smtClean="0"/>
              <a:t> – </a:t>
            </a:r>
            <a:r>
              <a:rPr lang="ru-RU" sz="1800" b="1" smtClean="0"/>
              <a:t>бачити – </a:t>
            </a:r>
            <a:r>
              <a:rPr lang="ru-RU" sz="1800" b="1" i="1" smtClean="0"/>
              <a:t>іс</a:t>
            </a:r>
            <a:r>
              <a:rPr lang="ru-RU" sz="1800" b="1" smtClean="0"/>
              <a:t> – суфікс –</a:t>
            </a:r>
            <a:r>
              <a:rPr lang="ru-RU" sz="1800" b="1" i="1" smtClean="0"/>
              <a:t> </a:t>
            </a:r>
            <a:r>
              <a:rPr lang="en-US" sz="1800" b="1" i="1" smtClean="0"/>
              <a:t>us</a:t>
            </a:r>
            <a:r>
              <a:rPr lang="en-US" sz="1800" b="1" smtClean="0"/>
              <a:t> – </a:t>
            </a:r>
            <a:r>
              <a:rPr lang="ru-RU" sz="1800" b="1" smtClean="0"/>
              <a:t>закінчення) видимий неозброєним оком.</a:t>
            </a:r>
          </a:p>
          <a:p>
            <a:pPr eaLnBrk="1" hangingPunct="1">
              <a:lnSpc>
                <a:spcPct val="90000"/>
              </a:lnSpc>
              <a:buFontTx/>
              <a:buNone/>
            </a:pPr>
            <a:endParaRPr lang="ru-RU" sz="1800" b="1" smtClean="0"/>
          </a:p>
          <a:p>
            <a:pPr eaLnBrk="1" hangingPunct="1">
              <a:lnSpc>
                <a:spcPct val="90000"/>
              </a:lnSpc>
              <a:buFontTx/>
              <a:buNone/>
            </a:pPr>
            <a:r>
              <a:rPr lang="en-US" sz="1800" b="1" smtClean="0">
                <a:solidFill>
                  <a:srgbClr val="FF3399"/>
                </a:solidFill>
              </a:rPr>
              <a:t>Micro </a:t>
            </a:r>
            <a:r>
              <a:rPr lang="en-US" sz="1800" b="1" smtClean="0"/>
              <a:t>– </a:t>
            </a:r>
            <a:r>
              <a:rPr lang="ru-RU" sz="1800" b="1" smtClean="0"/>
              <a:t>походить від грецького </a:t>
            </a:r>
            <a:r>
              <a:rPr lang="en-US" sz="1800" b="1" smtClean="0"/>
              <a:t>micros – </a:t>
            </a:r>
            <a:r>
              <a:rPr lang="ru-RU" sz="1800" b="1" smtClean="0"/>
              <a:t>малий. </a:t>
            </a:r>
          </a:p>
          <a:p>
            <a:pPr eaLnBrk="1" hangingPunct="1">
              <a:lnSpc>
                <a:spcPct val="90000"/>
              </a:lnSpc>
              <a:buFontTx/>
              <a:buNone/>
            </a:pPr>
            <a:r>
              <a:rPr lang="ru-RU" sz="1800" b="1" i="1" smtClean="0">
                <a:solidFill>
                  <a:schemeClr val="hlink"/>
                </a:solidFill>
              </a:rPr>
              <a:t>Наприклад:</a:t>
            </a:r>
            <a:r>
              <a:rPr lang="ru-RU" sz="1800" b="1" smtClean="0"/>
              <a:t> </a:t>
            </a:r>
            <a:r>
              <a:rPr lang="en-US" sz="1800" b="1" smtClean="0"/>
              <a:t>microorganismus (</a:t>
            </a:r>
            <a:r>
              <a:rPr lang="en-US" sz="1800" b="1" i="1" smtClean="0"/>
              <a:t>micro</a:t>
            </a:r>
            <a:r>
              <a:rPr lang="en-US" sz="1800" b="1" smtClean="0"/>
              <a:t> – </a:t>
            </a:r>
            <a:r>
              <a:rPr lang="ru-RU" sz="1800" b="1" smtClean="0"/>
              <a:t>малий, </a:t>
            </a:r>
            <a:r>
              <a:rPr lang="en-US" sz="1800" b="1" i="1" smtClean="0"/>
              <a:t>organism</a:t>
            </a:r>
            <a:r>
              <a:rPr lang="en-US" sz="1800" b="1" smtClean="0"/>
              <a:t> – </a:t>
            </a:r>
            <a:r>
              <a:rPr lang="ru-RU" sz="1800" b="1" smtClean="0"/>
              <a:t>організм, </a:t>
            </a:r>
            <a:r>
              <a:rPr lang="en-US" sz="1800" b="1" i="1" smtClean="0"/>
              <a:t>us </a:t>
            </a:r>
            <a:r>
              <a:rPr lang="en-US" sz="1800" b="1" smtClean="0"/>
              <a:t> - </a:t>
            </a:r>
            <a:r>
              <a:rPr lang="ru-RU" sz="1800" b="1" smtClean="0"/>
              <a:t>закінчення, мікроорганізм.</a:t>
            </a:r>
          </a:p>
          <a:p>
            <a:pPr eaLnBrk="1" hangingPunct="1">
              <a:lnSpc>
                <a:spcPct val="90000"/>
              </a:lnSpc>
              <a:buFontTx/>
              <a:buNone/>
            </a:pPr>
            <a:endParaRPr lang="ru-RU" sz="1800" b="1" smtClean="0"/>
          </a:p>
          <a:p>
            <a:pPr eaLnBrk="1" hangingPunct="1">
              <a:lnSpc>
                <a:spcPct val="90000"/>
              </a:lnSpc>
              <a:buFontTx/>
              <a:buNone/>
            </a:pPr>
            <a:r>
              <a:rPr lang="en-US" sz="1800" b="1" smtClean="0">
                <a:solidFill>
                  <a:srgbClr val="FF3399"/>
                </a:solidFill>
              </a:rPr>
              <a:t>Auto</a:t>
            </a:r>
            <a:r>
              <a:rPr lang="en-US" sz="1800" b="1" smtClean="0"/>
              <a:t> – </a:t>
            </a:r>
            <a:r>
              <a:rPr lang="ru-RU" sz="1800" b="1" smtClean="0"/>
              <a:t>походить від грецького </a:t>
            </a:r>
            <a:r>
              <a:rPr lang="en-US" sz="1800" b="1" smtClean="0"/>
              <a:t>autos – </a:t>
            </a:r>
            <a:r>
              <a:rPr lang="ru-RU" sz="1800" b="1" smtClean="0"/>
              <a:t>сам. </a:t>
            </a:r>
          </a:p>
          <a:p>
            <a:pPr eaLnBrk="1" hangingPunct="1">
              <a:lnSpc>
                <a:spcPct val="90000"/>
              </a:lnSpc>
              <a:buFontTx/>
              <a:buNone/>
            </a:pPr>
            <a:r>
              <a:rPr lang="ru-RU" sz="1800" b="1" i="1" smtClean="0">
                <a:solidFill>
                  <a:schemeClr val="hlink"/>
                </a:solidFill>
              </a:rPr>
              <a:t>Наприклад:</a:t>
            </a:r>
            <a:r>
              <a:rPr lang="ru-RU" sz="1800" b="1" smtClean="0"/>
              <a:t>  </a:t>
            </a:r>
            <a:r>
              <a:rPr lang="en-US" sz="1800" b="1" smtClean="0"/>
              <a:t>autointoxicat</a:t>
            </a:r>
            <a:r>
              <a:rPr lang="ru-RU" sz="1800" b="1" smtClean="0"/>
              <a:t>і</a:t>
            </a:r>
            <a:r>
              <a:rPr lang="en-US" sz="1800" b="1" smtClean="0"/>
              <a:t>o (</a:t>
            </a:r>
            <a:r>
              <a:rPr lang="en-US" sz="1800" b="1" i="1" smtClean="0"/>
              <a:t>auto</a:t>
            </a:r>
            <a:r>
              <a:rPr lang="en-US" sz="1800" b="1" smtClean="0"/>
              <a:t> – </a:t>
            </a:r>
            <a:r>
              <a:rPr lang="ru-RU" sz="1800" b="1" smtClean="0"/>
              <a:t>сам,</a:t>
            </a:r>
            <a:r>
              <a:rPr lang="ru-RU" sz="1800" b="1" i="1" smtClean="0"/>
              <a:t> </a:t>
            </a:r>
            <a:r>
              <a:rPr lang="en-US" sz="1800" b="1" i="1" smtClean="0"/>
              <a:t>in </a:t>
            </a:r>
            <a:r>
              <a:rPr lang="en-US" sz="1800" b="1" smtClean="0"/>
              <a:t>– </a:t>
            </a:r>
            <a:r>
              <a:rPr lang="ru-RU" sz="1800" b="1" smtClean="0"/>
              <a:t>в,  </a:t>
            </a:r>
            <a:r>
              <a:rPr lang="en-US" sz="1800" b="1" i="1" smtClean="0"/>
              <a:t>toxic</a:t>
            </a:r>
            <a:r>
              <a:rPr lang="en-US" sz="1800" b="1" smtClean="0"/>
              <a:t> – </a:t>
            </a:r>
            <a:r>
              <a:rPr lang="ru-RU" sz="1800" b="1" smtClean="0"/>
              <a:t>отрута, </a:t>
            </a:r>
            <a:r>
              <a:rPr lang="en-US" sz="1800" b="1" i="1" smtClean="0"/>
              <a:t>at </a:t>
            </a:r>
            <a:r>
              <a:rPr lang="en-US" sz="1800" b="1" smtClean="0"/>
              <a:t> </a:t>
            </a:r>
            <a:r>
              <a:rPr lang="uk-UA" sz="1800" b="1" smtClean="0"/>
              <a:t>- </a:t>
            </a:r>
            <a:r>
              <a:rPr lang="ru-RU" sz="1800" b="1" smtClean="0"/>
              <a:t>суфікс, </a:t>
            </a:r>
          </a:p>
          <a:p>
            <a:pPr eaLnBrk="1" hangingPunct="1">
              <a:lnSpc>
                <a:spcPct val="90000"/>
              </a:lnSpc>
              <a:buFontTx/>
              <a:buNone/>
            </a:pPr>
            <a:r>
              <a:rPr lang="ru-RU" sz="1800" b="1" i="1" smtClean="0"/>
              <a:t>іо </a:t>
            </a:r>
            <a:r>
              <a:rPr lang="ru-RU" sz="1800" b="1" smtClean="0"/>
              <a:t>- закінчення ) аутоінтоксикація.</a:t>
            </a:r>
          </a:p>
          <a:p>
            <a:pPr eaLnBrk="1" hangingPunct="1">
              <a:lnSpc>
                <a:spcPct val="90000"/>
              </a:lnSpc>
              <a:buFontTx/>
              <a:buNone/>
            </a:pPr>
            <a:endParaRPr lang="ru-RU" sz="1800" b="1" smtClean="0"/>
          </a:p>
          <a:p>
            <a:pPr eaLnBrk="1" hangingPunct="1">
              <a:lnSpc>
                <a:spcPct val="90000"/>
              </a:lnSpc>
              <a:buFontTx/>
              <a:buNone/>
            </a:pPr>
            <a:r>
              <a:rPr lang="ru-RU" sz="1800" b="1" smtClean="0">
                <a:solidFill>
                  <a:srgbClr val="FF3399"/>
                </a:solidFill>
              </a:rPr>
              <a:t>Латинські префікси </a:t>
            </a:r>
            <a:r>
              <a:rPr lang="en-US" sz="1800" b="1" smtClean="0">
                <a:solidFill>
                  <a:srgbClr val="FF3399"/>
                </a:solidFill>
              </a:rPr>
              <a:t>post-, retro-</a:t>
            </a:r>
            <a:r>
              <a:rPr lang="en-US" sz="1800" b="1" smtClean="0"/>
              <a:t> </a:t>
            </a:r>
            <a:r>
              <a:rPr lang="ru-RU" sz="1800" b="1" smtClean="0"/>
              <a:t>означають після, за, позаду, грецький префікс з тим же значенням – </a:t>
            </a:r>
            <a:r>
              <a:rPr lang="en-US" sz="1800" b="1" smtClean="0"/>
              <a:t>meta.</a:t>
            </a:r>
          </a:p>
          <a:p>
            <a:pPr eaLnBrk="1" hangingPunct="1">
              <a:lnSpc>
                <a:spcPct val="90000"/>
              </a:lnSpc>
              <a:buFontTx/>
              <a:buNone/>
            </a:pPr>
            <a:r>
              <a:rPr lang="ru-RU" sz="1800" b="1" i="1" smtClean="0">
                <a:solidFill>
                  <a:schemeClr val="hlink"/>
                </a:solidFill>
              </a:rPr>
              <a:t>Наприклад:</a:t>
            </a:r>
            <a:r>
              <a:rPr lang="ru-RU" sz="1800" b="1" smtClean="0"/>
              <a:t> </a:t>
            </a:r>
            <a:r>
              <a:rPr lang="en-US" sz="1800" b="1" i="1" smtClean="0"/>
              <a:t>post</a:t>
            </a:r>
            <a:r>
              <a:rPr lang="en-US" sz="1800" b="1" smtClean="0"/>
              <a:t>operativus – </a:t>
            </a:r>
            <a:r>
              <a:rPr lang="ru-RU" sz="1800" b="1" smtClean="0"/>
              <a:t>після операційний; </a:t>
            </a:r>
            <a:r>
              <a:rPr lang="en-US" sz="1800" b="1" i="1" smtClean="0"/>
              <a:t>retro</a:t>
            </a:r>
            <a:r>
              <a:rPr lang="en-US" sz="1800" b="1" smtClean="0"/>
              <a:t>faryngeus – </a:t>
            </a:r>
            <a:r>
              <a:rPr lang="ru-RU" sz="1800" b="1" smtClean="0"/>
              <a:t>заглотковий,  </a:t>
            </a:r>
            <a:r>
              <a:rPr lang="en-US" sz="1800" b="1" i="1" smtClean="0"/>
              <a:t>meta</a:t>
            </a:r>
            <a:r>
              <a:rPr lang="en-US" sz="1800" b="1" smtClean="0"/>
              <a:t>statis – </a:t>
            </a:r>
            <a:r>
              <a:rPr lang="ru-RU" sz="1800" b="1" smtClean="0"/>
              <a:t>вторинний осередок хвороби.</a:t>
            </a:r>
          </a:p>
          <a:p>
            <a:pPr eaLnBrk="1" hangingPunct="1">
              <a:lnSpc>
                <a:spcPct val="90000"/>
              </a:lnSpc>
              <a:buFontTx/>
              <a:buNone/>
            </a:pPr>
            <a:endParaRPr lang="ru-RU" sz="1800" b="1" smtClean="0"/>
          </a:p>
          <a:p>
            <a:pPr eaLnBrk="1" hangingPunct="1">
              <a:lnSpc>
                <a:spcPct val="90000"/>
              </a:lnSpc>
              <a:buFontTx/>
              <a:buNone/>
            </a:pPr>
            <a:r>
              <a:rPr lang="ru-RU" sz="1800" b="1" smtClean="0">
                <a:solidFill>
                  <a:srgbClr val="FF3399"/>
                </a:solidFill>
              </a:rPr>
              <a:t>Латинський префікс </a:t>
            </a:r>
            <a:r>
              <a:rPr lang="en-US" sz="1800" b="1" smtClean="0">
                <a:solidFill>
                  <a:srgbClr val="FF3399"/>
                </a:solidFill>
              </a:rPr>
              <a:t>re</a:t>
            </a:r>
            <a:r>
              <a:rPr lang="en-US" sz="1800" b="1" smtClean="0"/>
              <a:t> – </a:t>
            </a:r>
            <a:r>
              <a:rPr lang="ru-RU" sz="1800" b="1" smtClean="0"/>
              <a:t>означає повторення. </a:t>
            </a:r>
          </a:p>
          <a:p>
            <a:pPr eaLnBrk="1" hangingPunct="1">
              <a:lnSpc>
                <a:spcPct val="90000"/>
              </a:lnSpc>
              <a:buFontTx/>
              <a:buNone/>
            </a:pPr>
            <a:r>
              <a:rPr lang="ru-RU" sz="1800" b="1" i="1" smtClean="0">
                <a:solidFill>
                  <a:schemeClr val="hlink"/>
                </a:solidFill>
              </a:rPr>
              <a:t>Наприклад:</a:t>
            </a:r>
            <a:r>
              <a:rPr lang="ru-RU" sz="1800" b="1" smtClean="0"/>
              <a:t> </a:t>
            </a:r>
            <a:r>
              <a:rPr lang="en-US" sz="1800" b="1" i="1" smtClean="0"/>
              <a:t>re</a:t>
            </a:r>
            <a:r>
              <a:rPr lang="en-US" sz="1800" b="1" smtClean="0"/>
              <a:t>destilatus -  </a:t>
            </a:r>
            <a:r>
              <a:rPr lang="ru-RU" sz="1800" b="1" smtClean="0"/>
              <a:t>повторно дистильований. </a:t>
            </a:r>
          </a:p>
          <a:p>
            <a:pPr eaLnBrk="1" hangingPunct="1">
              <a:lnSpc>
                <a:spcPct val="90000"/>
              </a:lnSpc>
            </a:pPr>
            <a:endParaRPr lang="ru-RU" sz="1800" b="1" smtClean="0"/>
          </a:p>
        </p:txBody>
      </p:sp>
    </p:spTree>
  </p:cSld>
  <p:clrMapOvr>
    <a:masterClrMapping/>
  </p:clrMapOvr>
  <p:transition spd="med" advClick="0" advTm="30000">
    <p:wheel spokes="8"/>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Объект 1"/>
          <p:cNvSpPr>
            <a:spLocks noGrp="1"/>
          </p:cNvSpPr>
          <p:nvPr>
            <p:ph idx="4294967295"/>
          </p:nvPr>
        </p:nvSpPr>
        <p:spPr>
          <a:xfrm>
            <a:off x="457200" y="1673225"/>
            <a:ext cx="8229600" cy="4394200"/>
          </a:xfrm>
        </p:spPr>
        <p:txBody>
          <a:bodyPr/>
          <a:lstStyle/>
          <a:p>
            <a:pPr eaLnBrk="1" hangingPunct="1">
              <a:buFontTx/>
              <a:buNone/>
            </a:pPr>
            <a:r>
              <a:rPr lang="ru-RU" sz="1800" b="1" smtClean="0"/>
              <a:t>	В рецептах зустрічаються прикметники в вищій і найвищій ступенях порівняння: </a:t>
            </a:r>
          </a:p>
          <a:p>
            <a:pPr eaLnBrk="1" hangingPunct="1">
              <a:buFontTx/>
              <a:buNone/>
            </a:pPr>
            <a:r>
              <a:rPr lang="uk-UA" sz="1800" b="1" i="1" smtClean="0">
                <a:solidFill>
                  <a:schemeClr val="hlink"/>
                </a:solidFill>
              </a:rPr>
              <a:t>	Наприклад:</a:t>
            </a:r>
            <a:endParaRPr lang="ru-RU" sz="1800" b="1" i="1" smtClean="0">
              <a:solidFill>
                <a:schemeClr val="hlink"/>
              </a:solidFill>
            </a:endParaRPr>
          </a:p>
          <a:p>
            <a:pPr eaLnBrk="1" hangingPunct="1">
              <a:buFontTx/>
              <a:buNone/>
            </a:pPr>
            <a:r>
              <a:rPr lang="uk-UA" sz="1800" b="1" smtClean="0"/>
              <a:t>	</a:t>
            </a:r>
            <a:r>
              <a:rPr lang="en-US" sz="1800" b="1" smtClean="0"/>
              <a:t>aether purissimus – </a:t>
            </a:r>
            <a:r>
              <a:rPr lang="ru-RU" sz="1800" b="1" smtClean="0"/>
              <a:t>найчистіший ефір</a:t>
            </a:r>
          </a:p>
          <a:p>
            <a:pPr eaLnBrk="1" hangingPunct="1">
              <a:buFontTx/>
              <a:buNone/>
            </a:pPr>
            <a:r>
              <a:rPr lang="uk-UA" sz="1800" b="1" smtClean="0"/>
              <a:t>	</a:t>
            </a:r>
            <a:r>
              <a:rPr lang="en-US" sz="1800" b="1" smtClean="0"/>
              <a:t>pulvis subtilissimus -  </a:t>
            </a:r>
            <a:r>
              <a:rPr lang="ru-RU" sz="1800" b="1" smtClean="0"/>
              <a:t>найдрібніший порошок.</a:t>
            </a:r>
          </a:p>
          <a:p>
            <a:pPr eaLnBrk="1" hangingPunct="1"/>
            <a:endParaRPr lang="ru-RU" sz="1800" b="1" smtClean="0"/>
          </a:p>
          <a:p>
            <a:pPr eaLnBrk="1" hangingPunct="1"/>
            <a:endParaRPr lang="ru-RU" sz="1800" b="1" smtClean="0"/>
          </a:p>
        </p:txBody>
      </p:sp>
      <p:sp>
        <p:nvSpPr>
          <p:cNvPr id="160772" name="Rectangle 4"/>
          <p:cNvSpPr>
            <a:spLocks noChangeArrowheads="1"/>
          </p:cNvSpPr>
          <p:nvPr/>
        </p:nvSpPr>
        <p:spPr bwMode="auto">
          <a:xfrm>
            <a:off x="1331913" y="333375"/>
            <a:ext cx="6264275" cy="935038"/>
          </a:xfrm>
          <a:prstGeom prst="rect">
            <a:avLst/>
          </a:prstGeom>
          <a:solidFill>
            <a:srgbClr val="3399FF">
              <a:alpha val="0"/>
            </a:srgbClr>
          </a:solidFill>
          <a:ln w="9525">
            <a:solidFill>
              <a:srgbClr val="FFFFFF">
                <a:alpha val="0"/>
              </a:srgbClr>
            </a:solidFill>
            <a:miter lim="800000"/>
            <a:headEnd/>
            <a:tailEnd/>
          </a:ln>
          <a:effectLst/>
        </p:spPr>
        <p:txBody>
          <a:bodyPr wrap="none" anchor="ctr"/>
          <a:lstStyle/>
          <a:p>
            <a:pPr algn="ctr"/>
            <a:r>
              <a:rPr lang="uk-UA" b="1" dirty="0">
                <a:solidFill>
                  <a:srgbClr val="92D050"/>
                </a:solidFill>
                <a:latin typeface="Arial" charset="0"/>
              </a:rPr>
              <a:t>4. Деякі відомості про написання рецептів</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Объект 1"/>
          <p:cNvSpPr>
            <a:spLocks noGrp="1"/>
          </p:cNvSpPr>
          <p:nvPr>
            <p:ph idx="4294967295"/>
          </p:nvPr>
        </p:nvSpPr>
        <p:spPr>
          <a:xfrm>
            <a:off x="457200" y="1673225"/>
            <a:ext cx="8229600" cy="4394200"/>
          </a:xfrm>
        </p:spPr>
        <p:txBody>
          <a:bodyPr/>
          <a:lstStyle/>
          <a:p>
            <a:pPr marL="0" indent="0" eaLnBrk="1" hangingPunct="1">
              <a:buFontTx/>
              <a:buNone/>
            </a:pPr>
            <a:r>
              <a:rPr lang="ru-RU" sz="1800" b="1" smtClean="0"/>
              <a:t>1.  Назвіть ступені порівняння прикметників у латинській мові.</a:t>
            </a:r>
          </a:p>
          <a:p>
            <a:pPr marL="0" indent="0" eaLnBrk="1" hangingPunct="1">
              <a:buFontTx/>
              <a:buNone/>
            </a:pPr>
            <a:r>
              <a:rPr lang="ru-RU" sz="1800" b="1" smtClean="0"/>
              <a:t>2.  Як утворюється вищий ступінь порівняння прикметників?</a:t>
            </a:r>
          </a:p>
          <a:p>
            <a:pPr marL="0" indent="0" eaLnBrk="1" hangingPunct="1">
              <a:buFontTx/>
              <a:buNone/>
            </a:pPr>
            <a:r>
              <a:rPr lang="ru-RU" sz="1800" b="1" smtClean="0"/>
              <a:t>3.  Як утворюється найвищий ступінь порівняння прикметників?</a:t>
            </a:r>
          </a:p>
          <a:p>
            <a:pPr marL="0" indent="0" eaLnBrk="1" hangingPunct="1">
              <a:buFontTx/>
              <a:buNone/>
            </a:pPr>
            <a:r>
              <a:rPr lang="ru-RU" sz="1800" b="1" smtClean="0"/>
              <a:t>4.  Назвіть ступені порівняння прикметників, які утворюються від різних основ.</a:t>
            </a:r>
          </a:p>
          <a:p>
            <a:pPr marL="0" indent="0" eaLnBrk="1" hangingPunct="1">
              <a:buFontTx/>
              <a:buNone/>
            </a:pPr>
            <a:r>
              <a:rPr lang="ru-RU" sz="1800" b="1" smtClean="0"/>
              <a:t>5.  Що таке термін та медична термінологія?</a:t>
            </a:r>
          </a:p>
          <a:p>
            <a:pPr marL="0" indent="0" eaLnBrk="1" hangingPunct="1">
              <a:buFontTx/>
              <a:buNone/>
            </a:pPr>
            <a:r>
              <a:rPr lang="ru-RU" sz="1800" b="1" smtClean="0"/>
              <a:t>6.  На які групи поділяються терміни? </a:t>
            </a:r>
          </a:p>
          <a:p>
            <a:pPr marL="0" indent="0" eaLnBrk="1" hangingPunct="1"/>
            <a:endParaRPr lang="ru-RU" sz="1800" b="1" smtClean="0"/>
          </a:p>
        </p:txBody>
      </p:sp>
      <p:sp>
        <p:nvSpPr>
          <p:cNvPr id="161794" name="Rectangle 4"/>
          <p:cNvSpPr>
            <a:spLocks noChangeArrowheads="1"/>
          </p:cNvSpPr>
          <p:nvPr/>
        </p:nvSpPr>
        <p:spPr bwMode="auto">
          <a:xfrm>
            <a:off x="539750" y="692150"/>
            <a:ext cx="7993063" cy="8636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a:solidFill>
                  <a:srgbClr val="FF0066"/>
                </a:solidFill>
                <a:latin typeface="Arial" charset="0"/>
              </a:rPr>
              <a:t>? Запитання для самоконтролю</a:t>
            </a:r>
            <a:endParaRPr lang="ru-RU" b="1">
              <a:solidFill>
                <a:srgbClr val="FF0066"/>
              </a:solidFill>
              <a:latin typeface="Arial" charset="0"/>
            </a:endParaRPr>
          </a:p>
        </p:txBody>
      </p:sp>
    </p:spTree>
  </p:cSld>
  <p:clrMapOvr>
    <a:masterClrMapping/>
  </p:clrMapOvr>
  <p:transition spd="med" advClick="0" advTm="30000">
    <p:wheel spokes="8"/>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Объект 1"/>
          <p:cNvSpPr>
            <a:spLocks noGrp="1"/>
          </p:cNvSpPr>
          <p:nvPr>
            <p:ph idx="4294967295"/>
          </p:nvPr>
        </p:nvSpPr>
        <p:spPr>
          <a:xfrm>
            <a:off x="395288" y="1412875"/>
            <a:ext cx="8229600" cy="4394200"/>
          </a:xfrm>
        </p:spPr>
        <p:txBody>
          <a:bodyPr/>
          <a:lstStyle/>
          <a:p>
            <a:pPr eaLnBrk="1" hangingPunct="1">
              <a:buFontTx/>
              <a:buNone/>
            </a:pPr>
            <a:r>
              <a:rPr lang="ru-RU" sz="1800" b="1" i="1" smtClean="0"/>
              <a:t>1. Визначте до якої відміни належать прикметники:</a:t>
            </a:r>
          </a:p>
          <a:p>
            <a:pPr eaLnBrk="1" hangingPunct="1"/>
            <a:endParaRPr lang="ru-RU" sz="1800" b="1" smtClean="0"/>
          </a:p>
          <a:p>
            <a:pPr eaLnBrk="1" hangingPunct="1">
              <a:buFontTx/>
              <a:buNone/>
            </a:pPr>
            <a:r>
              <a:rPr lang="uk-UA" sz="1800" b="1" smtClean="0"/>
              <a:t>     </a:t>
            </a:r>
            <a:r>
              <a:rPr lang="en-US" sz="1800" b="1" smtClean="0">
                <a:solidFill>
                  <a:srgbClr val="FF3399"/>
                </a:solidFill>
              </a:rPr>
              <a:t>Magnus, a, um; subtilis, e; saluber, bris, bre; latus, a, um; simplex, ias, tenuis, e; puter, tris, tre; teres, etis; purus, a, um; impar, aris; niger, gra, grum.</a:t>
            </a:r>
          </a:p>
          <a:p>
            <a:pPr eaLnBrk="1" hangingPunct="1"/>
            <a:endParaRPr lang="en-US" sz="1800" b="1" smtClean="0">
              <a:solidFill>
                <a:srgbClr val="FF3399"/>
              </a:solidFill>
            </a:endParaRPr>
          </a:p>
          <a:p>
            <a:pPr eaLnBrk="1" hangingPunct="1">
              <a:buFontTx/>
              <a:buNone/>
            </a:pPr>
            <a:r>
              <a:rPr lang="ru-RU" sz="1800" b="1" i="1" smtClean="0"/>
              <a:t>2. Утворіть ступені порівняння прикметників та перекладіть їх:</a:t>
            </a:r>
          </a:p>
          <a:p>
            <a:pPr eaLnBrk="1" hangingPunct="1"/>
            <a:endParaRPr lang="ru-RU" sz="1800" b="1" smtClean="0"/>
          </a:p>
          <a:p>
            <a:pPr eaLnBrk="1" hangingPunct="1">
              <a:buFontTx/>
              <a:buNone/>
            </a:pPr>
            <a:r>
              <a:rPr lang="uk-UA" sz="1800" b="1" smtClean="0"/>
              <a:t>	</a:t>
            </a:r>
            <a:r>
              <a:rPr lang="en-US" sz="1800" b="1" smtClean="0">
                <a:solidFill>
                  <a:srgbClr val="FF3399"/>
                </a:solidFill>
              </a:rPr>
              <a:t>Purus, a, um; magnus, a, um; subt</a:t>
            </a:r>
            <a:r>
              <a:rPr lang="ru-RU" sz="1800" b="1" smtClean="0">
                <a:solidFill>
                  <a:srgbClr val="FF3399"/>
                </a:solidFill>
              </a:rPr>
              <a:t>і</a:t>
            </a:r>
            <a:r>
              <a:rPr lang="en-US" sz="1800" b="1" smtClean="0">
                <a:solidFill>
                  <a:srgbClr val="FF3399"/>
                </a:solidFill>
              </a:rPr>
              <a:t>lis, </a:t>
            </a:r>
            <a:r>
              <a:rPr lang="ru-RU" sz="1800" b="1" smtClean="0">
                <a:solidFill>
                  <a:srgbClr val="FF3399"/>
                </a:solidFill>
              </a:rPr>
              <a:t>е; </a:t>
            </a:r>
            <a:r>
              <a:rPr lang="en-US" sz="1800" b="1" smtClean="0">
                <a:solidFill>
                  <a:srgbClr val="FF3399"/>
                </a:solidFill>
              </a:rPr>
              <a:t>parvus, a, um; tenuis, e; bonus, a, um; latus, a, um; saluber, bris, bre.</a:t>
            </a:r>
          </a:p>
        </p:txBody>
      </p:sp>
      <p:sp>
        <p:nvSpPr>
          <p:cNvPr id="162818" name="Rectangle 4"/>
          <p:cNvSpPr>
            <a:spLocks noChangeArrowheads="1"/>
          </p:cNvSpPr>
          <p:nvPr/>
        </p:nvSpPr>
        <p:spPr bwMode="auto">
          <a:xfrm>
            <a:off x="755650" y="188913"/>
            <a:ext cx="7704138" cy="8636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a:solidFill>
                  <a:srgbClr val="FF0066"/>
                </a:solidFill>
                <a:latin typeface="Arial" charset="0"/>
              </a:rPr>
              <a:t>Домашнє завдання</a:t>
            </a:r>
            <a:endParaRPr lang="ru-RU" b="1">
              <a:solidFill>
                <a:srgbClr val="FF0066"/>
              </a:solidFill>
              <a:latin typeface="Arial" charset="0"/>
            </a:endParaRPr>
          </a:p>
        </p:txBody>
      </p:sp>
    </p:spTree>
  </p:cSld>
  <p:clrMapOvr>
    <a:masterClrMapping/>
  </p:clrMapOvr>
  <p:transition spd="med" advClick="0" advTm="30000">
    <p:wheel spokes="8"/>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Объект 2"/>
          <p:cNvSpPr>
            <a:spLocks noGrp="1"/>
          </p:cNvSpPr>
          <p:nvPr>
            <p:ph sz="half" idx="4294967295"/>
          </p:nvPr>
        </p:nvSpPr>
        <p:spPr>
          <a:xfrm>
            <a:off x="323850" y="1557338"/>
            <a:ext cx="4059238" cy="4394200"/>
          </a:xfrm>
        </p:spPr>
        <p:txBody>
          <a:bodyPr/>
          <a:lstStyle/>
          <a:p>
            <a:pPr marL="0" indent="0" eaLnBrk="1" hangingPunct="1">
              <a:buFontTx/>
              <a:buNone/>
            </a:pPr>
            <a:r>
              <a:rPr lang="en-US" sz="1800" b="1" smtClean="0">
                <a:solidFill>
                  <a:schemeClr val="hlink"/>
                </a:solidFill>
              </a:rPr>
              <a:t>longus</a:t>
            </a:r>
            <a:r>
              <a:rPr lang="uk-UA" sz="1800" b="1" smtClean="0">
                <a:solidFill>
                  <a:schemeClr val="hlink"/>
                </a:solidFill>
              </a:rPr>
              <a:t>,</a:t>
            </a:r>
            <a:r>
              <a:rPr lang="en-US" sz="1800" b="1" smtClean="0">
                <a:solidFill>
                  <a:schemeClr val="hlink"/>
                </a:solidFill>
              </a:rPr>
              <a:t> a,  um</a:t>
            </a:r>
            <a:r>
              <a:rPr lang="en-US" sz="1800" b="1" smtClean="0"/>
              <a:t> -  </a:t>
            </a:r>
            <a:r>
              <a:rPr lang="ru-RU" sz="1800" b="1" smtClean="0"/>
              <a:t>довгий </a:t>
            </a:r>
          </a:p>
          <a:p>
            <a:pPr marL="0" indent="0" eaLnBrk="1" hangingPunct="1">
              <a:buFontTx/>
              <a:buNone/>
            </a:pPr>
            <a:r>
              <a:rPr lang="en-US" sz="1800" b="1" smtClean="0">
                <a:solidFill>
                  <a:schemeClr val="hlink"/>
                </a:solidFill>
              </a:rPr>
              <a:t>latus</a:t>
            </a:r>
            <a:r>
              <a:rPr lang="uk-UA" sz="1800" b="1" smtClean="0">
                <a:solidFill>
                  <a:schemeClr val="hlink"/>
                </a:solidFill>
              </a:rPr>
              <a:t>,</a:t>
            </a:r>
            <a:r>
              <a:rPr lang="en-US" sz="1800" b="1" smtClean="0">
                <a:solidFill>
                  <a:schemeClr val="hlink"/>
                </a:solidFill>
              </a:rPr>
              <a:t> a, um</a:t>
            </a:r>
            <a:r>
              <a:rPr lang="en-US" sz="1800" b="1" smtClean="0"/>
              <a:t>  - </a:t>
            </a:r>
            <a:r>
              <a:rPr lang="ru-RU" sz="1800" b="1" smtClean="0"/>
              <a:t>широкий</a:t>
            </a:r>
          </a:p>
          <a:p>
            <a:pPr marL="0" indent="0" eaLnBrk="1" hangingPunct="1">
              <a:buFontTx/>
              <a:buNone/>
            </a:pPr>
            <a:r>
              <a:rPr lang="en-US" sz="1800" b="1" smtClean="0">
                <a:solidFill>
                  <a:schemeClr val="hlink"/>
                </a:solidFill>
              </a:rPr>
              <a:t>ruber</a:t>
            </a:r>
            <a:r>
              <a:rPr lang="uk-UA" sz="1800" b="1" smtClean="0">
                <a:solidFill>
                  <a:schemeClr val="hlink"/>
                </a:solidFill>
              </a:rPr>
              <a:t>,</a:t>
            </a:r>
            <a:r>
              <a:rPr lang="en-US" sz="1800" b="1" smtClean="0">
                <a:solidFill>
                  <a:schemeClr val="hlink"/>
                </a:solidFill>
              </a:rPr>
              <a:t>  bra, brum</a:t>
            </a:r>
            <a:r>
              <a:rPr lang="en-US" sz="1800" b="1" smtClean="0"/>
              <a:t> -  </a:t>
            </a:r>
            <a:r>
              <a:rPr lang="ru-RU" sz="1800" b="1" smtClean="0"/>
              <a:t>червоний  </a:t>
            </a:r>
          </a:p>
          <a:p>
            <a:pPr marL="0" indent="0" eaLnBrk="1" hangingPunct="1">
              <a:buFontTx/>
              <a:buNone/>
            </a:pPr>
            <a:r>
              <a:rPr lang="uk-UA" sz="1800" b="1" smtClean="0">
                <a:solidFill>
                  <a:schemeClr val="hlink"/>
                </a:solidFill>
              </a:rPr>
              <a:t>с</a:t>
            </a:r>
            <a:r>
              <a:rPr lang="en-US" sz="1800" b="1" smtClean="0">
                <a:solidFill>
                  <a:schemeClr val="hlink"/>
                </a:solidFill>
              </a:rPr>
              <a:t>inereus</a:t>
            </a:r>
            <a:r>
              <a:rPr lang="uk-UA" sz="1800" b="1" smtClean="0">
                <a:solidFill>
                  <a:schemeClr val="hlink"/>
                </a:solidFill>
              </a:rPr>
              <a:t>,</a:t>
            </a:r>
            <a:r>
              <a:rPr lang="en-US" sz="1800" b="1" smtClean="0">
                <a:solidFill>
                  <a:schemeClr val="hlink"/>
                </a:solidFill>
              </a:rPr>
              <a:t>  a, um</a:t>
            </a:r>
            <a:r>
              <a:rPr lang="en-US" sz="1800" b="1" smtClean="0"/>
              <a:t> - </a:t>
            </a:r>
            <a:r>
              <a:rPr lang="ru-RU" sz="1800" b="1" smtClean="0"/>
              <a:t>сірий </a:t>
            </a:r>
          </a:p>
          <a:p>
            <a:pPr marL="0" indent="0" eaLnBrk="1" hangingPunct="1">
              <a:buFontTx/>
              <a:buNone/>
            </a:pPr>
            <a:r>
              <a:rPr lang="en-US" sz="1800" b="1" smtClean="0">
                <a:solidFill>
                  <a:schemeClr val="hlink"/>
                </a:solidFill>
              </a:rPr>
              <a:t>brevis</a:t>
            </a:r>
            <a:r>
              <a:rPr lang="uk-UA" sz="1800" b="1" smtClean="0">
                <a:solidFill>
                  <a:schemeClr val="hlink"/>
                </a:solidFill>
              </a:rPr>
              <a:t>, </a:t>
            </a:r>
            <a:r>
              <a:rPr lang="en-US" sz="1800" b="1" smtClean="0">
                <a:solidFill>
                  <a:schemeClr val="hlink"/>
                </a:solidFill>
              </a:rPr>
              <a:t>e</a:t>
            </a:r>
            <a:r>
              <a:rPr lang="en-US" sz="1800" b="1" smtClean="0"/>
              <a:t> - </a:t>
            </a:r>
            <a:r>
              <a:rPr lang="ru-RU" sz="1800" b="1" smtClean="0"/>
              <a:t>короткий </a:t>
            </a:r>
          </a:p>
          <a:p>
            <a:pPr marL="0" indent="0" eaLnBrk="1" hangingPunct="1">
              <a:buFontTx/>
              <a:buNone/>
            </a:pPr>
            <a:r>
              <a:rPr lang="en-US" sz="1800" b="1" smtClean="0">
                <a:solidFill>
                  <a:schemeClr val="hlink"/>
                </a:solidFill>
              </a:rPr>
              <a:t>magnus</a:t>
            </a:r>
            <a:r>
              <a:rPr lang="uk-UA" sz="1800" b="1" smtClean="0">
                <a:solidFill>
                  <a:schemeClr val="hlink"/>
                </a:solidFill>
              </a:rPr>
              <a:t>,</a:t>
            </a:r>
            <a:r>
              <a:rPr lang="en-US" sz="1800" b="1" smtClean="0">
                <a:solidFill>
                  <a:schemeClr val="hlink"/>
                </a:solidFill>
              </a:rPr>
              <a:t>  a, um</a:t>
            </a:r>
            <a:r>
              <a:rPr lang="en-US" sz="1800" b="1" smtClean="0"/>
              <a:t> -  </a:t>
            </a:r>
            <a:r>
              <a:rPr lang="ru-RU" sz="1800" b="1" smtClean="0"/>
              <a:t>великий </a:t>
            </a:r>
          </a:p>
          <a:p>
            <a:pPr marL="0" indent="0" eaLnBrk="1" hangingPunct="1">
              <a:buFontTx/>
              <a:buNone/>
            </a:pPr>
            <a:r>
              <a:rPr lang="en-US" sz="1800" b="1" smtClean="0">
                <a:solidFill>
                  <a:schemeClr val="hlink"/>
                </a:solidFill>
              </a:rPr>
              <a:t>parvus</a:t>
            </a:r>
            <a:r>
              <a:rPr lang="uk-UA" sz="1800" b="1" smtClean="0">
                <a:solidFill>
                  <a:schemeClr val="hlink"/>
                </a:solidFill>
              </a:rPr>
              <a:t>,</a:t>
            </a:r>
            <a:r>
              <a:rPr lang="en-US" sz="1800" b="1" smtClean="0">
                <a:solidFill>
                  <a:schemeClr val="hlink"/>
                </a:solidFill>
              </a:rPr>
              <a:t>  a, um</a:t>
            </a:r>
            <a:r>
              <a:rPr lang="en-US" sz="1800" b="1" smtClean="0"/>
              <a:t> - </a:t>
            </a:r>
            <a:r>
              <a:rPr lang="ru-RU" sz="1800" b="1" smtClean="0"/>
              <a:t>малий </a:t>
            </a:r>
          </a:p>
          <a:p>
            <a:pPr marL="0" indent="0" eaLnBrk="1" hangingPunct="1">
              <a:buFontTx/>
              <a:buNone/>
            </a:pPr>
            <a:r>
              <a:rPr lang="en-US" sz="1800" b="1" smtClean="0">
                <a:solidFill>
                  <a:schemeClr val="hlink"/>
                </a:solidFill>
              </a:rPr>
              <a:t>heroicus, a, um</a:t>
            </a:r>
            <a:r>
              <a:rPr lang="en-US" sz="1800" b="1" smtClean="0"/>
              <a:t>  - </a:t>
            </a:r>
            <a:r>
              <a:rPr lang="ru-RU" sz="1800" b="1" smtClean="0"/>
              <a:t>сильнодіючий</a:t>
            </a:r>
          </a:p>
          <a:p>
            <a:pPr marL="0" indent="0" eaLnBrk="1" hangingPunct="1">
              <a:buFontTx/>
              <a:buNone/>
            </a:pPr>
            <a:r>
              <a:rPr lang="en-US" sz="1800" b="1" smtClean="0">
                <a:solidFill>
                  <a:schemeClr val="hlink"/>
                </a:solidFill>
              </a:rPr>
              <a:t>venenum, </a:t>
            </a:r>
            <a:r>
              <a:rPr lang="ru-RU" sz="1800" b="1" smtClean="0">
                <a:solidFill>
                  <a:schemeClr val="hlink"/>
                </a:solidFill>
              </a:rPr>
              <a:t>і</a:t>
            </a:r>
            <a:r>
              <a:rPr lang="ru-RU" sz="1800" b="1" smtClean="0"/>
              <a:t> -   отрута</a:t>
            </a:r>
          </a:p>
          <a:p>
            <a:pPr marL="0" indent="0" eaLnBrk="1" hangingPunct="1">
              <a:buFontTx/>
              <a:buNone/>
            </a:pPr>
            <a:r>
              <a:rPr lang="en-US" sz="1800" b="1" smtClean="0">
                <a:solidFill>
                  <a:schemeClr val="hlink"/>
                </a:solidFill>
              </a:rPr>
              <a:t>subtilis,  e</a:t>
            </a:r>
            <a:r>
              <a:rPr lang="uk-UA" sz="1800" b="1" smtClean="0"/>
              <a:t> - </a:t>
            </a:r>
            <a:r>
              <a:rPr lang="en-US" sz="1800" b="1" smtClean="0"/>
              <a:t> </a:t>
            </a:r>
            <a:r>
              <a:rPr lang="ru-RU" sz="1800" b="1" smtClean="0"/>
              <a:t>дрібний, тонкий</a:t>
            </a:r>
          </a:p>
          <a:p>
            <a:pPr marL="0" indent="0" eaLnBrk="1" hangingPunct="1"/>
            <a:endParaRPr lang="ru-RU" sz="1800" b="1" smtClean="0"/>
          </a:p>
        </p:txBody>
      </p:sp>
      <p:sp>
        <p:nvSpPr>
          <p:cNvPr id="163842" name="Объект 3"/>
          <p:cNvSpPr>
            <a:spLocks noGrp="1"/>
          </p:cNvSpPr>
          <p:nvPr>
            <p:ph sz="half" idx="4294967295"/>
          </p:nvPr>
        </p:nvSpPr>
        <p:spPr>
          <a:xfrm>
            <a:off x="4648200" y="1524000"/>
            <a:ext cx="4059238" cy="4572000"/>
          </a:xfrm>
        </p:spPr>
        <p:txBody>
          <a:bodyPr/>
          <a:lstStyle/>
          <a:p>
            <a:pPr marL="0" indent="0" eaLnBrk="1" hangingPunct="1">
              <a:buFontTx/>
              <a:buNone/>
            </a:pPr>
            <a:r>
              <a:rPr lang="en-US" sz="1800" b="1" smtClean="0">
                <a:solidFill>
                  <a:schemeClr val="hlink"/>
                </a:solidFill>
              </a:rPr>
              <a:t>narcosis, is</a:t>
            </a:r>
            <a:r>
              <a:rPr lang="uk-UA" sz="1800" b="1" smtClean="0">
                <a:solidFill>
                  <a:schemeClr val="hlink"/>
                </a:solidFill>
              </a:rPr>
              <a:t>,</a:t>
            </a:r>
            <a:r>
              <a:rPr lang="en-US" sz="1800" b="1" smtClean="0">
                <a:solidFill>
                  <a:schemeClr val="hlink"/>
                </a:solidFill>
              </a:rPr>
              <a:t> f</a:t>
            </a:r>
            <a:r>
              <a:rPr lang="uk-UA" sz="1800" b="1" smtClean="0"/>
              <a:t> - </a:t>
            </a:r>
            <a:r>
              <a:rPr lang="en-US" sz="1800" b="1" smtClean="0"/>
              <a:t> </a:t>
            </a:r>
            <a:r>
              <a:rPr lang="ru-RU" sz="1800" b="1" smtClean="0"/>
              <a:t>наркоз</a:t>
            </a:r>
          </a:p>
          <a:p>
            <a:pPr marL="0" indent="0" eaLnBrk="1" hangingPunct="1">
              <a:buFontTx/>
              <a:buNone/>
            </a:pPr>
            <a:r>
              <a:rPr lang="en-US" sz="1800" b="1" smtClean="0">
                <a:solidFill>
                  <a:schemeClr val="hlink"/>
                </a:solidFill>
              </a:rPr>
              <a:t>gramma, atis</a:t>
            </a:r>
            <a:r>
              <a:rPr lang="uk-UA" sz="1800" b="1" smtClean="0">
                <a:solidFill>
                  <a:schemeClr val="hlink"/>
                </a:solidFill>
              </a:rPr>
              <a:t>, </a:t>
            </a:r>
            <a:r>
              <a:rPr lang="en-US" sz="1800" b="1" smtClean="0">
                <a:solidFill>
                  <a:schemeClr val="hlink"/>
                </a:solidFill>
              </a:rPr>
              <a:t> n</a:t>
            </a:r>
            <a:r>
              <a:rPr lang="en-US" sz="1800" b="1" smtClean="0"/>
              <a:t> </a:t>
            </a:r>
            <a:r>
              <a:rPr lang="uk-UA" sz="1800" b="1" smtClean="0"/>
              <a:t>- </a:t>
            </a:r>
            <a:r>
              <a:rPr lang="ru-RU" sz="1800" b="1" smtClean="0"/>
              <a:t>грам</a:t>
            </a:r>
          </a:p>
          <a:p>
            <a:pPr marL="0" indent="0" eaLnBrk="1" hangingPunct="1">
              <a:buFontTx/>
              <a:buNone/>
            </a:pPr>
            <a:r>
              <a:rPr lang="en-US" sz="1800" b="1" smtClean="0">
                <a:solidFill>
                  <a:schemeClr val="hlink"/>
                </a:solidFill>
              </a:rPr>
              <a:t>lanolinum, </a:t>
            </a:r>
            <a:r>
              <a:rPr lang="ru-RU" sz="1800" b="1" smtClean="0">
                <a:solidFill>
                  <a:schemeClr val="hlink"/>
                </a:solidFill>
              </a:rPr>
              <a:t>і ,</a:t>
            </a:r>
            <a:r>
              <a:rPr lang="en-US" sz="1800" b="1" smtClean="0">
                <a:solidFill>
                  <a:schemeClr val="hlink"/>
                </a:solidFill>
              </a:rPr>
              <a:t>n</a:t>
            </a:r>
            <a:r>
              <a:rPr lang="uk-UA" sz="1800" b="1" smtClean="0"/>
              <a:t> - </a:t>
            </a:r>
            <a:r>
              <a:rPr lang="en-US" sz="1800" b="1" smtClean="0"/>
              <a:t> </a:t>
            </a:r>
            <a:r>
              <a:rPr lang="ru-RU" sz="1800" b="1" smtClean="0"/>
              <a:t>ланолін</a:t>
            </a:r>
          </a:p>
          <a:p>
            <a:pPr marL="0" indent="0" eaLnBrk="1" hangingPunct="1">
              <a:buFontTx/>
              <a:buNone/>
            </a:pPr>
            <a:r>
              <a:rPr lang="en-US" sz="1800" b="1" smtClean="0">
                <a:solidFill>
                  <a:schemeClr val="hlink"/>
                </a:solidFill>
              </a:rPr>
              <a:t>vaselinum, </a:t>
            </a:r>
            <a:r>
              <a:rPr lang="ru-RU" sz="1800" b="1" smtClean="0">
                <a:solidFill>
                  <a:schemeClr val="hlink"/>
                </a:solidFill>
              </a:rPr>
              <a:t>і, </a:t>
            </a:r>
            <a:r>
              <a:rPr lang="en-US" sz="1800" b="1" smtClean="0">
                <a:solidFill>
                  <a:schemeClr val="hlink"/>
                </a:solidFill>
              </a:rPr>
              <a:t>n</a:t>
            </a:r>
            <a:r>
              <a:rPr lang="en-US" sz="1800" b="1" smtClean="0"/>
              <a:t> </a:t>
            </a:r>
            <a:r>
              <a:rPr lang="uk-UA" sz="1800" b="1" smtClean="0"/>
              <a:t>- </a:t>
            </a:r>
            <a:r>
              <a:rPr lang="ru-RU" sz="1800" b="1" smtClean="0"/>
              <a:t>вазелін</a:t>
            </a:r>
          </a:p>
          <a:p>
            <a:pPr marL="0" indent="0" eaLnBrk="1" hangingPunct="1">
              <a:buFontTx/>
              <a:buNone/>
            </a:pPr>
            <a:r>
              <a:rPr lang="en-US" sz="1800" b="1" smtClean="0">
                <a:solidFill>
                  <a:schemeClr val="hlink"/>
                </a:solidFill>
              </a:rPr>
              <a:t>saccharum, </a:t>
            </a:r>
            <a:r>
              <a:rPr lang="ru-RU" sz="1800" b="1" smtClean="0">
                <a:solidFill>
                  <a:schemeClr val="hlink"/>
                </a:solidFill>
              </a:rPr>
              <a:t>і ,</a:t>
            </a:r>
            <a:r>
              <a:rPr lang="en-US" sz="1800" b="1" smtClean="0">
                <a:solidFill>
                  <a:schemeClr val="hlink"/>
                </a:solidFill>
              </a:rPr>
              <a:t>n</a:t>
            </a:r>
            <a:r>
              <a:rPr lang="en-US" sz="1800" b="1" smtClean="0"/>
              <a:t> </a:t>
            </a:r>
            <a:r>
              <a:rPr lang="uk-UA" sz="1800" b="1" smtClean="0"/>
              <a:t>- </a:t>
            </a:r>
            <a:r>
              <a:rPr lang="ru-RU" sz="1800" b="1" smtClean="0"/>
              <a:t>цукор</a:t>
            </a:r>
          </a:p>
          <a:p>
            <a:pPr marL="0" indent="0" eaLnBrk="1" hangingPunct="1">
              <a:buFontTx/>
              <a:buNone/>
            </a:pPr>
            <a:r>
              <a:rPr lang="en-US" sz="1800" b="1" smtClean="0">
                <a:solidFill>
                  <a:schemeClr val="hlink"/>
                </a:solidFill>
              </a:rPr>
              <a:t>chelidonum, </a:t>
            </a:r>
            <a:r>
              <a:rPr lang="ru-RU" sz="1800" b="1" smtClean="0">
                <a:solidFill>
                  <a:schemeClr val="hlink"/>
                </a:solidFill>
              </a:rPr>
              <a:t>і ,</a:t>
            </a:r>
            <a:r>
              <a:rPr lang="en-US" sz="1800" b="1" smtClean="0">
                <a:solidFill>
                  <a:schemeClr val="hlink"/>
                </a:solidFill>
              </a:rPr>
              <a:t>n</a:t>
            </a:r>
            <a:r>
              <a:rPr lang="uk-UA" sz="1800" b="1" smtClean="0"/>
              <a:t> - </a:t>
            </a:r>
            <a:r>
              <a:rPr lang="en-US" sz="1800" b="1" smtClean="0"/>
              <a:t> </a:t>
            </a:r>
            <a:r>
              <a:rPr lang="ru-RU" sz="1800" b="1" smtClean="0"/>
              <a:t>чистотіл</a:t>
            </a:r>
          </a:p>
          <a:p>
            <a:pPr marL="0" indent="0" eaLnBrk="1" hangingPunct="1">
              <a:buFontTx/>
              <a:buNone/>
            </a:pPr>
            <a:r>
              <a:rPr lang="en-US" sz="1800" b="1" smtClean="0">
                <a:solidFill>
                  <a:schemeClr val="hlink"/>
                </a:solidFill>
              </a:rPr>
              <a:t>nlantago, inis</a:t>
            </a:r>
            <a:r>
              <a:rPr lang="uk-UA" sz="1800" b="1" smtClean="0">
                <a:solidFill>
                  <a:schemeClr val="hlink"/>
                </a:solidFill>
              </a:rPr>
              <a:t>,</a:t>
            </a:r>
            <a:r>
              <a:rPr lang="en-US" sz="1800" b="1" smtClean="0">
                <a:solidFill>
                  <a:schemeClr val="hlink"/>
                </a:solidFill>
              </a:rPr>
              <a:t> f</a:t>
            </a:r>
            <a:r>
              <a:rPr lang="uk-UA" sz="1800" b="1" smtClean="0"/>
              <a:t> - </a:t>
            </a:r>
            <a:r>
              <a:rPr lang="en-US" sz="1800" b="1" smtClean="0"/>
              <a:t> </a:t>
            </a:r>
            <a:r>
              <a:rPr lang="ru-RU" sz="1800" b="1" smtClean="0"/>
              <a:t>подорожник </a:t>
            </a:r>
          </a:p>
          <a:p>
            <a:pPr marL="0" indent="0" eaLnBrk="1" hangingPunct="1">
              <a:buFontTx/>
              <a:buNone/>
            </a:pPr>
            <a:r>
              <a:rPr lang="en-US" sz="1800" b="1" smtClean="0">
                <a:solidFill>
                  <a:schemeClr val="hlink"/>
                </a:solidFill>
              </a:rPr>
              <a:t>trifolium, </a:t>
            </a:r>
            <a:r>
              <a:rPr lang="ru-RU" sz="1800" b="1" smtClean="0">
                <a:solidFill>
                  <a:schemeClr val="hlink"/>
                </a:solidFill>
              </a:rPr>
              <a:t>і, </a:t>
            </a:r>
            <a:r>
              <a:rPr lang="en-US" sz="1800" b="1" smtClean="0">
                <a:solidFill>
                  <a:schemeClr val="hlink"/>
                </a:solidFill>
              </a:rPr>
              <a:t>n</a:t>
            </a:r>
            <a:r>
              <a:rPr lang="uk-UA" sz="1800" b="1" smtClean="0"/>
              <a:t>- </a:t>
            </a:r>
            <a:r>
              <a:rPr lang="en-US" sz="1800" b="1" smtClean="0"/>
              <a:t> </a:t>
            </a:r>
            <a:r>
              <a:rPr lang="ru-RU" sz="1800" b="1" smtClean="0"/>
              <a:t>трилистник </a:t>
            </a:r>
          </a:p>
          <a:p>
            <a:pPr marL="0" indent="0" eaLnBrk="1" hangingPunct="1">
              <a:buFontTx/>
              <a:buNone/>
            </a:pPr>
            <a:r>
              <a:rPr lang="en-US" sz="1800" b="1" smtClean="0">
                <a:solidFill>
                  <a:schemeClr val="hlink"/>
                </a:solidFill>
              </a:rPr>
              <a:t>cito</a:t>
            </a:r>
            <a:r>
              <a:rPr lang="en-US" sz="1800" b="1" smtClean="0"/>
              <a:t> </a:t>
            </a:r>
            <a:r>
              <a:rPr lang="uk-UA" sz="1800" b="1" smtClean="0"/>
              <a:t>- </a:t>
            </a:r>
            <a:r>
              <a:rPr lang="ru-RU" sz="1800" b="1" smtClean="0"/>
              <a:t>швидко</a:t>
            </a:r>
          </a:p>
          <a:p>
            <a:pPr marL="0" indent="0" eaLnBrk="1" hangingPunct="1">
              <a:buFontTx/>
              <a:buNone/>
            </a:pPr>
            <a:r>
              <a:rPr lang="en-US" sz="1800" b="1" smtClean="0">
                <a:solidFill>
                  <a:schemeClr val="hlink"/>
                </a:solidFill>
              </a:rPr>
              <a:t>statim </a:t>
            </a:r>
            <a:r>
              <a:rPr lang="uk-UA" sz="1800" b="1" smtClean="0"/>
              <a:t>- </a:t>
            </a:r>
            <a:r>
              <a:rPr lang="ru-RU" sz="1800" b="1" smtClean="0"/>
              <a:t>негайно</a:t>
            </a:r>
          </a:p>
          <a:p>
            <a:pPr marL="0" indent="0" eaLnBrk="1" hangingPunct="1"/>
            <a:endParaRPr lang="ru-RU" sz="1800" b="1" smtClean="0"/>
          </a:p>
        </p:txBody>
      </p:sp>
      <p:sp>
        <p:nvSpPr>
          <p:cNvPr id="163843" name="Rectangle 5"/>
          <p:cNvSpPr>
            <a:spLocks noChangeArrowheads="1"/>
          </p:cNvSpPr>
          <p:nvPr/>
        </p:nvSpPr>
        <p:spPr bwMode="auto">
          <a:xfrm>
            <a:off x="468313" y="188913"/>
            <a:ext cx="7632700" cy="935037"/>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sym typeface="Wingdings" pitchFamily="2" charset="2"/>
              </a:rPr>
              <a:t> </a:t>
            </a:r>
            <a:r>
              <a:rPr lang="uk-UA" sz="2400" b="1">
                <a:solidFill>
                  <a:srgbClr val="FF0066"/>
                </a:solidFill>
              </a:rPr>
              <a:t>Слова для активного засвоювання</a:t>
            </a:r>
            <a:endParaRPr lang="ru-RU" sz="2400" b="1">
              <a:solidFill>
                <a:srgbClr val="FF0066"/>
              </a:solidFill>
            </a:endParaRPr>
          </a:p>
        </p:txBody>
      </p:sp>
    </p:spTree>
  </p:cSld>
  <p:clrMapOvr>
    <a:masterClrMapping/>
  </p:clrMapOvr>
  <p:transition spd="med" advClick="0" advTm="30000">
    <p:wheel spokes="8"/>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Объект 2"/>
          <p:cNvSpPr>
            <a:spLocks noGrp="1"/>
          </p:cNvSpPr>
          <p:nvPr>
            <p:ph idx="4294967295"/>
          </p:nvPr>
        </p:nvSpPr>
        <p:spPr>
          <a:xfrm>
            <a:off x="539750" y="1196975"/>
            <a:ext cx="8229600" cy="4572000"/>
          </a:xfrm>
        </p:spPr>
        <p:txBody>
          <a:bodyPr/>
          <a:lstStyle/>
          <a:p>
            <a:pPr marL="0" indent="0" eaLnBrk="1" hangingPunct="1">
              <a:buFontTx/>
              <a:buNone/>
            </a:pPr>
            <a:r>
              <a:rPr lang="ru-RU" sz="1800" b="1" i="1" smtClean="0">
                <a:solidFill>
                  <a:schemeClr val="hlink"/>
                </a:solidFill>
              </a:rPr>
              <a:t>План</a:t>
            </a:r>
          </a:p>
          <a:p>
            <a:pPr marL="0" indent="0" eaLnBrk="1" hangingPunct="1">
              <a:buFontTx/>
              <a:buNone/>
            </a:pPr>
            <a:r>
              <a:rPr lang="ru-RU" sz="1800" b="1" smtClean="0"/>
              <a:t>1.  Утворення прислівників з прикметників</a:t>
            </a:r>
          </a:p>
          <a:p>
            <a:pPr marL="0" indent="0" eaLnBrk="1" hangingPunct="1">
              <a:buFontTx/>
              <a:buNone/>
            </a:pPr>
            <a:r>
              <a:rPr lang="ru-RU" sz="1800" b="1" smtClean="0"/>
              <a:t>2.  Ступені порівняння прислівників </a:t>
            </a:r>
          </a:p>
          <a:p>
            <a:pPr marL="0" indent="0" eaLnBrk="1" hangingPunct="1">
              <a:buFontTx/>
              <a:buNone/>
            </a:pPr>
            <a:r>
              <a:rPr lang="ru-RU" sz="1800" b="1" smtClean="0"/>
              <a:t>3.  Застосування прислівників в рецептах</a:t>
            </a:r>
          </a:p>
          <a:p>
            <a:pPr marL="0" indent="0" eaLnBrk="1" hangingPunct="1">
              <a:buFontTx/>
              <a:buNone/>
            </a:pPr>
            <a:r>
              <a:rPr lang="ru-RU" sz="1800" b="1" smtClean="0"/>
              <a:t>4.  Займенники. Вживання займенників і сполучників в рецептах</a:t>
            </a:r>
          </a:p>
          <a:p>
            <a:pPr marL="0" indent="0" eaLnBrk="1" hangingPunct="1"/>
            <a:endParaRPr lang="uk-UA" sz="1800" b="1" smtClean="0"/>
          </a:p>
          <a:p>
            <a:pPr marL="0" indent="0" eaLnBrk="1" hangingPunct="1"/>
            <a:endParaRPr lang="ru-RU" sz="1800" b="1" smtClean="0"/>
          </a:p>
          <a:p>
            <a:pPr marL="0" indent="0" eaLnBrk="1" hangingPunct="1">
              <a:buFontTx/>
              <a:buNone/>
            </a:pPr>
            <a:r>
              <a:rPr lang="ru-RU" sz="1800" b="1" smtClean="0"/>
              <a:t> </a:t>
            </a:r>
            <a:r>
              <a:rPr lang="ru-RU" sz="2400" b="1" smtClean="0">
                <a:solidFill>
                  <a:schemeClr val="hlink"/>
                </a:solidFill>
                <a:sym typeface="Webdings" pitchFamily="18" charset="2"/>
              </a:rPr>
              <a:t></a:t>
            </a:r>
            <a:r>
              <a:rPr lang="ru-RU" sz="1800" b="1" i="1" smtClean="0">
                <a:solidFill>
                  <a:schemeClr val="hlink"/>
                </a:solidFill>
              </a:rPr>
              <a:t>Використані джерела:</a:t>
            </a:r>
          </a:p>
          <a:p>
            <a:pPr marL="0" indent="0" eaLnBrk="1" hangingPunct="1">
              <a:buFontTx/>
              <a:buNone/>
            </a:pPr>
            <a:r>
              <a:rPr lang="ru-RU" sz="1800" b="1" smtClean="0"/>
              <a:t>1.  Буркат А.П. "Латинский язык и основы ветеринарной терминологии", К, "Выща школа" 1989г. ст. 142-143,  160-161, 153-155, </a:t>
            </a:r>
          </a:p>
          <a:p>
            <a:pPr marL="0" indent="0" eaLnBrk="1" hangingPunct="1">
              <a:buFontTx/>
              <a:buNone/>
            </a:pPr>
            <a:r>
              <a:rPr lang="ru-RU" sz="1800" b="1" smtClean="0"/>
              <a:t>2.  Семілетко В.І., Столбецька С.Б. Латинська мова: Підручник. – Біла Церква, БДАУ, 2002. – с. 66-68; 74-78.</a:t>
            </a:r>
          </a:p>
          <a:p>
            <a:pPr marL="0" indent="0" eaLnBrk="1" hangingPunct="1"/>
            <a:endParaRPr lang="ru-RU" sz="1800" b="1" smtClean="0"/>
          </a:p>
        </p:txBody>
      </p:sp>
      <p:sp>
        <p:nvSpPr>
          <p:cNvPr id="164867" name="Rectangle 3"/>
          <p:cNvSpPr>
            <a:spLocks noChangeArrowheads="1"/>
          </p:cNvSpPr>
          <p:nvPr/>
        </p:nvSpPr>
        <p:spPr bwMode="auto">
          <a:xfrm>
            <a:off x="1619250" y="404813"/>
            <a:ext cx="6121400" cy="720725"/>
          </a:xfrm>
          <a:prstGeom prst="rect">
            <a:avLst/>
          </a:prstGeom>
          <a:solidFill>
            <a:srgbClr val="3399FF">
              <a:alpha val="0"/>
            </a:srgbClr>
          </a:solidFill>
          <a:ln w="9525">
            <a:solidFill>
              <a:srgbClr val="FFFFFF">
                <a:alpha val="0"/>
              </a:srgbClr>
            </a:solidFill>
            <a:miter lim="800000"/>
            <a:headEnd/>
            <a:tailEnd/>
          </a:ln>
          <a:effectLst/>
        </p:spPr>
        <p:txBody>
          <a:bodyPr wrap="none" anchor="ctr"/>
          <a:lstStyle/>
          <a:p>
            <a:pPr algn="ctr"/>
            <a:r>
              <a:rPr lang="uk-UA" sz="2400" b="1">
                <a:solidFill>
                  <a:srgbClr val="FF3399"/>
                </a:solidFill>
                <a:latin typeface="Arial" charset="0"/>
              </a:rPr>
              <a:t>ПРИСЛІВНИК, ЗАЙМЕННИК, СПОЛУЧНИК</a:t>
            </a:r>
            <a:endParaRPr lang="ru-RU" sz="2400" b="1">
              <a:solidFill>
                <a:srgbClr val="FF3399"/>
              </a:solidFill>
              <a:latin typeface="Arial" charset="0"/>
            </a:endParaRPr>
          </a:p>
        </p:txBody>
      </p:sp>
    </p:spTree>
  </p:cSld>
  <p:clrMapOvr>
    <a:masterClrMapping/>
  </p:clrMapOvr>
  <p:transition spd="med" advClick="0" advTm="30000">
    <p:wheel spokes="8"/>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Объект 2"/>
          <p:cNvSpPr>
            <a:spLocks noGrp="1"/>
          </p:cNvSpPr>
          <p:nvPr>
            <p:ph idx="4294967295"/>
          </p:nvPr>
        </p:nvSpPr>
        <p:spPr>
          <a:xfrm>
            <a:off x="395288" y="1412875"/>
            <a:ext cx="8229600" cy="5256213"/>
          </a:xfrm>
        </p:spPr>
        <p:txBody>
          <a:bodyPr/>
          <a:lstStyle/>
          <a:p>
            <a:pPr eaLnBrk="1" hangingPunct="1">
              <a:buFontTx/>
              <a:buNone/>
            </a:pPr>
            <a:r>
              <a:rPr lang="ru-RU" sz="1800" b="1" smtClean="0">
                <a:solidFill>
                  <a:srgbClr val="FF0066"/>
                </a:solidFill>
              </a:rPr>
              <a:t>	Прислівник</a:t>
            </a:r>
            <a:r>
              <a:rPr lang="ru-RU" sz="1800" b="1" smtClean="0"/>
              <a:t> - незмінна частина мови, що означає ознаку дії, і (рідко) ознаку предмета. </a:t>
            </a:r>
          </a:p>
          <a:p>
            <a:pPr eaLnBrk="1" hangingPunct="1"/>
            <a:endParaRPr lang="ru-RU" sz="1800" b="1" smtClean="0"/>
          </a:p>
          <a:p>
            <a:pPr eaLnBrk="1" hangingPunct="1">
              <a:buFontTx/>
              <a:buNone/>
            </a:pPr>
            <a:r>
              <a:rPr lang="ru-RU" sz="1800" b="1" smtClean="0"/>
              <a:t>	</a:t>
            </a:r>
            <a:r>
              <a:rPr lang="ru-RU" sz="1800" b="1" i="1" smtClean="0">
                <a:solidFill>
                  <a:srgbClr val="FFFF00"/>
                </a:solidFill>
              </a:rPr>
              <a:t>У латинській мові прислівники поділяються на дві групи:</a:t>
            </a:r>
            <a:r>
              <a:rPr lang="ru-RU" sz="1800" b="1" smtClean="0"/>
              <a:t> самостійні прислівники і прислівники, утворені від прикметників.</a:t>
            </a:r>
          </a:p>
          <a:p>
            <a:pPr eaLnBrk="1" hangingPunct="1">
              <a:buFontTx/>
              <a:buNone/>
            </a:pPr>
            <a:endParaRPr lang="ru-RU" sz="1800" b="1" smtClean="0"/>
          </a:p>
          <a:p>
            <a:pPr eaLnBrk="1" hangingPunct="1">
              <a:buFontTx/>
              <a:buNone/>
            </a:pPr>
            <a:r>
              <a:rPr lang="ru-RU" sz="1800" b="1" smtClean="0"/>
              <a:t>     </a:t>
            </a:r>
            <a:r>
              <a:rPr lang="ru-RU" sz="1800" b="1" i="1" u="sng" smtClean="0"/>
              <a:t>Самостійні прислівники:</a:t>
            </a:r>
            <a:r>
              <a:rPr lang="ru-RU" sz="1800" b="1" i="1" smtClean="0"/>
              <a:t> </a:t>
            </a:r>
          </a:p>
          <a:p>
            <a:pPr eaLnBrk="1" hangingPunct="1">
              <a:buFontTx/>
              <a:buNone/>
            </a:pPr>
            <a:r>
              <a:rPr lang="uk-UA" sz="1800" b="1" smtClean="0"/>
              <a:t>	</a:t>
            </a:r>
            <a:r>
              <a:rPr lang="en-US" sz="1800" b="1" smtClean="0"/>
              <a:t>statim — </a:t>
            </a:r>
            <a:r>
              <a:rPr lang="ru-RU" sz="1800" b="1" smtClean="0"/>
              <a:t>негайно;</a:t>
            </a:r>
          </a:p>
          <a:p>
            <a:pPr eaLnBrk="1" hangingPunct="1">
              <a:buFontTx/>
              <a:buNone/>
            </a:pPr>
            <a:r>
              <a:rPr lang="ru-RU" sz="1800" b="1" smtClean="0"/>
              <a:t>     </a:t>
            </a:r>
            <a:r>
              <a:rPr lang="en-US" sz="1800" b="1" smtClean="0"/>
              <a:t>satis — </a:t>
            </a:r>
            <a:r>
              <a:rPr lang="ru-RU" sz="1800" b="1" smtClean="0"/>
              <a:t>достатньо;</a:t>
            </a:r>
          </a:p>
          <a:p>
            <a:pPr eaLnBrk="1" hangingPunct="1">
              <a:buFontTx/>
              <a:buNone/>
            </a:pPr>
            <a:r>
              <a:rPr lang="ru-RU" sz="1800" b="1" smtClean="0"/>
              <a:t>     </a:t>
            </a:r>
            <a:r>
              <a:rPr lang="en-US" sz="1800" b="1" smtClean="0"/>
              <a:t>temper — </a:t>
            </a:r>
            <a:r>
              <a:rPr lang="ru-RU" sz="1800" b="1" smtClean="0"/>
              <a:t>завжди тощо.</a:t>
            </a:r>
          </a:p>
          <a:p>
            <a:pPr eaLnBrk="1" hangingPunct="1"/>
            <a:endParaRPr lang="ru-RU" sz="1800" b="1" smtClean="0"/>
          </a:p>
        </p:txBody>
      </p:sp>
      <p:sp>
        <p:nvSpPr>
          <p:cNvPr id="165892" name="Rectangle 4"/>
          <p:cNvSpPr>
            <a:spLocks noChangeArrowheads="1"/>
          </p:cNvSpPr>
          <p:nvPr/>
        </p:nvSpPr>
        <p:spPr bwMode="auto">
          <a:xfrm>
            <a:off x="1619250" y="476250"/>
            <a:ext cx="6121400" cy="649288"/>
          </a:xfrm>
          <a:prstGeom prst="rect">
            <a:avLst/>
          </a:prstGeom>
          <a:solidFill>
            <a:srgbClr val="3399FF">
              <a:alpha val="0"/>
            </a:srgbClr>
          </a:solidFill>
          <a:ln w="9525">
            <a:solidFill>
              <a:srgbClr val="FFFFFF">
                <a:alpha val="0"/>
              </a:srgbClr>
            </a:solidFill>
            <a:miter lim="800000"/>
            <a:headEnd/>
            <a:tailEnd/>
          </a:ln>
          <a:effectLst/>
        </p:spPr>
        <p:txBody>
          <a:bodyPr wrap="none" anchor="ctr"/>
          <a:lstStyle/>
          <a:p>
            <a:pPr algn="ctr"/>
            <a:r>
              <a:rPr lang="uk-UA" b="1" dirty="0">
                <a:solidFill>
                  <a:srgbClr val="92D050"/>
                </a:solidFill>
                <a:latin typeface="Arial" charset="0"/>
              </a:rPr>
              <a:t>1. Утворення прислівників з прикметників</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Объект 2"/>
          <p:cNvSpPr>
            <a:spLocks noGrp="1"/>
          </p:cNvSpPr>
          <p:nvPr>
            <p:ph idx="4294967295"/>
          </p:nvPr>
        </p:nvSpPr>
        <p:spPr>
          <a:xfrm>
            <a:off x="468313" y="188913"/>
            <a:ext cx="8229600" cy="5619750"/>
          </a:xfrm>
        </p:spPr>
        <p:txBody>
          <a:bodyPr/>
          <a:lstStyle/>
          <a:p>
            <a:pPr algn="ctr" eaLnBrk="1" hangingPunct="1">
              <a:buFontTx/>
              <a:buNone/>
            </a:pPr>
            <a:r>
              <a:rPr lang="ru-RU" sz="1800" b="1" smtClean="0">
                <a:solidFill>
                  <a:srgbClr val="FF0066"/>
                </a:solidFill>
              </a:rPr>
              <a:t>Утворення прислівників від прикметників</a:t>
            </a:r>
            <a:r>
              <a:rPr lang="uk-UA" sz="1800" b="1" smtClean="0">
                <a:solidFill>
                  <a:srgbClr val="FF0066"/>
                </a:solidFill>
              </a:rPr>
              <a:t>:</a:t>
            </a:r>
          </a:p>
          <a:p>
            <a:pPr algn="ctr" eaLnBrk="1" hangingPunct="1"/>
            <a:endParaRPr lang="ru-RU" sz="1800" b="1" smtClean="0">
              <a:solidFill>
                <a:srgbClr val="FF0066"/>
              </a:solidFill>
            </a:endParaRPr>
          </a:p>
          <a:p>
            <a:pPr eaLnBrk="1" hangingPunct="1">
              <a:buFontTx/>
              <a:buNone/>
            </a:pPr>
            <a:r>
              <a:rPr lang="ru-RU" sz="1800" b="1" smtClean="0"/>
              <a:t>     Від прикметників І, </a:t>
            </a:r>
            <a:r>
              <a:rPr lang="en-US" sz="1800" b="1" smtClean="0"/>
              <a:t>II </a:t>
            </a:r>
            <a:r>
              <a:rPr lang="ru-RU" sz="1800" b="1" smtClean="0"/>
              <a:t>відмін прислівники утворюються додаванням до основи прикметника закінчення </a:t>
            </a:r>
            <a:r>
              <a:rPr lang="ru-RU" sz="1800" b="1" smtClean="0">
                <a:solidFill>
                  <a:srgbClr val="FF0066"/>
                </a:solidFill>
              </a:rPr>
              <a:t>-е</a:t>
            </a:r>
            <a:r>
              <a:rPr lang="ru-RU" sz="1800" b="1" smtClean="0"/>
              <a:t> або </a:t>
            </a:r>
            <a:r>
              <a:rPr lang="ru-RU" sz="1800" b="1" smtClean="0">
                <a:solidFill>
                  <a:srgbClr val="FF0066"/>
                </a:solidFill>
              </a:rPr>
              <a:t>-о</a:t>
            </a:r>
            <a:r>
              <a:rPr lang="ru-RU" sz="1800" b="1" smtClean="0"/>
              <a:t>.</a:t>
            </a:r>
          </a:p>
          <a:p>
            <a:pPr eaLnBrk="1" hangingPunct="1">
              <a:buFontTx/>
              <a:buNone/>
            </a:pPr>
            <a:r>
              <a:rPr lang="ru-RU" sz="1800" b="1" smtClean="0"/>
              <a:t> </a:t>
            </a:r>
            <a:r>
              <a:rPr lang="ru-RU" sz="1800" b="1" i="1" smtClean="0">
                <a:solidFill>
                  <a:schemeClr val="hlink"/>
                </a:solidFill>
              </a:rPr>
              <a:t>Наприклад:</a:t>
            </a:r>
            <a:r>
              <a:rPr lang="ru-RU" sz="1800" b="1" i="1" smtClean="0"/>
              <a:t> </a:t>
            </a:r>
          </a:p>
          <a:p>
            <a:pPr eaLnBrk="1" hangingPunct="1">
              <a:buFontTx/>
              <a:buNone/>
            </a:pPr>
            <a:r>
              <a:rPr lang="en-US" sz="1800" b="1" smtClean="0"/>
              <a:t>lat-us, a, um</a:t>
            </a:r>
            <a:r>
              <a:rPr lang="uk-UA" sz="1800" b="1" smtClean="0"/>
              <a:t>- </a:t>
            </a:r>
            <a:r>
              <a:rPr lang="en-US" sz="1800" b="1" smtClean="0"/>
              <a:t> </a:t>
            </a:r>
            <a:r>
              <a:rPr lang="ru-RU" sz="1800" b="1" smtClean="0"/>
              <a:t>широкий                 </a:t>
            </a:r>
            <a:r>
              <a:rPr lang="en-US" sz="1800" b="1" smtClean="0"/>
              <a:t>lat-e </a:t>
            </a:r>
            <a:r>
              <a:rPr lang="uk-UA" sz="1800" b="1" smtClean="0"/>
              <a:t>- </a:t>
            </a:r>
            <a:r>
              <a:rPr lang="ru-RU" sz="1800" b="1" smtClean="0"/>
              <a:t>широко</a:t>
            </a:r>
          </a:p>
          <a:p>
            <a:pPr eaLnBrk="1" hangingPunct="1">
              <a:buFontTx/>
              <a:buNone/>
            </a:pPr>
            <a:r>
              <a:rPr lang="en-US" sz="1800" b="1" smtClean="0"/>
              <a:t>rect-us, a, um</a:t>
            </a:r>
            <a:r>
              <a:rPr lang="uk-UA" sz="1800" b="1" smtClean="0"/>
              <a:t> - </a:t>
            </a:r>
            <a:r>
              <a:rPr lang="en-US" sz="1800" b="1" smtClean="0"/>
              <a:t> </a:t>
            </a:r>
            <a:r>
              <a:rPr lang="ru-RU" sz="1800" b="1" smtClean="0"/>
              <a:t>прямий                </a:t>
            </a:r>
            <a:r>
              <a:rPr lang="en-US" sz="1800" b="1" smtClean="0"/>
              <a:t>rect-e </a:t>
            </a:r>
            <a:r>
              <a:rPr lang="uk-UA" sz="1800" b="1" smtClean="0"/>
              <a:t>- </a:t>
            </a:r>
            <a:r>
              <a:rPr lang="ru-RU" sz="1800" b="1" smtClean="0"/>
              <a:t>прямо</a:t>
            </a:r>
          </a:p>
          <a:p>
            <a:pPr eaLnBrk="1" hangingPunct="1">
              <a:buFontTx/>
              <a:buNone/>
            </a:pPr>
            <a:r>
              <a:rPr lang="en-US" sz="1800" b="1" smtClean="0"/>
              <a:t>cit-us, a, um</a:t>
            </a:r>
            <a:r>
              <a:rPr lang="uk-UA" sz="1800" b="1" smtClean="0"/>
              <a:t> - </a:t>
            </a:r>
            <a:r>
              <a:rPr lang="en-US" sz="1800" b="1" smtClean="0"/>
              <a:t> </a:t>
            </a:r>
            <a:r>
              <a:rPr lang="ru-RU" sz="1800" b="1" smtClean="0"/>
              <a:t>швидкий                </a:t>
            </a:r>
            <a:r>
              <a:rPr lang="en-US" sz="1800" b="1" smtClean="0"/>
              <a:t>cit-o </a:t>
            </a:r>
            <a:r>
              <a:rPr lang="uk-UA" sz="1800" b="1" smtClean="0"/>
              <a:t>- </a:t>
            </a:r>
            <a:r>
              <a:rPr lang="ru-RU" sz="1800" b="1" smtClean="0"/>
              <a:t>швидко</a:t>
            </a:r>
          </a:p>
          <a:p>
            <a:pPr eaLnBrk="1" hangingPunct="1">
              <a:buFontTx/>
              <a:buNone/>
            </a:pPr>
            <a:endParaRPr lang="ru-RU" sz="1800" b="1" smtClean="0"/>
          </a:p>
          <a:p>
            <a:pPr eaLnBrk="1" hangingPunct="1">
              <a:buFontTx/>
              <a:buNone/>
            </a:pPr>
            <a:r>
              <a:rPr lang="ru-RU" sz="1800" b="1" smtClean="0"/>
              <a:t>     Від прикметників </a:t>
            </a:r>
            <a:r>
              <a:rPr lang="en-US" sz="1800" b="1" smtClean="0"/>
              <a:t>III </a:t>
            </a:r>
            <a:r>
              <a:rPr lang="ru-RU" sz="1800" b="1" smtClean="0"/>
              <a:t>відміни прислівники утворюються додаванням до основи прикметника закінчення </a:t>
            </a:r>
            <a:r>
              <a:rPr lang="ru-RU" sz="1800" b="1" smtClean="0">
                <a:solidFill>
                  <a:srgbClr val="FF0066"/>
                </a:solidFill>
              </a:rPr>
              <a:t>-</a:t>
            </a:r>
            <a:r>
              <a:rPr lang="en-US" sz="1800" b="1" smtClean="0">
                <a:solidFill>
                  <a:srgbClr val="FF0066"/>
                </a:solidFill>
              </a:rPr>
              <a:t>iter</a:t>
            </a:r>
            <a:r>
              <a:rPr lang="en-US" sz="1800" b="1" smtClean="0"/>
              <a:t>, </a:t>
            </a:r>
            <a:r>
              <a:rPr lang="ru-RU" sz="1800" b="1" smtClean="0"/>
              <a:t>а від прикметників, що мають закінчення </a:t>
            </a:r>
            <a:r>
              <a:rPr lang="ru-RU" sz="1800" b="1" smtClean="0">
                <a:solidFill>
                  <a:srgbClr val="FF0066"/>
                </a:solidFill>
              </a:rPr>
              <a:t>-</a:t>
            </a:r>
            <a:r>
              <a:rPr lang="en-US" sz="1800" b="1" smtClean="0">
                <a:solidFill>
                  <a:srgbClr val="FF0066"/>
                </a:solidFill>
              </a:rPr>
              <a:t>ns </a:t>
            </a:r>
            <a:r>
              <a:rPr lang="ru-RU" sz="1800" b="1" smtClean="0"/>
              <a:t>за допомогою закінчення</a:t>
            </a:r>
          </a:p>
          <a:p>
            <a:pPr eaLnBrk="1" hangingPunct="1">
              <a:buFontTx/>
              <a:buNone/>
            </a:pPr>
            <a:r>
              <a:rPr lang="ru-RU" sz="1800" b="1" smtClean="0"/>
              <a:t>      </a:t>
            </a:r>
            <a:r>
              <a:rPr lang="ru-RU" sz="1800" b="1" smtClean="0">
                <a:solidFill>
                  <a:srgbClr val="FF0066"/>
                </a:solidFill>
              </a:rPr>
              <a:t>-е</a:t>
            </a:r>
            <a:r>
              <a:rPr lang="en-US" sz="1800" b="1" smtClean="0">
                <a:solidFill>
                  <a:srgbClr val="FF0066"/>
                </a:solidFill>
              </a:rPr>
              <a:t>r</a:t>
            </a:r>
            <a:r>
              <a:rPr lang="en-US" sz="1800" b="1" smtClean="0"/>
              <a:t>.</a:t>
            </a:r>
            <a:endParaRPr lang="uk-UA" sz="1800" b="1" smtClean="0"/>
          </a:p>
          <a:p>
            <a:pPr eaLnBrk="1" hangingPunct="1">
              <a:buFontTx/>
              <a:buNone/>
            </a:pPr>
            <a:r>
              <a:rPr lang="uk-UA" sz="1800" b="1" smtClean="0"/>
              <a:t>  </a:t>
            </a:r>
            <a:r>
              <a:rPr lang="ru-RU" sz="1800" b="1" i="1" smtClean="0">
                <a:solidFill>
                  <a:schemeClr val="hlink"/>
                </a:solidFill>
              </a:rPr>
              <a:t>Наприклад:</a:t>
            </a:r>
          </a:p>
          <a:p>
            <a:pPr eaLnBrk="1" hangingPunct="1">
              <a:buFontTx/>
              <a:buNone/>
            </a:pPr>
            <a:r>
              <a:rPr lang="en-US" sz="1800" b="1" smtClean="0"/>
              <a:t>gravis, e </a:t>
            </a:r>
            <a:r>
              <a:rPr lang="uk-UA" sz="1800" b="1" smtClean="0"/>
              <a:t>- </a:t>
            </a:r>
            <a:r>
              <a:rPr lang="ru-RU" sz="1800" b="1" smtClean="0"/>
              <a:t>важкий                         </a:t>
            </a:r>
            <a:r>
              <a:rPr lang="en-US" sz="1800" b="1" smtClean="0"/>
              <a:t>grav-iter </a:t>
            </a:r>
            <a:r>
              <a:rPr lang="uk-UA" sz="1800" b="1" smtClean="0"/>
              <a:t>- </a:t>
            </a:r>
            <a:r>
              <a:rPr lang="ru-RU" sz="1800" b="1" smtClean="0"/>
              <a:t>важко</a:t>
            </a:r>
          </a:p>
          <a:p>
            <a:pPr eaLnBrk="1" hangingPunct="1">
              <a:buFontTx/>
              <a:buNone/>
            </a:pPr>
            <a:r>
              <a:rPr lang="en-US" sz="1800" b="1" smtClean="0"/>
              <a:t>recens, ntis </a:t>
            </a:r>
            <a:r>
              <a:rPr lang="uk-UA" sz="1800" b="1" smtClean="0"/>
              <a:t>- </a:t>
            </a:r>
            <a:r>
              <a:rPr lang="ru-RU" sz="1800" b="1" smtClean="0"/>
              <a:t>свіжий                     </a:t>
            </a:r>
            <a:r>
              <a:rPr lang="en-US" sz="1800" b="1" smtClean="0"/>
              <a:t>recent-er </a:t>
            </a:r>
            <a:r>
              <a:rPr lang="uk-UA" sz="1800" b="1" smtClean="0"/>
              <a:t>- </a:t>
            </a:r>
            <a:r>
              <a:rPr lang="ru-RU" sz="1800" b="1" smtClean="0"/>
              <a:t>свіжо</a:t>
            </a:r>
          </a:p>
        </p:txBody>
      </p:sp>
      <p:sp>
        <p:nvSpPr>
          <p:cNvPr id="166915" name="Line 3"/>
          <p:cNvSpPr>
            <a:spLocks noChangeShapeType="1"/>
          </p:cNvSpPr>
          <p:nvPr/>
        </p:nvSpPr>
        <p:spPr bwMode="auto">
          <a:xfrm>
            <a:off x="3203575" y="1989138"/>
            <a:ext cx="863600" cy="0"/>
          </a:xfrm>
          <a:prstGeom prst="line">
            <a:avLst/>
          </a:prstGeom>
          <a:noFill/>
          <a:ln w="9525">
            <a:solidFill>
              <a:schemeClr val="tx1"/>
            </a:solidFill>
            <a:round/>
            <a:headEnd/>
            <a:tailEnd type="triangle" w="med" len="med"/>
          </a:ln>
          <a:effectLst/>
        </p:spPr>
        <p:txBody>
          <a:bodyPr/>
          <a:lstStyle/>
          <a:p>
            <a:endParaRPr lang="ru-RU"/>
          </a:p>
        </p:txBody>
      </p:sp>
      <p:sp>
        <p:nvSpPr>
          <p:cNvPr id="166918" name="Line 6"/>
          <p:cNvSpPr>
            <a:spLocks noChangeShapeType="1"/>
          </p:cNvSpPr>
          <p:nvPr/>
        </p:nvSpPr>
        <p:spPr bwMode="auto">
          <a:xfrm>
            <a:off x="3203575" y="2349500"/>
            <a:ext cx="936625" cy="0"/>
          </a:xfrm>
          <a:prstGeom prst="line">
            <a:avLst/>
          </a:prstGeom>
          <a:noFill/>
          <a:ln w="9525">
            <a:solidFill>
              <a:schemeClr val="tx1"/>
            </a:solidFill>
            <a:round/>
            <a:headEnd/>
            <a:tailEnd type="triangle" w="med" len="med"/>
          </a:ln>
          <a:effectLst/>
        </p:spPr>
        <p:txBody>
          <a:bodyPr/>
          <a:lstStyle/>
          <a:p>
            <a:endParaRPr lang="ru-RU"/>
          </a:p>
        </p:txBody>
      </p:sp>
      <p:sp>
        <p:nvSpPr>
          <p:cNvPr id="166919" name="Line 7"/>
          <p:cNvSpPr>
            <a:spLocks noChangeShapeType="1"/>
          </p:cNvSpPr>
          <p:nvPr/>
        </p:nvSpPr>
        <p:spPr bwMode="auto">
          <a:xfrm>
            <a:off x="3203575" y="2636838"/>
            <a:ext cx="936625" cy="0"/>
          </a:xfrm>
          <a:prstGeom prst="line">
            <a:avLst/>
          </a:prstGeom>
          <a:noFill/>
          <a:ln w="9525">
            <a:solidFill>
              <a:schemeClr val="tx1"/>
            </a:solidFill>
            <a:round/>
            <a:headEnd/>
            <a:tailEnd type="triangle" w="med" len="med"/>
          </a:ln>
          <a:effectLst/>
        </p:spPr>
        <p:txBody>
          <a:bodyPr/>
          <a:lstStyle/>
          <a:p>
            <a:endParaRPr lang="ru-RU"/>
          </a:p>
        </p:txBody>
      </p:sp>
      <p:sp>
        <p:nvSpPr>
          <p:cNvPr id="166920" name="Line 8"/>
          <p:cNvSpPr>
            <a:spLocks noChangeShapeType="1"/>
          </p:cNvSpPr>
          <p:nvPr/>
        </p:nvSpPr>
        <p:spPr bwMode="auto">
          <a:xfrm>
            <a:off x="2555875" y="4868863"/>
            <a:ext cx="1439863" cy="0"/>
          </a:xfrm>
          <a:prstGeom prst="line">
            <a:avLst/>
          </a:prstGeom>
          <a:noFill/>
          <a:ln w="9525">
            <a:solidFill>
              <a:schemeClr val="tx1"/>
            </a:solidFill>
            <a:round/>
            <a:headEnd/>
            <a:tailEnd type="triangle" w="med" len="med"/>
          </a:ln>
          <a:effectLst/>
        </p:spPr>
        <p:txBody>
          <a:bodyPr/>
          <a:lstStyle/>
          <a:p>
            <a:endParaRPr lang="ru-RU"/>
          </a:p>
        </p:txBody>
      </p:sp>
      <p:sp>
        <p:nvSpPr>
          <p:cNvPr id="166921" name="Line 9"/>
          <p:cNvSpPr>
            <a:spLocks noChangeShapeType="1"/>
          </p:cNvSpPr>
          <p:nvPr/>
        </p:nvSpPr>
        <p:spPr bwMode="auto">
          <a:xfrm>
            <a:off x="2916238" y="5157788"/>
            <a:ext cx="1079500" cy="0"/>
          </a:xfrm>
          <a:prstGeom prst="line">
            <a:avLst/>
          </a:prstGeom>
          <a:noFill/>
          <a:ln w="9525">
            <a:solidFill>
              <a:schemeClr val="tx1"/>
            </a:solidFill>
            <a:round/>
            <a:headEnd/>
            <a:tailEnd type="triangle" w="med" len="med"/>
          </a:ln>
          <a:effectLst/>
        </p:spPr>
        <p:txBody>
          <a:bodyPr/>
          <a:lstStyle/>
          <a:p>
            <a:endParaRPr lang="ru-RU"/>
          </a:p>
        </p:txBody>
      </p:sp>
    </p:spTree>
  </p:cSld>
  <p:clrMapOvr>
    <a:masterClrMapping/>
  </p:clrMapOvr>
  <p:transition spd="med" advClick="0" advTm="30000">
    <p:wheel spokes="8"/>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Объект 2"/>
          <p:cNvSpPr>
            <a:spLocks noGrp="1"/>
          </p:cNvSpPr>
          <p:nvPr>
            <p:ph idx="4294967295"/>
          </p:nvPr>
        </p:nvSpPr>
        <p:spPr>
          <a:xfrm>
            <a:off x="430213" y="1628775"/>
            <a:ext cx="8713787" cy="4381500"/>
          </a:xfrm>
        </p:spPr>
        <p:txBody>
          <a:bodyPr/>
          <a:lstStyle/>
          <a:p>
            <a:pPr marL="0" indent="0" eaLnBrk="1" hangingPunct="1">
              <a:buFontTx/>
              <a:buNone/>
            </a:pPr>
            <a:r>
              <a:rPr lang="ru-RU" sz="1800" b="1" smtClean="0"/>
              <a:t>Прислівники, що утворені від прикметників, мають ступені порівняння. У значенні </a:t>
            </a:r>
            <a:r>
              <a:rPr lang="ru-RU" sz="1800" b="1" i="1" smtClean="0"/>
              <a:t>вищого ступеня</a:t>
            </a:r>
            <a:r>
              <a:rPr lang="ru-RU" sz="1800" b="1" smtClean="0"/>
              <a:t> прислівника вживають форму вищого ступеня прикметника середнього роду </a:t>
            </a:r>
            <a:r>
              <a:rPr lang="ru-RU" sz="1800" b="1" i="1" smtClean="0"/>
              <a:t>(до основи додається суфікс </a:t>
            </a:r>
            <a:r>
              <a:rPr lang="ru-RU" sz="1800" b="1" i="1" smtClean="0">
                <a:solidFill>
                  <a:srgbClr val="FF0066"/>
                </a:solidFill>
              </a:rPr>
              <a:t>-</a:t>
            </a:r>
            <a:r>
              <a:rPr lang="en-US" sz="1800" b="1" i="1" smtClean="0">
                <a:solidFill>
                  <a:srgbClr val="FF0066"/>
                </a:solidFill>
              </a:rPr>
              <a:t>ius</a:t>
            </a:r>
            <a:r>
              <a:rPr lang="en-US" sz="1800" b="1" smtClean="0"/>
              <a:t>). </a:t>
            </a:r>
            <a:r>
              <a:rPr lang="ru-RU" sz="1800" b="1" smtClean="0"/>
              <a:t>Найвищий ступінь прислівника утворюється від найвищого ступеня прикметника додаванням до основи закінчення </a:t>
            </a:r>
            <a:r>
              <a:rPr lang="ru-RU" sz="1800" b="1" smtClean="0">
                <a:solidFill>
                  <a:srgbClr val="FF3399"/>
                </a:solidFill>
              </a:rPr>
              <a:t>-</a:t>
            </a:r>
            <a:r>
              <a:rPr lang="en-US" sz="1800" b="1" smtClean="0">
                <a:solidFill>
                  <a:srgbClr val="FF3399"/>
                </a:solidFill>
              </a:rPr>
              <a:t>e</a:t>
            </a:r>
            <a:r>
              <a:rPr lang="en-US" sz="1800" b="1" smtClean="0"/>
              <a:t>. </a:t>
            </a:r>
            <a:endParaRPr lang="uk-UA" sz="1800" b="1" smtClean="0"/>
          </a:p>
          <a:p>
            <a:pPr marL="0" indent="0" eaLnBrk="1" hangingPunct="1"/>
            <a:endParaRPr lang="uk-UA" sz="1800" b="1" smtClean="0"/>
          </a:p>
          <a:p>
            <a:pPr marL="0" indent="0" eaLnBrk="1" hangingPunct="1">
              <a:buFontTx/>
              <a:buNone/>
            </a:pPr>
            <a:r>
              <a:rPr lang="ru-RU" sz="1800" b="1" i="1" smtClean="0">
                <a:solidFill>
                  <a:schemeClr val="hlink"/>
                </a:solidFill>
              </a:rPr>
              <a:t>Наприклад:</a:t>
            </a:r>
          </a:p>
          <a:p>
            <a:pPr marL="0" indent="0" eaLnBrk="1" hangingPunct="1">
              <a:buFontTx/>
              <a:buNone/>
            </a:pPr>
            <a:r>
              <a:rPr lang="en-US" sz="1800" b="1" i="1" smtClean="0">
                <a:solidFill>
                  <a:schemeClr val="hlink"/>
                </a:solidFill>
              </a:rPr>
              <a:t>Positivus (</a:t>
            </a:r>
            <a:r>
              <a:rPr lang="ru-RU" sz="1800" b="1" i="1" smtClean="0">
                <a:solidFill>
                  <a:schemeClr val="hlink"/>
                </a:solidFill>
              </a:rPr>
              <a:t>звичайна)      </a:t>
            </a:r>
            <a:r>
              <a:rPr lang="en-US" sz="1800" b="1" i="1" smtClean="0">
                <a:solidFill>
                  <a:schemeClr val="hlink"/>
                </a:solidFill>
              </a:rPr>
              <a:t>Comparativus (</a:t>
            </a:r>
            <a:r>
              <a:rPr lang="ru-RU" sz="1800" b="1" i="1" smtClean="0">
                <a:solidFill>
                  <a:schemeClr val="hlink"/>
                </a:solidFill>
              </a:rPr>
              <a:t>вища)           </a:t>
            </a:r>
            <a:r>
              <a:rPr lang="en-US" sz="1800" b="1" i="1" smtClean="0">
                <a:solidFill>
                  <a:schemeClr val="hlink"/>
                </a:solidFill>
              </a:rPr>
              <a:t>Superlat</a:t>
            </a:r>
            <a:r>
              <a:rPr lang="ru-RU" sz="1800" b="1" i="1" smtClean="0">
                <a:solidFill>
                  <a:schemeClr val="hlink"/>
                </a:solidFill>
              </a:rPr>
              <a:t>і</a:t>
            </a:r>
            <a:r>
              <a:rPr lang="en-US" sz="1800" b="1" i="1" smtClean="0">
                <a:solidFill>
                  <a:schemeClr val="hlink"/>
                </a:solidFill>
              </a:rPr>
              <a:t>vus (</a:t>
            </a:r>
            <a:r>
              <a:rPr lang="ru-RU" sz="1800" b="1" i="1" smtClean="0">
                <a:solidFill>
                  <a:schemeClr val="hlink"/>
                </a:solidFill>
              </a:rPr>
              <a:t>найвища)</a:t>
            </a:r>
          </a:p>
          <a:p>
            <a:pPr marL="0" indent="0" eaLnBrk="1" hangingPunct="1">
              <a:buFontTx/>
              <a:buNone/>
            </a:pPr>
            <a:r>
              <a:rPr lang="en-US" sz="1800" b="1" smtClean="0"/>
              <a:t>longe                            </a:t>
            </a:r>
            <a:r>
              <a:rPr lang="uk-UA" sz="1800" b="1" smtClean="0"/>
              <a:t>            </a:t>
            </a:r>
            <a:r>
              <a:rPr lang="en-US" sz="1800" b="1" smtClean="0"/>
              <a:t>long-ius                                  longissim-e</a:t>
            </a:r>
          </a:p>
          <a:p>
            <a:pPr marL="0" indent="0" eaLnBrk="1" hangingPunct="1">
              <a:buFontTx/>
              <a:buNone/>
            </a:pPr>
            <a:r>
              <a:rPr lang="ru-RU" sz="1800" b="1" smtClean="0"/>
              <a:t>довго                                       довше                                     найдовше</a:t>
            </a:r>
          </a:p>
          <a:p>
            <a:pPr marL="0" indent="0" eaLnBrk="1" hangingPunct="1">
              <a:buFontTx/>
              <a:buNone/>
            </a:pPr>
            <a:endParaRPr lang="en-US" sz="1800" b="1" smtClean="0"/>
          </a:p>
          <a:p>
            <a:pPr marL="0" indent="0" eaLnBrk="1" hangingPunct="1">
              <a:buFontTx/>
              <a:buNone/>
            </a:pPr>
            <a:r>
              <a:rPr lang="en-US" sz="1800" b="1" smtClean="0"/>
              <a:t>graviter                        </a:t>
            </a:r>
            <a:r>
              <a:rPr lang="uk-UA" sz="1800" b="1" smtClean="0"/>
              <a:t>            </a:t>
            </a:r>
            <a:r>
              <a:rPr lang="en-US" sz="1800" b="1" smtClean="0"/>
              <a:t>grav-ius                                 </a:t>
            </a:r>
            <a:r>
              <a:rPr lang="uk-UA" sz="1800" b="1" smtClean="0"/>
              <a:t>  </a:t>
            </a:r>
            <a:r>
              <a:rPr lang="en-US" sz="1800" b="1" smtClean="0"/>
              <a:t>gravissim-e</a:t>
            </a:r>
          </a:p>
          <a:p>
            <a:pPr marL="0" indent="0" eaLnBrk="1" hangingPunct="1">
              <a:buFontTx/>
              <a:buNone/>
            </a:pPr>
            <a:r>
              <a:rPr lang="ru-RU" sz="1800" b="1" smtClean="0"/>
              <a:t>важко                                       важче                                      найважче</a:t>
            </a:r>
          </a:p>
        </p:txBody>
      </p:sp>
      <p:sp>
        <p:nvSpPr>
          <p:cNvPr id="167940" name="Rectangle 4"/>
          <p:cNvSpPr>
            <a:spLocks noChangeArrowheads="1"/>
          </p:cNvSpPr>
          <p:nvPr/>
        </p:nvSpPr>
        <p:spPr bwMode="auto">
          <a:xfrm>
            <a:off x="827088" y="404813"/>
            <a:ext cx="7489825" cy="908050"/>
          </a:xfrm>
          <a:prstGeom prst="rect">
            <a:avLst/>
          </a:prstGeom>
          <a:solidFill>
            <a:srgbClr val="3399FF">
              <a:alpha val="0"/>
            </a:srgbClr>
          </a:solidFill>
          <a:ln w="9525">
            <a:solidFill>
              <a:srgbClr val="FFFFFF">
                <a:alpha val="0"/>
              </a:srgbClr>
            </a:solidFill>
            <a:miter lim="800000"/>
            <a:headEnd/>
            <a:tailEnd/>
          </a:ln>
          <a:effectLst/>
        </p:spPr>
        <p:txBody>
          <a:bodyPr wrap="none" anchor="ctr"/>
          <a:lstStyle/>
          <a:p>
            <a:pPr algn="ctr"/>
            <a:r>
              <a:rPr lang="uk-UA" b="1" dirty="0">
                <a:solidFill>
                  <a:srgbClr val="92D050"/>
                </a:solidFill>
                <a:latin typeface="Arial" charset="0"/>
              </a:rPr>
              <a:t>2. Ступені порівняння прислівників</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ъект 2"/>
          <p:cNvSpPr>
            <a:spLocks noGrp="1"/>
          </p:cNvSpPr>
          <p:nvPr>
            <p:ph idx="4294967295"/>
          </p:nvPr>
        </p:nvSpPr>
        <p:spPr>
          <a:xfrm>
            <a:off x="250825" y="981075"/>
            <a:ext cx="8713788" cy="4968875"/>
          </a:xfrm>
        </p:spPr>
        <p:txBody>
          <a:bodyPr/>
          <a:lstStyle/>
          <a:p>
            <a:pPr algn="just" eaLnBrk="1" hangingPunct="1">
              <a:buFontTx/>
              <a:buNone/>
            </a:pPr>
            <a:r>
              <a:rPr lang="ru-RU" sz="1800" b="1" i="1" dirty="0" smtClean="0"/>
              <a:t>	 </a:t>
            </a:r>
            <a:r>
              <a:rPr lang="ru-RU" sz="1800" b="1" i="1" dirty="0" err="1" smtClean="0">
                <a:solidFill>
                  <a:srgbClr val="FF0066"/>
                </a:solidFill>
              </a:rPr>
              <a:t>Двуголосні</a:t>
            </a:r>
            <a:r>
              <a:rPr lang="ru-RU" sz="1800" b="1" dirty="0" smtClean="0">
                <a:solidFill>
                  <a:srgbClr val="FF0066"/>
                </a:solidFill>
              </a:rPr>
              <a:t> </a:t>
            </a:r>
            <a:r>
              <a:rPr lang="ru-RU" sz="1800" b="1" dirty="0" smtClean="0"/>
              <a:t>- </a:t>
            </a:r>
            <a:r>
              <a:rPr lang="ru-RU" sz="1800" b="1" dirty="0" err="1" smtClean="0"/>
              <a:t>це</a:t>
            </a:r>
            <a:r>
              <a:rPr lang="ru-RU" sz="1800" b="1" dirty="0" smtClean="0"/>
              <a:t> </a:t>
            </a:r>
            <a:r>
              <a:rPr lang="ru-RU" sz="1800" b="1" dirty="0" err="1" smtClean="0"/>
              <a:t>сполучення</a:t>
            </a:r>
            <a:r>
              <a:rPr lang="ru-RU" sz="1800" b="1" dirty="0" smtClean="0"/>
              <a:t> </a:t>
            </a:r>
            <a:r>
              <a:rPr lang="ru-RU" sz="1800" b="1" dirty="0" err="1" smtClean="0"/>
              <a:t>двох</a:t>
            </a:r>
            <a:r>
              <a:rPr lang="ru-RU" sz="1800" b="1" dirty="0" smtClean="0"/>
              <a:t> </a:t>
            </a:r>
            <a:r>
              <a:rPr lang="ru-RU" sz="1800" b="1" dirty="0" err="1" smtClean="0"/>
              <a:t>голосних</a:t>
            </a:r>
            <a:r>
              <a:rPr lang="ru-RU" sz="1800" b="1" dirty="0" smtClean="0"/>
              <a:t>, </a:t>
            </a:r>
            <a:r>
              <a:rPr lang="ru-RU" sz="1800" b="1" dirty="0" err="1" smtClean="0"/>
              <a:t>що</a:t>
            </a:r>
            <a:r>
              <a:rPr lang="ru-RU" sz="1800" b="1" dirty="0" smtClean="0"/>
              <a:t> </a:t>
            </a:r>
            <a:r>
              <a:rPr lang="ru-RU" sz="1800" b="1" dirty="0" err="1" smtClean="0"/>
              <a:t>вимовляються</a:t>
            </a:r>
            <a:r>
              <a:rPr lang="ru-RU" sz="1800" b="1" dirty="0" smtClean="0"/>
              <a:t> як один звук.</a:t>
            </a:r>
          </a:p>
          <a:p>
            <a:pPr eaLnBrk="1" hangingPunct="1"/>
            <a:endParaRPr lang="ru-RU" sz="1800" b="1" dirty="0" smtClean="0"/>
          </a:p>
          <a:p>
            <a:pPr eaLnBrk="1" hangingPunct="1">
              <a:buFontTx/>
              <a:buNone/>
            </a:pPr>
            <a:r>
              <a:rPr lang="ru-RU" sz="1800" b="1" dirty="0" smtClean="0">
                <a:solidFill>
                  <a:srgbClr val="FF0000"/>
                </a:solidFill>
              </a:rPr>
              <a:t> </a:t>
            </a:r>
            <a:r>
              <a:rPr lang="ru-RU" sz="1800" b="1" dirty="0" smtClean="0">
                <a:solidFill>
                  <a:srgbClr val="FF0066"/>
                </a:solidFill>
              </a:rPr>
              <a:t> </a:t>
            </a:r>
            <a:r>
              <a:rPr lang="ru-RU" sz="1800" b="1" dirty="0" err="1" smtClean="0">
                <a:solidFill>
                  <a:srgbClr val="FF0066"/>
                </a:solidFill>
              </a:rPr>
              <a:t>Ае</a:t>
            </a:r>
            <a:r>
              <a:rPr lang="ru-RU" sz="1800" b="1" dirty="0" smtClean="0">
                <a:solidFill>
                  <a:srgbClr val="FF0000"/>
                </a:solidFill>
              </a:rPr>
              <a:t> </a:t>
            </a:r>
            <a:r>
              <a:rPr lang="ru-RU" sz="1800" b="1" dirty="0" smtClean="0"/>
              <a:t>- е - </a:t>
            </a:r>
            <a:r>
              <a:rPr lang="ru-RU" sz="1800" b="1" dirty="0" err="1" smtClean="0">
                <a:solidFill>
                  <a:srgbClr val="00FFFF"/>
                </a:solidFill>
              </a:rPr>
              <a:t>ае</a:t>
            </a:r>
            <a:r>
              <a:rPr lang="en-US" sz="1800" b="1" dirty="0" err="1" smtClean="0">
                <a:solidFill>
                  <a:srgbClr val="00FFFF"/>
                </a:solidFill>
              </a:rPr>
              <a:t>grotus</a:t>
            </a:r>
            <a:r>
              <a:rPr lang="en-US" sz="1800" b="1" dirty="0" smtClean="0">
                <a:solidFill>
                  <a:srgbClr val="00FFFF"/>
                </a:solidFill>
              </a:rPr>
              <a:t> (</a:t>
            </a:r>
            <a:r>
              <a:rPr lang="ru-RU" sz="1800" b="1" dirty="0" err="1" smtClean="0">
                <a:solidFill>
                  <a:srgbClr val="00FFFF"/>
                </a:solidFill>
              </a:rPr>
              <a:t>егротус</a:t>
            </a:r>
            <a:r>
              <a:rPr lang="ru-RU" sz="1800" b="1" dirty="0" smtClean="0">
                <a:solidFill>
                  <a:srgbClr val="00FFFF"/>
                </a:solidFill>
              </a:rPr>
              <a:t>) </a:t>
            </a:r>
            <a:r>
              <a:rPr lang="ru-RU" sz="1800" b="1" dirty="0" smtClean="0"/>
              <a:t>- </a:t>
            </a:r>
            <a:r>
              <a:rPr lang="ru-RU" sz="1800" b="1" dirty="0" err="1" smtClean="0"/>
              <a:t>хворий</a:t>
            </a:r>
            <a:endParaRPr lang="ru-RU" sz="1800" b="1" dirty="0" smtClean="0"/>
          </a:p>
          <a:p>
            <a:pPr eaLnBrk="1" hangingPunct="1"/>
            <a:endParaRPr lang="ru-RU" sz="1800" b="1" dirty="0" smtClean="0"/>
          </a:p>
          <a:p>
            <a:pPr eaLnBrk="1" hangingPunct="1">
              <a:buFontTx/>
              <a:buNone/>
            </a:pPr>
            <a:r>
              <a:rPr lang="ru-RU" sz="1800" b="1" dirty="0" smtClean="0">
                <a:solidFill>
                  <a:srgbClr val="FF0000"/>
                </a:solidFill>
              </a:rPr>
              <a:t> </a:t>
            </a:r>
            <a:r>
              <a:rPr lang="ru-RU" sz="1800" b="1" dirty="0" smtClean="0">
                <a:solidFill>
                  <a:srgbClr val="FF0066"/>
                </a:solidFill>
              </a:rPr>
              <a:t> </a:t>
            </a:r>
            <a:r>
              <a:rPr lang="ru-RU" sz="1800" b="1" dirty="0" err="1" smtClean="0">
                <a:solidFill>
                  <a:srgbClr val="FF0066"/>
                </a:solidFill>
              </a:rPr>
              <a:t>Ое</a:t>
            </a:r>
            <a:r>
              <a:rPr lang="ru-RU" sz="1800" b="1" dirty="0" smtClean="0"/>
              <a:t> - е - </a:t>
            </a:r>
            <a:r>
              <a:rPr lang="ru-RU" sz="1800" b="1" dirty="0" err="1" smtClean="0">
                <a:solidFill>
                  <a:srgbClr val="00FFFF"/>
                </a:solidFill>
              </a:rPr>
              <a:t>ое</a:t>
            </a:r>
            <a:r>
              <a:rPr lang="en-US" sz="1800" b="1" dirty="0" err="1" smtClean="0">
                <a:solidFill>
                  <a:srgbClr val="00FFFF"/>
                </a:solidFill>
              </a:rPr>
              <a:t>dema</a:t>
            </a:r>
            <a:r>
              <a:rPr lang="en-US" sz="1800" b="1" dirty="0" smtClean="0">
                <a:solidFill>
                  <a:srgbClr val="00FFFF"/>
                </a:solidFill>
              </a:rPr>
              <a:t> (</a:t>
            </a:r>
            <a:r>
              <a:rPr lang="ru-RU" sz="1800" b="1" dirty="0" err="1" smtClean="0">
                <a:solidFill>
                  <a:srgbClr val="00FFFF"/>
                </a:solidFill>
              </a:rPr>
              <a:t>едема</a:t>
            </a:r>
            <a:r>
              <a:rPr lang="ru-RU" sz="1800" b="1" dirty="0" smtClean="0">
                <a:solidFill>
                  <a:srgbClr val="00FFFF"/>
                </a:solidFill>
              </a:rPr>
              <a:t>)</a:t>
            </a:r>
            <a:r>
              <a:rPr lang="ru-RU" sz="1800" b="1" dirty="0" smtClean="0"/>
              <a:t> набряк</a:t>
            </a:r>
          </a:p>
          <a:p>
            <a:pPr eaLnBrk="1" hangingPunct="1">
              <a:buFontTx/>
              <a:buNone/>
            </a:pPr>
            <a:r>
              <a:rPr lang="ru-RU" sz="1800" b="1" i="1" dirty="0" smtClean="0"/>
              <a:t>	</a:t>
            </a:r>
          </a:p>
          <a:p>
            <a:pPr eaLnBrk="1" hangingPunct="1">
              <a:buFontTx/>
              <a:buNone/>
            </a:pPr>
            <a:r>
              <a:rPr lang="ru-RU" sz="1800" b="1" i="1" dirty="0" smtClean="0"/>
              <a:t>	</a:t>
            </a:r>
            <a:r>
              <a:rPr lang="ru-RU" sz="1800" b="1" i="1" dirty="0" err="1" smtClean="0"/>
              <a:t>Якщо</a:t>
            </a:r>
            <a:r>
              <a:rPr lang="ru-RU" sz="1800" b="1" i="1" dirty="0" smtClean="0"/>
              <a:t> </a:t>
            </a:r>
            <a:r>
              <a:rPr lang="ru-RU" sz="1800" b="1" i="1" dirty="0" err="1" smtClean="0"/>
              <a:t>немає</a:t>
            </a:r>
            <a:r>
              <a:rPr lang="ru-RU" sz="1800" b="1" i="1" dirty="0" smtClean="0"/>
              <a:t> дифтонга </a:t>
            </a:r>
            <a:r>
              <a:rPr lang="ru-RU" sz="1800" b="1" dirty="0" smtClean="0"/>
              <a:t>- ставиться знак  </a:t>
            </a:r>
            <a:r>
              <a:rPr lang="ru-RU" sz="1800" b="1" dirty="0" err="1" smtClean="0"/>
              <a:t>розділення</a:t>
            </a:r>
            <a:r>
              <a:rPr lang="ru-RU" sz="1800" b="1" dirty="0" smtClean="0"/>
              <a:t> (</a:t>
            </a:r>
            <a:r>
              <a:rPr lang="ru-RU" sz="1800" b="1" dirty="0" err="1" smtClean="0"/>
              <a:t>дві</a:t>
            </a:r>
            <a:r>
              <a:rPr lang="ru-RU" sz="1800" b="1" dirty="0" smtClean="0"/>
              <a:t> </a:t>
            </a:r>
            <a:r>
              <a:rPr lang="ru-RU" sz="1800" b="1" dirty="0" err="1" smtClean="0"/>
              <a:t>крапки</a:t>
            </a:r>
            <a:r>
              <a:rPr lang="ru-RU" sz="1800" b="1" dirty="0" smtClean="0"/>
              <a:t>) </a:t>
            </a:r>
            <a:endParaRPr lang="en-US" sz="1800" b="1" dirty="0" smtClean="0"/>
          </a:p>
          <a:p>
            <a:pPr eaLnBrk="1" hangingPunct="1">
              <a:buFontTx/>
              <a:buNone/>
            </a:pPr>
            <a:r>
              <a:rPr lang="en-US" sz="1800" b="1" dirty="0"/>
              <a:t> </a:t>
            </a:r>
            <a:r>
              <a:rPr lang="en-US" sz="1800" b="1" dirty="0" smtClean="0"/>
              <a:t>  </a:t>
            </a:r>
            <a:r>
              <a:rPr lang="uk-UA" sz="1800" b="1" i="1" dirty="0" smtClean="0">
                <a:solidFill>
                  <a:srgbClr val="00FFFF"/>
                </a:solidFill>
              </a:rPr>
              <a:t>Наприклад:</a:t>
            </a:r>
            <a:endParaRPr lang="ru-RU" sz="1800" b="1" i="1" dirty="0" smtClean="0">
              <a:solidFill>
                <a:srgbClr val="00FFFF"/>
              </a:solidFill>
            </a:endParaRPr>
          </a:p>
          <a:p>
            <a:pPr eaLnBrk="1" hangingPunct="1">
              <a:buFontTx/>
              <a:buNone/>
            </a:pPr>
            <a:r>
              <a:rPr lang="ru-RU" sz="1800" b="1" dirty="0" smtClean="0"/>
              <a:t>	</a:t>
            </a:r>
            <a:r>
              <a:rPr lang="ru-RU" sz="1800" b="1" dirty="0" err="1" smtClean="0"/>
              <a:t>аё</a:t>
            </a:r>
            <a:r>
              <a:rPr lang="en-US" sz="1800" b="1" dirty="0" smtClean="0"/>
              <a:t>r </a:t>
            </a:r>
            <a:r>
              <a:rPr lang="en-US" sz="1800" b="1" dirty="0" smtClean="0">
                <a:solidFill>
                  <a:srgbClr val="00FFFF"/>
                </a:solidFill>
              </a:rPr>
              <a:t>(</a:t>
            </a:r>
            <a:r>
              <a:rPr lang="ru-RU" sz="1800" b="1" dirty="0" err="1" smtClean="0">
                <a:solidFill>
                  <a:srgbClr val="00FFFF"/>
                </a:solidFill>
              </a:rPr>
              <a:t>аер</a:t>
            </a:r>
            <a:r>
              <a:rPr lang="ru-RU" sz="1800" b="1" dirty="0" smtClean="0">
                <a:solidFill>
                  <a:srgbClr val="00FFFF"/>
                </a:solidFill>
              </a:rPr>
              <a:t>) </a:t>
            </a:r>
            <a:r>
              <a:rPr lang="ru-RU" sz="1800" b="1" dirty="0" smtClean="0"/>
              <a:t>- </a:t>
            </a:r>
            <a:r>
              <a:rPr lang="ru-RU" sz="1800" b="1" dirty="0" err="1" smtClean="0"/>
              <a:t>повітря</a:t>
            </a:r>
            <a:r>
              <a:rPr lang="ru-RU" sz="1800" b="1" dirty="0" smtClean="0"/>
              <a:t>, а</a:t>
            </a:r>
            <a:r>
              <a:rPr lang="en-US" sz="1800" b="1" dirty="0" smtClean="0"/>
              <a:t>l</a:t>
            </a:r>
            <a:r>
              <a:rPr lang="ru-RU" sz="1800" b="1" dirty="0" smtClean="0"/>
              <a:t>о</a:t>
            </a:r>
            <a:r>
              <a:rPr lang="en-US" sz="1800" b="1" dirty="0" smtClean="0"/>
              <a:t>ë </a:t>
            </a:r>
            <a:r>
              <a:rPr lang="en-US" sz="1800" b="1" dirty="0" smtClean="0">
                <a:solidFill>
                  <a:srgbClr val="00FFFF"/>
                </a:solidFill>
              </a:rPr>
              <a:t>(</a:t>
            </a:r>
            <a:r>
              <a:rPr lang="ru-RU" sz="1800" b="1" dirty="0" smtClean="0">
                <a:solidFill>
                  <a:srgbClr val="00FFFF"/>
                </a:solidFill>
              </a:rPr>
              <a:t>алое) </a:t>
            </a:r>
            <a:r>
              <a:rPr lang="ru-RU" sz="1800" b="1" dirty="0" smtClean="0"/>
              <a:t>- </a:t>
            </a:r>
            <a:r>
              <a:rPr lang="ru-RU" sz="1800" b="1" dirty="0" err="1" smtClean="0"/>
              <a:t>алоє</a:t>
            </a:r>
            <a:endParaRPr lang="ru-RU" sz="1800" b="1" dirty="0" smtClean="0"/>
          </a:p>
          <a:p>
            <a:pPr eaLnBrk="1" hangingPunct="1"/>
            <a:endParaRPr lang="ru-RU" sz="1800" b="1" dirty="0" smtClean="0"/>
          </a:p>
          <a:p>
            <a:pPr eaLnBrk="1" hangingPunct="1">
              <a:buFontTx/>
              <a:buNone/>
            </a:pPr>
            <a:r>
              <a:rPr lang="ru-RU" sz="1800" b="1" dirty="0" smtClean="0">
                <a:solidFill>
                  <a:srgbClr val="FF0000"/>
                </a:solidFill>
              </a:rPr>
              <a:t>  </a:t>
            </a:r>
            <a:r>
              <a:rPr lang="ru-RU" sz="1800" b="1" dirty="0" smtClean="0">
                <a:solidFill>
                  <a:srgbClr val="FF0066"/>
                </a:solidFill>
              </a:rPr>
              <a:t>А</a:t>
            </a:r>
            <a:r>
              <a:rPr lang="en-US" sz="1800" b="1" dirty="0" smtClean="0">
                <a:solidFill>
                  <a:srgbClr val="FF0066"/>
                </a:solidFill>
              </a:rPr>
              <a:t>u</a:t>
            </a:r>
            <a:r>
              <a:rPr lang="en-US" sz="1800" b="1" dirty="0" smtClean="0"/>
              <a:t> - </a:t>
            </a:r>
            <a:r>
              <a:rPr lang="ru-RU" sz="1800" b="1" dirty="0" smtClean="0"/>
              <a:t>ау - у- </a:t>
            </a:r>
            <a:r>
              <a:rPr lang="ru-RU" sz="1800" b="1" dirty="0" smtClean="0">
                <a:solidFill>
                  <a:srgbClr val="00FFFF"/>
                </a:solidFill>
              </a:rPr>
              <a:t>а</a:t>
            </a:r>
            <a:r>
              <a:rPr lang="en-US" sz="1800" b="1" dirty="0" err="1" smtClean="0">
                <a:solidFill>
                  <a:srgbClr val="00FFFF"/>
                </a:solidFill>
              </a:rPr>
              <a:t>uris</a:t>
            </a:r>
            <a:r>
              <a:rPr lang="en-US" sz="1800" b="1" dirty="0" smtClean="0">
                <a:solidFill>
                  <a:srgbClr val="00FFFF"/>
                </a:solidFill>
              </a:rPr>
              <a:t> (</a:t>
            </a:r>
            <a:r>
              <a:rPr lang="ru-RU" sz="1800" b="1" dirty="0" err="1" smtClean="0">
                <a:solidFill>
                  <a:srgbClr val="00FFFF"/>
                </a:solidFill>
              </a:rPr>
              <a:t>ауріс</a:t>
            </a:r>
            <a:r>
              <a:rPr lang="ru-RU" sz="1800" b="1" dirty="0" smtClean="0">
                <a:solidFill>
                  <a:srgbClr val="00FFFF"/>
                </a:solidFill>
              </a:rPr>
              <a:t>) </a:t>
            </a:r>
            <a:r>
              <a:rPr lang="ru-RU" sz="1800" b="1" dirty="0" smtClean="0"/>
              <a:t>– </a:t>
            </a:r>
            <a:r>
              <a:rPr lang="ru-RU" sz="1800" b="1" dirty="0" err="1" smtClean="0"/>
              <a:t>вухо</a:t>
            </a:r>
            <a:endParaRPr lang="ru-RU" sz="1800" b="1" dirty="0" smtClean="0"/>
          </a:p>
          <a:p>
            <a:pPr eaLnBrk="1" hangingPunct="1">
              <a:buFontTx/>
              <a:buNone/>
            </a:pPr>
            <a:endParaRPr lang="ru-RU" sz="1800" b="1" dirty="0" smtClean="0"/>
          </a:p>
          <a:p>
            <a:pPr eaLnBrk="1" hangingPunct="1">
              <a:buFontTx/>
              <a:buNone/>
            </a:pPr>
            <a:r>
              <a:rPr lang="ru-RU" sz="1800" b="1" dirty="0" smtClean="0">
                <a:solidFill>
                  <a:srgbClr val="FF0000"/>
                </a:solidFill>
              </a:rPr>
              <a:t>  </a:t>
            </a:r>
            <a:r>
              <a:rPr lang="ru-RU" sz="1800" b="1" dirty="0" smtClean="0">
                <a:solidFill>
                  <a:srgbClr val="FF0066"/>
                </a:solidFill>
              </a:rPr>
              <a:t>Е</a:t>
            </a:r>
            <a:r>
              <a:rPr lang="en-US" sz="1800" b="1" dirty="0" smtClean="0">
                <a:solidFill>
                  <a:srgbClr val="FF0066"/>
                </a:solidFill>
              </a:rPr>
              <a:t>u</a:t>
            </a:r>
            <a:r>
              <a:rPr lang="en-US" sz="1800" b="1" dirty="0" smtClean="0"/>
              <a:t> - </a:t>
            </a:r>
            <a:r>
              <a:rPr lang="ru-RU" sz="1800" b="1" dirty="0" err="1" smtClean="0"/>
              <a:t>еу</a:t>
            </a:r>
            <a:r>
              <a:rPr lang="ru-RU" sz="1800" b="1" dirty="0" smtClean="0"/>
              <a:t> - у - </a:t>
            </a:r>
            <a:r>
              <a:rPr lang="ru-RU" sz="1800" b="1" dirty="0" smtClean="0">
                <a:solidFill>
                  <a:srgbClr val="00FFFF"/>
                </a:solidFill>
              </a:rPr>
              <a:t>р</a:t>
            </a:r>
            <a:r>
              <a:rPr lang="en-US" sz="1800" b="1" dirty="0" err="1" smtClean="0">
                <a:solidFill>
                  <a:srgbClr val="00FFFF"/>
                </a:solidFill>
              </a:rPr>
              <a:t>neuma</a:t>
            </a:r>
            <a:r>
              <a:rPr lang="en-US" sz="1800" b="1" dirty="0" smtClean="0">
                <a:solidFill>
                  <a:srgbClr val="00FFFF"/>
                </a:solidFill>
              </a:rPr>
              <a:t> (</a:t>
            </a:r>
            <a:r>
              <a:rPr lang="ru-RU" sz="1800" b="1" dirty="0" err="1" smtClean="0">
                <a:solidFill>
                  <a:srgbClr val="00FFFF"/>
                </a:solidFill>
              </a:rPr>
              <a:t>пнеума</a:t>
            </a:r>
            <a:r>
              <a:rPr lang="ru-RU" sz="1800" b="1" dirty="0" smtClean="0">
                <a:solidFill>
                  <a:srgbClr val="00FFFF"/>
                </a:solidFill>
              </a:rPr>
              <a:t>) </a:t>
            </a:r>
            <a:r>
              <a:rPr lang="ru-RU" sz="1800" b="1" dirty="0" smtClean="0"/>
              <a:t>- </a:t>
            </a:r>
            <a:r>
              <a:rPr lang="ru-RU" sz="1800" b="1" dirty="0" err="1" smtClean="0"/>
              <a:t>дихання</a:t>
            </a:r>
            <a:endParaRPr lang="ru-RU" sz="1800" b="1" dirty="0" smtClean="0"/>
          </a:p>
          <a:p>
            <a:pPr eaLnBrk="1" hangingPunct="1">
              <a:buFontTx/>
              <a:buNone/>
            </a:pPr>
            <a:endParaRPr lang="ru-RU" sz="1800" b="1" dirty="0" smtClean="0"/>
          </a:p>
          <a:p>
            <a:pPr eaLnBrk="1" hangingPunct="1">
              <a:buFontTx/>
              <a:buNone/>
            </a:pPr>
            <a:endParaRPr lang="ru-RU" sz="1800" b="1" dirty="0" smtClean="0"/>
          </a:p>
        </p:txBody>
      </p:sp>
      <p:sp>
        <p:nvSpPr>
          <p:cNvPr id="30722" name="Rectangle 4"/>
          <p:cNvSpPr>
            <a:spLocks noChangeArrowheads="1"/>
          </p:cNvSpPr>
          <p:nvPr/>
        </p:nvSpPr>
        <p:spPr bwMode="auto">
          <a:xfrm>
            <a:off x="1042988" y="188913"/>
            <a:ext cx="6696075" cy="719137"/>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i="1" dirty="0">
                <a:solidFill>
                  <a:srgbClr val="92D050"/>
                </a:solidFill>
                <a:latin typeface="Arial" charset="0"/>
              </a:rPr>
              <a:t>4.Дифтонги</a:t>
            </a:r>
            <a:r>
              <a:rPr lang="uk-UA" b="1" i="1" dirty="0">
                <a:solidFill>
                  <a:srgbClr val="92D050"/>
                </a:solidFill>
              </a:rPr>
              <a:t> </a:t>
            </a:r>
            <a:endParaRPr lang="ru-RU" b="1" i="1" dirty="0">
              <a:solidFill>
                <a:srgbClr val="92D050"/>
              </a:solidFill>
            </a:endParaRPr>
          </a:p>
        </p:txBody>
      </p:sp>
    </p:spTree>
  </p:cSld>
  <p:clrMapOvr>
    <a:masterClrMapping/>
  </p:clrMapOvr>
  <p:transition spd="med" advClick="0" advTm="30000">
    <p:wheel spokes="8"/>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Объект 2"/>
          <p:cNvSpPr>
            <a:spLocks noGrp="1"/>
          </p:cNvSpPr>
          <p:nvPr>
            <p:ph idx="4294967295"/>
          </p:nvPr>
        </p:nvSpPr>
        <p:spPr>
          <a:xfrm>
            <a:off x="468313" y="333375"/>
            <a:ext cx="8229600" cy="5688013"/>
          </a:xfrm>
          <a:ln>
            <a:solidFill>
              <a:schemeClr val="hlink"/>
            </a:solidFill>
          </a:ln>
        </p:spPr>
        <p:txBody>
          <a:bodyPr/>
          <a:lstStyle/>
          <a:p>
            <a:pPr algn="ctr" eaLnBrk="1" hangingPunct="1">
              <a:buFontTx/>
              <a:buNone/>
            </a:pPr>
            <a:r>
              <a:rPr lang="ru-RU" sz="1800" b="1" smtClean="0">
                <a:solidFill>
                  <a:schemeClr val="hlink"/>
                </a:solidFill>
              </a:rPr>
              <a:t>Ступені порівняння прислівників, утворених від різних основ</a:t>
            </a:r>
          </a:p>
          <a:p>
            <a:pPr algn="ctr" eaLnBrk="1" hangingPunct="1"/>
            <a:endParaRPr lang="uk-UA" sz="1800" b="1" smtClean="0">
              <a:solidFill>
                <a:schemeClr val="hlink"/>
              </a:solidFill>
            </a:endParaRPr>
          </a:p>
          <a:p>
            <a:pPr algn="ctr" eaLnBrk="1" hangingPunct="1"/>
            <a:endParaRPr lang="ru-RU" sz="1800" b="1" smtClean="0">
              <a:solidFill>
                <a:schemeClr val="hlink"/>
              </a:solidFill>
            </a:endParaRPr>
          </a:p>
        </p:txBody>
      </p:sp>
      <p:graphicFrame>
        <p:nvGraphicFramePr>
          <p:cNvPr id="169185" name="Group 225"/>
          <p:cNvGraphicFramePr>
            <a:graphicFrameLocks noGrp="1"/>
          </p:cNvGraphicFramePr>
          <p:nvPr/>
        </p:nvGraphicFramePr>
        <p:xfrm>
          <a:off x="684213" y="1268413"/>
          <a:ext cx="7632700" cy="3908427"/>
        </p:xfrm>
        <a:graphic>
          <a:graphicData uri="http://schemas.openxmlformats.org/drawingml/2006/table">
            <a:tbl>
              <a:tblPr/>
              <a:tblGrid>
                <a:gridCol w="2549525"/>
                <a:gridCol w="2393950"/>
                <a:gridCol w="2689225"/>
              </a:tblGrid>
              <a:tr h="576263">
                <a:tc>
                  <a:txBody>
                    <a:bodyPr/>
                    <a:lstStyle/>
                    <a:p>
                      <a:pPr marL="0" marR="0" lvl="0" indent="88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66"/>
                          </a:solidFill>
                          <a:effectLst/>
                          <a:latin typeface="Arial" charset="0"/>
                        </a:rPr>
                        <a:t>Positivus</a:t>
                      </a:r>
                      <a:r>
                        <a:rPr kumimoji="0" lang="ru-RU" sz="1800" b="1" i="0" u="none" strike="noStrike" cap="none" normalizeH="0" baseline="0" smtClean="0">
                          <a:ln>
                            <a:noFill/>
                          </a:ln>
                          <a:solidFill>
                            <a:srgbClr val="FF0066"/>
                          </a:solidFill>
                          <a:effectLst/>
                          <a:latin typeface="Arial" charset="0"/>
                        </a:rPr>
                        <a:t> (</a:t>
                      </a:r>
                      <a:r>
                        <a:rPr kumimoji="0" lang="uk-UA" sz="1800" b="1" i="0" u="none" strike="noStrike" cap="none" normalizeH="0" baseline="0" smtClean="0">
                          <a:ln>
                            <a:noFill/>
                          </a:ln>
                          <a:solidFill>
                            <a:srgbClr val="FF0066"/>
                          </a:solidFill>
                          <a:effectLst/>
                          <a:latin typeface="Arial" charset="0"/>
                        </a:rPr>
                        <a:t>звичайна)</a:t>
                      </a:r>
                      <a:endParaRPr kumimoji="0" lang="ru-RU" sz="1800" b="1" i="0" u="none" strike="noStrike" cap="none" normalizeH="0" baseline="0" smtClean="0">
                        <a:ln>
                          <a:noFill/>
                        </a:ln>
                        <a:solidFill>
                          <a:srgbClr val="FF0066"/>
                        </a:solidFill>
                        <a:effectLst/>
                        <a:latin typeface="Arial"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88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66"/>
                          </a:solidFill>
                          <a:effectLst/>
                          <a:latin typeface="Arial" charset="0"/>
                        </a:rPr>
                        <a:t>Comparativus</a:t>
                      </a:r>
                      <a:r>
                        <a:rPr kumimoji="0" lang="uk-UA" sz="1800" b="1" i="0" u="none" strike="noStrike" cap="none" normalizeH="0" baseline="0" smtClean="0">
                          <a:ln>
                            <a:noFill/>
                          </a:ln>
                          <a:solidFill>
                            <a:srgbClr val="FF0066"/>
                          </a:solidFill>
                          <a:effectLst/>
                          <a:latin typeface="Arial" charset="0"/>
                        </a:rPr>
                        <a:t> (вища)</a:t>
                      </a:r>
                      <a:endParaRPr kumimoji="0" lang="ru-RU" sz="1800" b="1" i="0" u="none" strike="noStrike" cap="none" normalizeH="0" baseline="0" smtClean="0">
                        <a:ln>
                          <a:noFill/>
                        </a:ln>
                        <a:solidFill>
                          <a:srgbClr val="FF0066"/>
                        </a:solidFill>
                        <a:effectLst/>
                        <a:latin typeface="Arial"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88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66"/>
                          </a:solidFill>
                          <a:effectLst/>
                          <a:latin typeface="Arial" charset="0"/>
                        </a:rPr>
                        <a:t>Superlat</a:t>
                      </a:r>
                      <a:r>
                        <a:rPr kumimoji="0" lang="uk-UA" sz="1800" b="1" i="0" u="none" strike="noStrike" cap="none" normalizeH="0" baseline="0" smtClean="0">
                          <a:ln>
                            <a:noFill/>
                          </a:ln>
                          <a:solidFill>
                            <a:srgbClr val="FF0066"/>
                          </a:solidFill>
                          <a:effectLst/>
                          <a:latin typeface="Arial" charset="0"/>
                        </a:rPr>
                        <a:t>і</a:t>
                      </a:r>
                      <a:r>
                        <a:rPr kumimoji="0" lang="en-US" sz="1800" b="1" i="0" u="none" strike="noStrike" cap="none" normalizeH="0" baseline="0" smtClean="0">
                          <a:ln>
                            <a:noFill/>
                          </a:ln>
                          <a:solidFill>
                            <a:srgbClr val="FF0066"/>
                          </a:solidFill>
                          <a:effectLst/>
                          <a:latin typeface="Arial" charset="0"/>
                        </a:rPr>
                        <a:t>vus</a:t>
                      </a:r>
                      <a:r>
                        <a:rPr kumimoji="0" lang="uk-UA" sz="1800" b="1" i="0" u="none" strike="noStrike" cap="none" normalizeH="0" baseline="0" smtClean="0">
                          <a:ln>
                            <a:noFill/>
                          </a:ln>
                          <a:solidFill>
                            <a:srgbClr val="FF0066"/>
                          </a:solidFill>
                          <a:effectLst/>
                          <a:latin typeface="Arial" charset="0"/>
                        </a:rPr>
                        <a:t> (найвища)</a:t>
                      </a:r>
                      <a:endParaRPr kumimoji="0" lang="ru-RU" sz="1800" b="1" i="0" u="none" strike="noStrike" cap="none" normalizeH="0" baseline="0" smtClean="0">
                        <a:ln>
                          <a:noFill/>
                        </a:ln>
                        <a:solidFill>
                          <a:srgbClr val="FF0066"/>
                        </a:solidFill>
                        <a:effectLst/>
                        <a:latin typeface="Arial"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r>
              <a:tr h="387350">
                <a:tc>
                  <a:txBody>
                    <a:bodyPr/>
                    <a:lstStyle/>
                    <a:p>
                      <a:pPr marL="0" marR="0" lvl="0" indent="889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FF00"/>
                          </a:solidFill>
                          <a:effectLst/>
                          <a:latin typeface="Arial" charset="0"/>
                        </a:rPr>
                        <a:t>bene</a:t>
                      </a:r>
                      <a:endParaRPr kumimoji="0" lang="ru-RU" sz="1800" b="1" i="1" u="none" strike="noStrike" cap="none" normalizeH="0" baseline="0" smtClean="0">
                        <a:ln>
                          <a:noFill/>
                        </a:ln>
                        <a:solidFill>
                          <a:srgbClr val="FFFF00"/>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889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FF00"/>
                          </a:solidFill>
                          <a:effectLst/>
                          <a:latin typeface="Arial" charset="0"/>
                        </a:rPr>
                        <a:t>melius</a:t>
                      </a:r>
                      <a:endParaRPr kumimoji="0" lang="ru-RU" sz="1800" b="1" i="1" u="none" strike="noStrike" cap="none" normalizeH="0" baseline="0" smtClean="0">
                        <a:ln>
                          <a:noFill/>
                        </a:ln>
                        <a:solidFill>
                          <a:srgbClr val="FFFF00"/>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889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FF00"/>
                          </a:solidFill>
                          <a:effectLst/>
                          <a:latin typeface="Arial" charset="0"/>
                        </a:rPr>
                        <a:t>optime</a:t>
                      </a:r>
                      <a:endParaRPr kumimoji="0" lang="ru-RU" sz="1800" b="1" i="1" u="none" strike="noStrike" cap="none" normalizeH="0" baseline="0" smtClean="0">
                        <a:ln>
                          <a:noFill/>
                        </a:ln>
                        <a:solidFill>
                          <a:srgbClr val="FFFF00"/>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r>
              <a:tr h="469900">
                <a:tc>
                  <a:txBody>
                    <a:bodyPr/>
                    <a:lstStyle/>
                    <a:p>
                      <a:pPr marL="0" marR="0" lvl="0" indent="889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добре</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889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краще</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889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найкраще</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r>
              <a:tr h="458788">
                <a:tc>
                  <a:txBody>
                    <a:bodyPr/>
                    <a:lstStyle/>
                    <a:p>
                      <a:pPr marL="0" marR="0" lvl="0" indent="889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FF00"/>
                          </a:solidFill>
                          <a:effectLst/>
                          <a:latin typeface="Arial" charset="0"/>
                        </a:rPr>
                        <a:t>male</a:t>
                      </a:r>
                      <a:endParaRPr kumimoji="0" lang="ru-RU" sz="1800" b="1" i="1" u="none" strike="noStrike" cap="none" normalizeH="0" baseline="0" smtClean="0">
                        <a:ln>
                          <a:noFill/>
                        </a:ln>
                        <a:solidFill>
                          <a:srgbClr val="FFFF00"/>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889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FF00"/>
                          </a:solidFill>
                          <a:effectLst/>
                          <a:latin typeface="Arial" charset="0"/>
                        </a:rPr>
                        <a:t>peius</a:t>
                      </a:r>
                      <a:endParaRPr kumimoji="0" lang="ru-RU" sz="1800" b="1" i="1" u="none" strike="noStrike" cap="none" normalizeH="0" baseline="0" smtClean="0">
                        <a:ln>
                          <a:noFill/>
                        </a:ln>
                        <a:solidFill>
                          <a:srgbClr val="FFFF00"/>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889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FF00"/>
                          </a:solidFill>
                          <a:effectLst/>
                          <a:latin typeface="Arial" charset="0"/>
                        </a:rPr>
                        <a:t>pessime</a:t>
                      </a:r>
                      <a:endParaRPr kumimoji="0" lang="ru-RU" sz="1800" b="1" i="1" u="none" strike="noStrike" cap="none" normalizeH="0" baseline="0" smtClean="0">
                        <a:ln>
                          <a:noFill/>
                        </a:ln>
                        <a:solidFill>
                          <a:srgbClr val="FFFF00"/>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r>
              <a:tr h="393700">
                <a:tc>
                  <a:txBody>
                    <a:bodyPr/>
                    <a:lstStyle/>
                    <a:p>
                      <a:pPr marL="0" marR="0" lvl="0" indent="889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погано</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889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гірше</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889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найгірше</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r>
              <a:tr h="395288">
                <a:tc>
                  <a:txBody>
                    <a:bodyPr/>
                    <a:lstStyle/>
                    <a:p>
                      <a:pPr marL="0" marR="0" lvl="0" indent="889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FF00"/>
                          </a:solidFill>
                          <a:effectLst/>
                          <a:latin typeface="Arial" charset="0"/>
                        </a:rPr>
                        <a:t>multum</a:t>
                      </a:r>
                      <a:endParaRPr kumimoji="0" lang="ru-RU" sz="1800" b="1" i="1" u="none" strike="noStrike" cap="none" normalizeH="0" baseline="0" smtClean="0">
                        <a:ln>
                          <a:noFill/>
                        </a:ln>
                        <a:solidFill>
                          <a:srgbClr val="FFFF00"/>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889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FF00"/>
                          </a:solidFill>
                          <a:effectLst/>
                          <a:latin typeface="Arial" charset="0"/>
                        </a:rPr>
                        <a:t>plus</a:t>
                      </a:r>
                      <a:endParaRPr kumimoji="0" lang="ru-RU" sz="1800" b="1" i="1" u="none" strike="noStrike" cap="none" normalizeH="0" baseline="0" smtClean="0">
                        <a:ln>
                          <a:noFill/>
                        </a:ln>
                        <a:solidFill>
                          <a:srgbClr val="FFFF00"/>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889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FF00"/>
                          </a:solidFill>
                          <a:effectLst/>
                          <a:latin typeface="Arial" charset="0"/>
                        </a:rPr>
                        <a:t>plurimum</a:t>
                      </a:r>
                      <a:endParaRPr kumimoji="0" lang="ru-RU" sz="1800" b="1" i="1" u="none" strike="noStrike" cap="none" normalizeH="0" baseline="0" smtClean="0">
                        <a:ln>
                          <a:noFill/>
                        </a:ln>
                        <a:solidFill>
                          <a:srgbClr val="FFFF00"/>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r>
              <a:tr h="431800">
                <a:tc>
                  <a:txBody>
                    <a:bodyPr/>
                    <a:lstStyle/>
                    <a:p>
                      <a:pPr marL="0" marR="0" lvl="0" indent="889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багато</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889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більше</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889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найбільше</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r>
              <a:tr h="461963">
                <a:tc>
                  <a:txBody>
                    <a:bodyPr/>
                    <a:lstStyle/>
                    <a:p>
                      <a:pPr marL="0" marR="0" lvl="0" indent="889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FF00"/>
                          </a:solidFill>
                          <a:effectLst/>
                          <a:latin typeface="Arial" charset="0"/>
                        </a:rPr>
                        <a:t>non multum</a:t>
                      </a:r>
                      <a:endParaRPr kumimoji="0" lang="ru-RU" sz="1800" b="1" i="1" u="none" strike="noStrike" cap="none" normalizeH="0" baseline="0" smtClean="0">
                        <a:ln>
                          <a:noFill/>
                        </a:ln>
                        <a:solidFill>
                          <a:srgbClr val="FFFF00"/>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889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FF00"/>
                          </a:solidFill>
                          <a:effectLst/>
                          <a:latin typeface="Arial" charset="0"/>
                        </a:rPr>
                        <a:t>minus</a:t>
                      </a:r>
                      <a:endParaRPr kumimoji="0" lang="ru-RU" sz="1800" b="1" i="1" u="none" strike="noStrike" cap="none" normalizeH="0" baseline="0" smtClean="0">
                        <a:ln>
                          <a:noFill/>
                        </a:ln>
                        <a:solidFill>
                          <a:srgbClr val="FFFF00"/>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889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FF00"/>
                          </a:solidFill>
                          <a:effectLst/>
                          <a:latin typeface="Arial" charset="0"/>
                        </a:rPr>
                        <a:t>minime</a:t>
                      </a:r>
                      <a:endParaRPr kumimoji="0" lang="ru-RU" sz="1800" b="1" i="1" u="none" strike="noStrike" cap="none" normalizeH="0" baseline="0" smtClean="0">
                        <a:ln>
                          <a:noFill/>
                        </a:ln>
                        <a:solidFill>
                          <a:srgbClr val="FFFF00"/>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r>
              <a:tr h="333375">
                <a:tc>
                  <a:txBody>
                    <a:bodyPr/>
                    <a:lstStyle/>
                    <a:p>
                      <a:pPr marL="0" marR="0" lvl="0" indent="8890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мало</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889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менше</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889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найменше</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r>
            </a:tbl>
          </a:graphicData>
        </a:graphic>
      </p:graphicFrame>
    </p:spTree>
  </p:cSld>
  <p:clrMapOvr>
    <a:masterClrMapping/>
  </p:clrMapOvr>
  <p:transition spd="med" advClick="0" advTm="30000">
    <p:wheel spokes="8"/>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Объект 2"/>
          <p:cNvSpPr>
            <a:spLocks noGrp="1"/>
          </p:cNvSpPr>
          <p:nvPr>
            <p:ph idx="4294967295"/>
          </p:nvPr>
        </p:nvSpPr>
        <p:spPr>
          <a:xfrm>
            <a:off x="395288" y="1268413"/>
            <a:ext cx="8229600" cy="4394200"/>
          </a:xfrm>
        </p:spPr>
        <p:txBody>
          <a:bodyPr/>
          <a:lstStyle/>
          <a:p>
            <a:pPr algn="ctr" eaLnBrk="1" hangingPunct="1">
              <a:buFontTx/>
              <a:buNone/>
            </a:pPr>
            <a:r>
              <a:rPr lang="ru-RU" sz="1800" b="1" smtClean="0"/>
              <a:t>	</a:t>
            </a:r>
            <a:r>
              <a:rPr lang="ru-RU" sz="1800" b="1" smtClean="0">
                <a:solidFill>
                  <a:srgbClr val="FF0066"/>
                </a:solidFill>
              </a:rPr>
              <a:t>В рецептах застосовуються прислівники: </a:t>
            </a:r>
          </a:p>
          <a:p>
            <a:pPr eaLnBrk="1" hangingPunct="1"/>
            <a:endParaRPr lang="ru-RU" sz="1800" b="1" smtClean="0">
              <a:solidFill>
                <a:srgbClr val="FF0066"/>
              </a:solidFill>
            </a:endParaRPr>
          </a:p>
        </p:txBody>
      </p:sp>
      <p:graphicFrame>
        <p:nvGraphicFramePr>
          <p:cNvPr id="170034" name="Group 50"/>
          <p:cNvGraphicFramePr>
            <a:graphicFrameLocks noGrp="1"/>
          </p:cNvGraphicFramePr>
          <p:nvPr/>
        </p:nvGraphicFramePr>
        <p:xfrm>
          <a:off x="1258888" y="1773238"/>
          <a:ext cx="6842125" cy="3586165"/>
        </p:xfrm>
        <a:graphic>
          <a:graphicData uri="http://schemas.openxmlformats.org/drawingml/2006/table">
            <a:tbl>
              <a:tblPr/>
              <a:tblGrid>
                <a:gridCol w="3313112"/>
                <a:gridCol w="3529013"/>
              </a:tblGrid>
              <a:tr h="28098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а</a:t>
                      </a:r>
                      <a:r>
                        <a:rPr kumimoji="0" lang="en-US" sz="1800" b="1" i="1" u="none" strike="noStrike" cap="none" normalizeH="0" baseline="0" smtClean="0">
                          <a:ln>
                            <a:noFill/>
                          </a:ln>
                          <a:solidFill>
                            <a:schemeClr val="hlink"/>
                          </a:solidFill>
                          <a:effectLst/>
                          <a:latin typeface="Arial" charset="0"/>
                        </a:rPr>
                        <a:t>n</a:t>
                      </a:r>
                      <a:r>
                        <a:rPr kumimoji="0" lang="uk-UA" sz="1800" b="1" i="1" u="none" strike="noStrike" cap="none" normalizeH="0" baseline="0" smtClean="0">
                          <a:ln>
                            <a:noFill/>
                          </a:ln>
                          <a:solidFill>
                            <a:schemeClr val="hlink"/>
                          </a:solidFill>
                          <a:effectLst/>
                          <a:latin typeface="Arial" charset="0"/>
                        </a:rPr>
                        <a:t>а</a:t>
                      </a:r>
                      <a:endParaRPr kumimoji="0" lang="ru-RU" sz="1800" b="1" i="1" u="none" strike="noStrike" cap="none" normalizeH="0" baseline="0" smtClean="0">
                        <a:ln>
                          <a:noFill/>
                        </a:ln>
                        <a:solidFill>
                          <a:schemeClr val="hlink"/>
                        </a:solidFill>
                        <a:effectLst/>
                        <a:latin typeface="Times New Roman" pitchFamily="18" charset="0"/>
                        <a:cs typeface="Times New Roman" pitchFamily="18"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п</a:t>
                      </a:r>
                      <a:r>
                        <a:rPr kumimoji="0" lang="en-US" sz="1800" b="1" i="0" u="none" strike="noStrike" cap="none" normalizeH="0" baseline="0" smtClean="0">
                          <a:ln>
                            <a:noFill/>
                          </a:ln>
                          <a:solidFill>
                            <a:schemeClr val="tx1"/>
                          </a:solidFill>
                          <a:effectLst/>
                          <a:latin typeface="Arial" charset="0"/>
                        </a:rPr>
                        <a:t>o, </a:t>
                      </a:r>
                      <a:r>
                        <a:rPr kumimoji="0" lang="uk-UA" sz="1800" b="1" i="0" u="none" strike="noStrike" cap="none" normalizeH="0" baseline="0" smtClean="0">
                          <a:ln>
                            <a:noFill/>
                          </a:ln>
                          <a:solidFill>
                            <a:schemeClr val="tx1"/>
                          </a:solidFill>
                          <a:effectLst/>
                          <a:latin typeface="Arial" charset="0"/>
                        </a:rPr>
                        <a:t>порівну</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cito</a:t>
                      </a:r>
                      <a:endParaRPr kumimoji="0" lang="ru-RU" sz="1800" b="1" i="1" u="none" strike="noStrike" cap="none" normalizeH="0" baseline="0" smtClean="0">
                        <a:ln>
                          <a:noFill/>
                        </a:ln>
                        <a:solidFill>
                          <a:schemeClr val="hlink"/>
                        </a:solidFill>
                        <a:effectLst/>
                        <a:latin typeface="Times New Roman" pitchFamily="18" charset="0"/>
                        <a:cs typeface="Times New Roman" pitchFamily="18"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швидко</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citissime</a:t>
                      </a:r>
                      <a:endParaRPr kumimoji="0" lang="ru-RU" sz="1800" b="1" i="1" u="none" strike="noStrike" cap="none" normalizeH="0" baseline="0" smtClean="0">
                        <a:ln>
                          <a:noFill/>
                        </a:ln>
                        <a:solidFill>
                          <a:schemeClr val="hlink"/>
                        </a:solidFill>
                        <a:effectLst/>
                        <a:latin typeface="Times New Roman" pitchFamily="18" charset="0"/>
                        <a:cs typeface="Times New Roman" pitchFamily="18"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найшвидше</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gratis</a:t>
                      </a:r>
                      <a:endParaRPr kumimoji="0" lang="ru-RU" sz="1800" b="1" i="1" u="none" strike="noStrike" cap="none" normalizeH="0" baseline="0" smtClean="0">
                        <a:ln>
                          <a:noFill/>
                        </a:ln>
                        <a:solidFill>
                          <a:schemeClr val="hlink"/>
                        </a:solidFill>
                        <a:effectLst/>
                        <a:latin typeface="Times New Roman" pitchFamily="18" charset="0"/>
                        <a:cs typeface="Times New Roman" pitchFamily="18"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безкоштовно</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statim</a:t>
                      </a:r>
                      <a:endParaRPr kumimoji="0" lang="ru-RU" sz="1800" b="1" i="1" u="none" strike="noStrike" cap="none" normalizeH="0" baseline="0" smtClean="0">
                        <a:ln>
                          <a:noFill/>
                        </a:ln>
                        <a:solidFill>
                          <a:schemeClr val="hlink"/>
                        </a:solidFill>
                        <a:effectLst/>
                        <a:latin typeface="Times New Roman" pitchFamily="18" charset="0"/>
                        <a:cs typeface="Times New Roman" pitchFamily="18"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негайно</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satis</a:t>
                      </a:r>
                      <a:endParaRPr kumimoji="0" lang="ru-RU" sz="1800" b="1" i="1" u="none" strike="noStrike" cap="none" normalizeH="0" baseline="0" smtClean="0">
                        <a:ln>
                          <a:noFill/>
                        </a:ln>
                        <a:solidFill>
                          <a:schemeClr val="hlink"/>
                        </a:solidFill>
                        <a:effectLst/>
                        <a:latin typeface="Times New Roman" pitchFamily="18" charset="0"/>
                        <a:cs typeface="Times New Roman" pitchFamily="18"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достатньо, досить</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quantum satis</a:t>
                      </a:r>
                      <a:endParaRPr kumimoji="0" lang="ru-RU" sz="1800" b="1" i="1" u="none" strike="noStrike" cap="none" normalizeH="0" baseline="0" smtClean="0">
                        <a:ln>
                          <a:noFill/>
                        </a:ln>
                        <a:solidFill>
                          <a:schemeClr val="hlink"/>
                        </a:solidFill>
                        <a:effectLst/>
                        <a:latin typeface="Times New Roman" pitchFamily="18" charset="0"/>
                        <a:cs typeface="Times New Roman" pitchFamily="18"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скільки потрібно</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optime</a:t>
                      </a:r>
                      <a:endParaRPr kumimoji="0" lang="ru-RU" sz="1800" b="1" i="1" u="none" strike="noStrike" cap="none" normalizeH="0" baseline="0" smtClean="0">
                        <a:ln>
                          <a:noFill/>
                        </a:ln>
                        <a:solidFill>
                          <a:schemeClr val="hlink"/>
                        </a:solidFill>
                        <a:effectLst/>
                        <a:latin typeface="Times New Roman" pitchFamily="18" charset="0"/>
                        <a:cs typeface="Times New Roman" pitchFamily="18"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якнайкраще</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exacte</a:t>
                      </a:r>
                      <a:endParaRPr kumimoji="0" lang="ru-RU" sz="1800" b="1" i="1" u="none" strike="noStrike" cap="none" normalizeH="0" baseline="0" smtClean="0">
                        <a:ln>
                          <a:noFill/>
                        </a:ln>
                        <a:solidFill>
                          <a:schemeClr val="hlink"/>
                        </a:solidFill>
                        <a:effectLst/>
                        <a:latin typeface="Times New Roman" pitchFamily="18" charset="0"/>
                        <a:cs typeface="Times New Roman" pitchFamily="18"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точно, докладно</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913">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exactissime</a:t>
                      </a:r>
                      <a:endParaRPr kumimoji="0" lang="ru-RU" sz="1800" b="1" i="1" u="none" strike="noStrike" cap="none" normalizeH="0" baseline="0" smtClean="0">
                        <a:ln>
                          <a:noFill/>
                        </a:ln>
                        <a:solidFill>
                          <a:schemeClr val="hlink"/>
                        </a:solidFill>
                        <a:effectLst/>
                        <a:latin typeface="Times New Roman" pitchFamily="18" charset="0"/>
                        <a:cs typeface="Times New Roman" pitchFamily="18"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якнайточніше</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subtilissime</a:t>
                      </a:r>
                      <a:endParaRPr kumimoji="0" lang="ru-RU" sz="1800" b="1" i="1" u="none" strike="noStrike" cap="none" normalizeH="0" baseline="0" smtClean="0">
                        <a:ln>
                          <a:noFill/>
                        </a:ln>
                        <a:solidFill>
                          <a:schemeClr val="hlink"/>
                        </a:solidFill>
                        <a:effectLst/>
                        <a:latin typeface="Times New Roman" pitchFamily="18" charset="0"/>
                        <a:cs typeface="Times New Roman" pitchFamily="18"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якнайдрібніше</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0026" name="Rectangle 42"/>
          <p:cNvSpPr>
            <a:spLocks noChangeArrowheads="1"/>
          </p:cNvSpPr>
          <p:nvPr/>
        </p:nvSpPr>
        <p:spPr bwMode="auto">
          <a:xfrm>
            <a:off x="611188" y="188913"/>
            <a:ext cx="8208962" cy="1079500"/>
          </a:xfrm>
          <a:prstGeom prst="rect">
            <a:avLst/>
          </a:prstGeom>
          <a:solidFill>
            <a:srgbClr val="3399FF">
              <a:alpha val="0"/>
            </a:srgbClr>
          </a:solidFill>
          <a:ln w="9525">
            <a:solidFill>
              <a:srgbClr val="FFFFFF">
                <a:alpha val="0"/>
              </a:srgbClr>
            </a:solidFill>
            <a:miter lim="800000"/>
            <a:headEnd/>
            <a:tailEnd/>
          </a:ln>
          <a:effectLst/>
        </p:spPr>
        <p:txBody>
          <a:bodyPr wrap="none" anchor="ctr"/>
          <a:lstStyle/>
          <a:p>
            <a:pPr algn="ctr"/>
            <a:r>
              <a:rPr lang="uk-UA" b="1" dirty="0">
                <a:solidFill>
                  <a:srgbClr val="92D050"/>
                </a:solidFill>
                <a:latin typeface="Arial" charset="0"/>
              </a:rPr>
              <a:t>3. Застосування прислівників в рецептах</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Объект 2"/>
          <p:cNvSpPr>
            <a:spLocks noGrp="1"/>
          </p:cNvSpPr>
          <p:nvPr>
            <p:ph idx="4294967295"/>
          </p:nvPr>
        </p:nvSpPr>
        <p:spPr>
          <a:xfrm>
            <a:off x="395288" y="1196975"/>
            <a:ext cx="8208962" cy="4895850"/>
          </a:xfrm>
        </p:spPr>
        <p:txBody>
          <a:bodyPr/>
          <a:lstStyle/>
          <a:p>
            <a:pPr eaLnBrk="1" hangingPunct="1">
              <a:buFontTx/>
              <a:buNone/>
            </a:pPr>
            <a:r>
              <a:rPr lang="ru-RU" sz="1800" smtClean="0">
                <a:solidFill>
                  <a:schemeClr val="hlink"/>
                </a:solidFill>
              </a:rPr>
              <a:t>Займенник</a:t>
            </a:r>
            <a:r>
              <a:rPr lang="ru-RU" sz="1800" smtClean="0"/>
              <a:t> - це частина мови, що вказує на предмет чи ознаку, не називаючи їх: </a:t>
            </a:r>
            <a:r>
              <a:rPr lang="en-US" sz="1800" smtClean="0">
                <a:solidFill>
                  <a:srgbClr val="FF0066"/>
                </a:solidFill>
              </a:rPr>
              <a:t>hie - </a:t>
            </a:r>
            <a:r>
              <a:rPr lang="ru-RU" sz="1800" smtClean="0">
                <a:solidFill>
                  <a:srgbClr val="FF0066"/>
                </a:solidFill>
              </a:rPr>
              <a:t>цей, </a:t>
            </a:r>
            <a:r>
              <a:rPr lang="en-US" sz="1800" smtClean="0">
                <a:solidFill>
                  <a:srgbClr val="FF0066"/>
                </a:solidFill>
              </a:rPr>
              <a:t>ill</a:t>
            </a:r>
            <a:r>
              <a:rPr lang="ru-RU" sz="1800" smtClean="0">
                <a:solidFill>
                  <a:srgbClr val="FF0066"/>
                </a:solidFill>
              </a:rPr>
              <a:t>е - той, </a:t>
            </a:r>
            <a:r>
              <a:rPr lang="en-US" sz="1800" smtClean="0">
                <a:solidFill>
                  <a:srgbClr val="FF0066"/>
                </a:solidFill>
              </a:rPr>
              <a:t>talis - </a:t>
            </a:r>
            <a:r>
              <a:rPr lang="ru-RU" sz="1800" smtClean="0">
                <a:solidFill>
                  <a:srgbClr val="FF0066"/>
                </a:solidFill>
              </a:rPr>
              <a:t>такий</a:t>
            </a:r>
            <a:r>
              <a:rPr lang="ru-RU" sz="1800" smtClean="0"/>
              <a:t>. В латинській мові є ті ж займенники, що і в українській: особові, зворотні, присвійні, вказівні, відносні, питальні та інші.</a:t>
            </a:r>
          </a:p>
          <a:p>
            <a:pPr eaLnBrk="1" hangingPunct="1">
              <a:buFontTx/>
              <a:buNone/>
            </a:pPr>
            <a:endParaRPr lang="ru-RU" sz="1800" smtClean="0"/>
          </a:p>
          <a:p>
            <a:pPr eaLnBrk="1" hangingPunct="1">
              <a:buFontTx/>
              <a:buNone/>
            </a:pPr>
            <a:r>
              <a:rPr lang="ru-RU" sz="1800" smtClean="0"/>
              <a:t>      В латинській мові особові займенники, на відміну від української,  при дієсловах не вживаються. </a:t>
            </a:r>
          </a:p>
          <a:p>
            <a:pPr eaLnBrk="1" hangingPunct="1">
              <a:buFontTx/>
              <a:buNone/>
            </a:pPr>
            <a:r>
              <a:rPr lang="uk-UA" sz="1800" b="1" i="1" smtClean="0">
                <a:solidFill>
                  <a:schemeClr val="hlink"/>
                </a:solidFill>
              </a:rPr>
              <a:t>Наприклад:</a:t>
            </a:r>
            <a:endParaRPr lang="ru-RU" sz="1800" b="1" i="1" smtClean="0">
              <a:solidFill>
                <a:schemeClr val="hlink"/>
              </a:solidFill>
            </a:endParaRPr>
          </a:p>
          <a:p>
            <a:pPr eaLnBrk="1" hangingPunct="1">
              <a:buFontTx/>
              <a:buNone/>
            </a:pPr>
            <a:r>
              <a:rPr lang="ru-RU" sz="1800" i="1" smtClean="0"/>
              <a:t>Я позначаю</a:t>
            </a:r>
            <a:r>
              <a:rPr lang="ru-RU" sz="1800" smtClean="0"/>
              <a:t> – </a:t>
            </a:r>
            <a:r>
              <a:rPr lang="en-US" sz="1800" smtClean="0"/>
              <a:t>signo. </a:t>
            </a:r>
            <a:endParaRPr lang="uk-UA" sz="1800" smtClean="0"/>
          </a:p>
          <a:p>
            <a:pPr eaLnBrk="1" hangingPunct="1">
              <a:buFontTx/>
              <a:buNone/>
            </a:pPr>
            <a:endParaRPr lang="en-US" sz="1800" smtClean="0"/>
          </a:p>
          <a:p>
            <a:pPr eaLnBrk="1" hangingPunct="1">
              <a:buFontTx/>
              <a:buNone/>
            </a:pPr>
            <a:r>
              <a:rPr lang="ru-RU" sz="1800" smtClean="0"/>
              <a:t>     </a:t>
            </a:r>
            <a:r>
              <a:rPr lang="ru-RU" sz="1800" i="1" smtClean="0"/>
              <a:t>Означальний займенник </a:t>
            </a:r>
            <a:r>
              <a:rPr lang="en-US" sz="1800" i="1" smtClean="0"/>
              <a:t>talis (</a:t>
            </a:r>
            <a:r>
              <a:rPr lang="ru-RU" sz="1800" i="1" smtClean="0"/>
              <a:t>такий, така)</a:t>
            </a:r>
            <a:r>
              <a:rPr lang="ru-RU" sz="1800" smtClean="0"/>
              <a:t> в рецептах вживається у називному відмінку множини. </a:t>
            </a:r>
          </a:p>
          <a:p>
            <a:pPr eaLnBrk="1" hangingPunct="1">
              <a:buFontTx/>
              <a:buNone/>
            </a:pPr>
            <a:r>
              <a:rPr lang="ru-RU" sz="1800" b="1" i="1" smtClean="0">
                <a:solidFill>
                  <a:schemeClr val="hlink"/>
                </a:solidFill>
              </a:rPr>
              <a:t>Наприклад:</a:t>
            </a:r>
            <a:r>
              <a:rPr lang="ru-RU" sz="1800" smtClean="0"/>
              <a:t> </a:t>
            </a:r>
          </a:p>
          <a:p>
            <a:pPr eaLnBrk="1" hangingPunct="1">
              <a:buFontTx/>
              <a:buNone/>
            </a:pPr>
            <a:r>
              <a:rPr lang="ru-RU" sz="1800" smtClean="0"/>
              <a:t>	</a:t>
            </a:r>
            <a:r>
              <a:rPr lang="ru-RU" sz="1800" i="1" smtClean="0"/>
              <a:t>Видай таких доз числом 15 в таблетках</a:t>
            </a:r>
            <a:r>
              <a:rPr lang="ru-RU" sz="1800" smtClean="0"/>
              <a:t> - </a:t>
            </a:r>
            <a:r>
              <a:rPr lang="en-US" sz="1800" smtClean="0"/>
              <a:t>Da tales doses numero 15 in tabulettis.</a:t>
            </a:r>
          </a:p>
          <a:p>
            <a:pPr eaLnBrk="1" hangingPunct="1">
              <a:buFontTx/>
              <a:buNone/>
            </a:pPr>
            <a:r>
              <a:rPr lang="uk-UA" sz="1800" smtClean="0"/>
              <a:t>	</a:t>
            </a:r>
            <a:r>
              <a:rPr lang="en-US" sz="1800" i="1" smtClean="0"/>
              <a:t>Da tales doses</a:t>
            </a:r>
            <a:r>
              <a:rPr lang="en-US" sz="1800" smtClean="0"/>
              <a:t> – </a:t>
            </a:r>
            <a:r>
              <a:rPr lang="ru-RU" sz="1800" smtClean="0"/>
              <a:t>видай такі дози.</a:t>
            </a:r>
          </a:p>
        </p:txBody>
      </p:sp>
      <p:sp>
        <p:nvSpPr>
          <p:cNvPr id="171012" name="Rectangle 4"/>
          <p:cNvSpPr>
            <a:spLocks noChangeArrowheads="1"/>
          </p:cNvSpPr>
          <p:nvPr/>
        </p:nvSpPr>
        <p:spPr bwMode="auto">
          <a:xfrm>
            <a:off x="1081088" y="504825"/>
            <a:ext cx="7488237" cy="376238"/>
          </a:xfrm>
          <a:prstGeom prst="rect">
            <a:avLst/>
          </a:prstGeom>
          <a:solidFill>
            <a:srgbClr val="3399FF">
              <a:alpha val="0"/>
            </a:srgbClr>
          </a:solidFill>
          <a:ln w="9525">
            <a:solidFill>
              <a:srgbClr val="FFFFFF">
                <a:alpha val="0"/>
              </a:srgbClr>
            </a:solidFill>
            <a:miter lim="800000"/>
            <a:headEnd/>
            <a:tailEnd/>
          </a:ln>
          <a:effectLst/>
        </p:spPr>
        <p:txBody>
          <a:bodyPr wrap="none" anchor="ctr">
            <a:spAutoFit/>
          </a:bodyPr>
          <a:lstStyle/>
          <a:p>
            <a:pPr algn="ctr"/>
            <a:r>
              <a:rPr lang="en-US" b="1" dirty="0">
                <a:solidFill>
                  <a:srgbClr val="92D050"/>
                </a:solidFill>
                <a:latin typeface="Arial" charset="0"/>
              </a:rPr>
              <a:t>4. </a:t>
            </a:r>
            <a:r>
              <a:rPr lang="uk-UA" b="1" dirty="0">
                <a:solidFill>
                  <a:srgbClr val="92D050"/>
                </a:solidFill>
                <a:latin typeface="Arial" charset="0"/>
              </a:rPr>
              <a:t>Займенники. Вживання займенників і сполучників в рецептах</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Объект 2"/>
          <p:cNvSpPr>
            <a:spLocks noGrp="1"/>
          </p:cNvSpPr>
          <p:nvPr>
            <p:ph idx="4294967295"/>
          </p:nvPr>
        </p:nvSpPr>
        <p:spPr>
          <a:xfrm>
            <a:off x="468313" y="620713"/>
            <a:ext cx="8229600" cy="5475287"/>
          </a:xfrm>
        </p:spPr>
        <p:txBody>
          <a:bodyPr/>
          <a:lstStyle/>
          <a:p>
            <a:pPr marL="0" indent="0" eaLnBrk="1" hangingPunct="1">
              <a:buFontTx/>
              <a:buNone/>
            </a:pPr>
            <a:r>
              <a:rPr lang="ru-RU" sz="1800" b="1" i="1" smtClean="0">
                <a:solidFill>
                  <a:srgbClr val="FF0066"/>
                </a:solidFill>
              </a:rPr>
              <a:t>Сполучник</a:t>
            </a:r>
            <a:r>
              <a:rPr lang="ru-RU" sz="1800" b="1" i="1" smtClean="0"/>
              <a:t> </a:t>
            </a:r>
            <a:r>
              <a:rPr lang="ru-RU" sz="1800" smtClean="0"/>
              <a:t>- це службова частина мови, що виражає відношення між окремими членами простого та частинами складного речення. Із сполучників в термінах та рецептах вживаються:</a:t>
            </a:r>
          </a:p>
          <a:p>
            <a:pPr marL="0" indent="0" eaLnBrk="1" hangingPunct="1">
              <a:buFontTx/>
              <a:buNone/>
            </a:pPr>
            <a:endParaRPr lang="ru-RU" sz="1800" smtClean="0"/>
          </a:p>
          <a:p>
            <a:pPr marL="0" indent="0" eaLnBrk="1" hangingPunct="1">
              <a:buFontTx/>
              <a:buNone/>
            </a:pPr>
            <a:r>
              <a:rPr lang="ru-RU" sz="1800" i="1" smtClean="0">
                <a:sym typeface="Wingdings" pitchFamily="2" charset="2"/>
              </a:rPr>
              <a:t></a:t>
            </a:r>
            <a:r>
              <a:rPr lang="ru-RU" sz="1800" i="1" smtClean="0"/>
              <a:t>Сурядні</a:t>
            </a:r>
            <a:r>
              <a:rPr lang="ru-RU" sz="1800" smtClean="0"/>
              <a:t>: </a:t>
            </a:r>
            <a:r>
              <a:rPr lang="en-US" sz="1800" smtClean="0"/>
              <a:t>et - </a:t>
            </a:r>
            <a:r>
              <a:rPr lang="ru-RU" sz="1800" smtClean="0"/>
              <a:t>і, </a:t>
            </a:r>
            <a:r>
              <a:rPr lang="en-US" sz="1800" smtClean="0"/>
              <a:t>seu (</a:t>
            </a:r>
            <a:r>
              <a:rPr lang="ru-RU" sz="1800" smtClean="0"/>
              <a:t>скорочено </a:t>
            </a:r>
            <a:r>
              <a:rPr lang="en-US" sz="1800" smtClean="0"/>
              <a:t>s.) - </a:t>
            </a:r>
            <a:r>
              <a:rPr lang="ru-RU" sz="1800" smtClean="0"/>
              <a:t>або. </a:t>
            </a:r>
          </a:p>
          <a:p>
            <a:pPr marL="0" indent="0" eaLnBrk="1" hangingPunct="1">
              <a:buFontTx/>
              <a:buNone/>
            </a:pPr>
            <a:r>
              <a:rPr lang="ru-RU" sz="1800" b="1" i="1" smtClean="0">
                <a:solidFill>
                  <a:schemeClr val="hlink"/>
                </a:solidFill>
              </a:rPr>
              <a:t>Наприклад:</a:t>
            </a:r>
            <a:r>
              <a:rPr lang="ru-RU" sz="1800" smtClean="0"/>
              <a:t> </a:t>
            </a:r>
            <a:r>
              <a:rPr lang="en-US" sz="1800" smtClean="0"/>
              <a:t>cranialis et caudalis - </a:t>
            </a:r>
            <a:r>
              <a:rPr lang="ru-RU" sz="1800" smtClean="0"/>
              <a:t>краніальний і каудальний; </a:t>
            </a:r>
          </a:p>
          <a:p>
            <a:pPr marL="0" indent="0" eaLnBrk="1" hangingPunct="1">
              <a:buFontTx/>
              <a:buNone/>
            </a:pPr>
            <a:r>
              <a:rPr lang="en-US" sz="1800" smtClean="0"/>
              <a:t>Recipe: Radicis et rhizomatis Valerianae 50,0. - </a:t>
            </a:r>
            <a:r>
              <a:rPr lang="ru-RU" sz="1800" smtClean="0"/>
              <a:t>Візьми: кореня та кореневища валеріани 50 грамів.</a:t>
            </a:r>
          </a:p>
          <a:p>
            <a:pPr marL="0" indent="0" eaLnBrk="1" hangingPunct="1"/>
            <a:endParaRPr lang="ru-RU" sz="1800" smtClean="0"/>
          </a:p>
          <a:p>
            <a:pPr marL="0" indent="0" eaLnBrk="1" hangingPunct="1">
              <a:buFontTx/>
              <a:buNone/>
            </a:pPr>
            <a:r>
              <a:rPr lang="ru-RU" sz="1800" i="1" smtClean="0">
                <a:sym typeface="Wingdings" pitchFamily="2" charset="2"/>
              </a:rPr>
              <a:t></a:t>
            </a:r>
            <a:r>
              <a:rPr lang="ru-RU" sz="1800" i="1" smtClean="0"/>
              <a:t>Підрядні</a:t>
            </a:r>
            <a:r>
              <a:rPr lang="ru-RU" sz="1800" smtClean="0"/>
              <a:t>: </a:t>
            </a:r>
            <a:r>
              <a:rPr lang="en-US" sz="1800" smtClean="0"/>
              <a:t>ut - </a:t>
            </a:r>
            <a:r>
              <a:rPr lang="ru-RU" sz="1800" smtClean="0"/>
              <a:t>щоб, для того щоб. Сполучник </a:t>
            </a:r>
            <a:r>
              <a:rPr lang="en-US" sz="1800" smtClean="0"/>
              <a:t>ut </a:t>
            </a:r>
            <a:r>
              <a:rPr lang="ru-RU" sz="1800" smtClean="0"/>
              <a:t>вживається в рецептах в підрядному реченні з дієсловом-присудком в умовному способі</a:t>
            </a:r>
          </a:p>
          <a:p>
            <a:pPr marL="0" indent="0" eaLnBrk="1" hangingPunct="1">
              <a:buFontTx/>
              <a:buNone/>
            </a:pPr>
            <a:r>
              <a:rPr lang="ru-RU" sz="1800" b="1" i="1" smtClean="0">
                <a:solidFill>
                  <a:srgbClr val="00FF99"/>
                </a:solidFill>
              </a:rPr>
              <a:t>Наприклад:</a:t>
            </a:r>
          </a:p>
          <a:p>
            <a:pPr marL="0" indent="0" eaLnBrk="1" hangingPunct="1">
              <a:buFontTx/>
              <a:buNone/>
            </a:pPr>
            <a:r>
              <a:rPr lang="ru-RU" sz="1800" smtClean="0"/>
              <a:t> </a:t>
            </a:r>
            <a:r>
              <a:rPr lang="en-US" sz="1800" smtClean="0"/>
              <a:t>Misce, ut fiat solutio. - </a:t>
            </a:r>
            <a:r>
              <a:rPr lang="ru-RU" sz="1800" smtClean="0"/>
              <a:t>Змішай, щоб утворився розчин.</a:t>
            </a:r>
          </a:p>
        </p:txBody>
      </p:sp>
    </p:spTree>
  </p:cSld>
  <p:clrMapOvr>
    <a:masterClrMapping/>
  </p:clrMapOvr>
  <p:transition spd="med" advClick="0" advTm="30000">
    <p:wheel spokes="8"/>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Объект 2"/>
          <p:cNvSpPr>
            <a:spLocks noGrp="1"/>
          </p:cNvSpPr>
          <p:nvPr>
            <p:ph idx="4294967295"/>
          </p:nvPr>
        </p:nvSpPr>
        <p:spPr>
          <a:xfrm>
            <a:off x="179388" y="188913"/>
            <a:ext cx="8785225" cy="6337300"/>
          </a:xfrm>
        </p:spPr>
        <p:txBody>
          <a:bodyPr/>
          <a:lstStyle/>
          <a:p>
            <a:pPr algn="just" eaLnBrk="1" hangingPunct="1">
              <a:buFontTx/>
              <a:buNone/>
            </a:pPr>
            <a:r>
              <a:rPr lang="ru-RU" sz="1800" b="1" i="1" smtClean="0">
                <a:solidFill>
                  <a:srgbClr val="00FF99"/>
                </a:solidFill>
              </a:rPr>
              <a:t>У рецептах, вживаються такі сполучники : </a:t>
            </a:r>
            <a:r>
              <a:rPr lang="en-US" sz="1800" b="1" i="1" smtClean="0">
                <a:solidFill>
                  <a:srgbClr val="FF0066"/>
                </a:solidFill>
              </a:rPr>
              <a:t>et — </a:t>
            </a:r>
            <a:r>
              <a:rPr lang="ru-RU" sz="1800" b="1" i="1" smtClean="0">
                <a:solidFill>
                  <a:srgbClr val="FF0066"/>
                </a:solidFill>
              </a:rPr>
              <a:t>і ,</a:t>
            </a:r>
            <a:r>
              <a:rPr lang="en-US" sz="1800" b="1" smtClean="0">
                <a:solidFill>
                  <a:srgbClr val="FF0066"/>
                </a:solidFill>
              </a:rPr>
              <a:t>que — </a:t>
            </a:r>
            <a:r>
              <a:rPr lang="ru-RU" sz="1800" b="1" smtClean="0">
                <a:solidFill>
                  <a:srgbClr val="FF0066"/>
                </a:solidFill>
              </a:rPr>
              <a:t>і</a:t>
            </a:r>
            <a:r>
              <a:rPr lang="ru-RU" sz="1800" b="1" smtClean="0"/>
              <a:t> </a:t>
            </a:r>
            <a:endParaRPr lang="ru-RU" sz="1800" b="1" i="1" smtClean="0">
              <a:solidFill>
                <a:srgbClr val="FF0066"/>
              </a:solidFill>
            </a:endParaRPr>
          </a:p>
          <a:p>
            <a:pPr algn="just" eaLnBrk="1" hangingPunct="1">
              <a:buFontTx/>
              <a:buNone/>
            </a:pPr>
            <a:r>
              <a:rPr lang="ru-RU" sz="1800" b="1" smtClean="0">
                <a:solidFill>
                  <a:srgbClr val="FF0066"/>
                </a:solidFill>
              </a:rPr>
              <a:t>Сполучник </a:t>
            </a:r>
            <a:r>
              <a:rPr lang="en-US" sz="1800" b="1" i="1" smtClean="0">
                <a:solidFill>
                  <a:srgbClr val="FF0066"/>
                </a:solidFill>
              </a:rPr>
              <a:t>que</a:t>
            </a:r>
            <a:r>
              <a:rPr lang="en-US" sz="1800" b="1" smtClean="0">
                <a:solidFill>
                  <a:srgbClr val="FF0066"/>
                </a:solidFill>
              </a:rPr>
              <a:t> </a:t>
            </a:r>
            <a:r>
              <a:rPr lang="ru-RU" sz="1800" b="1" smtClean="0">
                <a:solidFill>
                  <a:srgbClr val="FF0066"/>
                </a:solidFill>
              </a:rPr>
              <a:t>завжди</a:t>
            </a:r>
            <a:r>
              <a:rPr lang="ru-RU" sz="1800" b="1" smtClean="0"/>
              <a:t> ставиться після слова, яке він приєднує, і пишеться разом з ним. </a:t>
            </a:r>
          </a:p>
          <a:p>
            <a:pPr eaLnBrk="1" hangingPunct="1">
              <a:buFontTx/>
              <a:buNone/>
            </a:pPr>
            <a:r>
              <a:rPr lang="ru-RU" sz="1800" b="1" i="1" smtClean="0">
                <a:solidFill>
                  <a:schemeClr val="hlink"/>
                </a:solidFill>
              </a:rPr>
              <a:t>Наприклад:</a:t>
            </a:r>
            <a:r>
              <a:rPr lang="ru-RU" sz="1800" b="1" smtClean="0"/>
              <a:t>  </a:t>
            </a:r>
          </a:p>
          <a:p>
            <a:pPr eaLnBrk="1" hangingPunct="1">
              <a:buFontTx/>
              <a:buNone/>
            </a:pPr>
            <a:r>
              <a:rPr lang="en-US" sz="1800" b="1" smtClean="0"/>
              <a:t>caput truncusque — </a:t>
            </a:r>
            <a:r>
              <a:rPr lang="ru-RU" sz="1800" b="1" smtClean="0"/>
              <a:t>голова і тулуб</a:t>
            </a:r>
          </a:p>
          <a:p>
            <a:pPr eaLnBrk="1" hangingPunct="1">
              <a:buFontTx/>
              <a:buNone/>
            </a:pPr>
            <a:r>
              <a:rPr lang="uk-UA" sz="1800" b="1" smtClean="0">
                <a:solidFill>
                  <a:srgbClr val="FF0066"/>
                </a:solidFill>
              </a:rPr>
              <a:t>     Сполучник</a:t>
            </a:r>
            <a:r>
              <a:rPr lang="uk-UA" sz="1800" b="1" i="1" smtClean="0">
                <a:solidFill>
                  <a:srgbClr val="FF0066"/>
                </a:solidFill>
              </a:rPr>
              <a:t> </a:t>
            </a:r>
            <a:r>
              <a:rPr lang="en-US" sz="1800" b="1" i="1" smtClean="0">
                <a:solidFill>
                  <a:srgbClr val="FF0066"/>
                </a:solidFill>
              </a:rPr>
              <a:t>aut — </a:t>
            </a:r>
            <a:r>
              <a:rPr lang="ru-RU" sz="1800" b="1" i="1" smtClean="0">
                <a:solidFill>
                  <a:srgbClr val="FF0066"/>
                </a:solidFill>
              </a:rPr>
              <a:t>або</a:t>
            </a:r>
            <a:r>
              <a:rPr lang="ru-RU" sz="1800" b="1" smtClean="0"/>
              <a:t>  сполучає два різні поняття.</a:t>
            </a:r>
          </a:p>
          <a:p>
            <a:pPr eaLnBrk="1" hangingPunct="1">
              <a:buFontTx/>
              <a:buNone/>
            </a:pPr>
            <a:r>
              <a:rPr lang="ru-RU" sz="1800" b="1" i="1" smtClean="0">
                <a:solidFill>
                  <a:schemeClr val="hlink"/>
                </a:solidFill>
              </a:rPr>
              <a:t> </a:t>
            </a:r>
            <a:r>
              <a:rPr lang="en-US" sz="1800" b="1" i="1" smtClean="0">
                <a:solidFill>
                  <a:schemeClr val="hlink"/>
                </a:solidFill>
              </a:rPr>
              <a:t>Ha</a:t>
            </a:r>
            <a:r>
              <a:rPr lang="ru-RU" sz="1800" b="1" i="1" smtClean="0">
                <a:solidFill>
                  <a:schemeClr val="hlink"/>
                </a:solidFill>
              </a:rPr>
              <a:t>п</a:t>
            </a:r>
            <a:r>
              <a:rPr lang="en-US" sz="1800" b="1" i="1" smtClean="0">
                <a:solidFill>
                  <a:schemeClr val="hlink"/>
                </a:solidFill>
              </a:rPr>
              <a:t>p</a:t>
            </a:r>
            <a:r>
              <a:rPr lang="ru-RU" sz="1800" b="1" i="1" smtClean="0">
                <a:solidFill>
                  <a:schemeClr val="hlink"/>
                </a:solidFill>
              </a:rPr>
              <a:t>иклад:</a:t>
            </a:r>
          </a:p>
          <a:p>
            <a:pPr eaLnBrk="1" hangingPunct="1">
              <a:buFontTx/>
              <a:buNone/>
            </a:pPr>
            <a:r>
              <a:rPr lang="en-US" sz="1800" b="1" smtClean="0"/>
              <a:t>Solve in aethere aut in spiritus — </a:t>
            </a:r>
            <a:r>
              <a:rPr lang="ru-RU" sz="1800" b="1" smtClean="0"/>
              <a:t>Розчини в ефірі або спирті.</a:t>
            </a:r>
          </a:p>
          <a:p>
            <a:pPr eaLnBrk="1" hangingPunct="1">
              <a:buFontTx/>
              <a:buNone/>
            </a:pPr>
            <a:r>
              <a:rPr lang="uk-UA" sz="1800" b="1" smtClean="0"/>
              <a:t>     </a:t>
            </a:r>
            <a:r>
              <a:rPr lang="uk-UA" sz="1800" b="1" smtClean="0">
                <a:solidFill>
                  <a:srgbClr val="FF0066"/>
                </a:solidFill>
              </a:rPr>
              <a:t>Сполучники </a:t>
            </a:r>
            <a:r>
              <a:rPr lang="en-US" sz="1800" b="1" i="1" smtClean="0">
                <a:solidFill>
                  <a:srgbClr val="FF0066"/>
                </a:solidFill>
              </a:rPr>
              <a:t>vel — </a:t>
            </a:r>
            <a:r>
              <a:rPr lang="ru-RU" sz="1800" b="1" i="1" smtClean="0">
                <a:solidFill>
                  <a:srgbClr val="FF0066"/>
                </a:solidFill>
              </a:rPr>
              <a:t>або, чи; </a:t>
            </a:r>
            <a:r>
              <a:rPr lang="en-US" sz="1800" b="1" i="1" smtClean="0">
                <a:solidFill>
                  <a:srgbClr val="FF0066"/>
                </a:solidFill>
              </a:rPr>
              <a:t>seu — </a:t>
            </a:r>
            <a:r>
              <a:rPr lang="ru-RU" sz="1800" b="1" i="1" smtClean="0">
                <a:solidFill>
                  <a:srgbClr val="FF0066"/>
                </a:solidFill>
              </a:rPr>
              <a:t>тобто</a:t>
            </a:r>
            <a:r>
              <a:rPr lang="ru-RU" sz="1800" b="1" smtClean="0"/>
              <a:t> сполучають два рівнозначних поняття.</a:t>
            </a:r>
          </a:p>
          <a:p>
            <a:pPr eaLnBrk="1" hangingPunct="1">
              <a:buFontTx/>
              <a:buNone/>
            </a:pPr>
            <a:r>
              <a:rPr lang="ru-RU" sz="1800" b="1" smtClean="0"/>
              <a:t> </a:t>
            </a:r>
            <a:r>
              <a:rPr lang="ru-RU" sz="1800" b="1" i="1" smtClean="0">
                <a:solidFill>
                  <a:schemeClr val="hlink"/>
                </a:solidFill>
              </a:rPr>
              <a:t>Наприклад:</a:t>
            </a:r>
          </a:p>
          <a:p>
            <a:pPr eaLnBrk="1" hangingPunct="1">
              <a:buFontTx/>
              <a:buNone/>
            </a:pPr>
            <a:r>
              <a:rPr lang="en-US" sz="1800" b="1" smtClean="0"/>
              <a:t>Strychnus seu Nux vomica — </a:t>
            </a:r>
            <a:r>
              <a:rPr lang="ru-RU" sz="1800" b="1" smtClean="0"/>
              <a:t>блювотний горіх</a:t>
            </a:r>
          </a:p>
          <a:p>
            <a:pPr eaLnBrk="1" hangingPunct="1">
              <a:buFontTx/>
              <a:buNone/>
            </a:pPr>
            <a:r>
              <a:rPr lang="uk-UA" sz="1800" b="1" smtClean="0">
                <a:solidFill>
                  <a:srgbClr val="FF0066"/>
                </a:solidFill>
              </a:rPr>
              <a:t>Сполучник </a:t>
            </a:r>
            <a:r>
              <a:rPr lang="en-US" sz="1800" b="1" i="1" smtClean="0">
                <a:solidFill>
                  <a:srgbClr val="FF0066"/>
                </a:solidFill>
              </a:rPr>
              <a:t>ut </a:t>
            </a:r>
            <a:r>
              <a:rPr lang="en-US" sz="1800" b="1" smtClean="0">
                <a:solidFill>
                  <a:srgbClr val="FF0066"/>
                </a:solidFill>
              </a:rPr>
              <a:t>— </a:t>
            </a:r>
            <a:r>
              <a:rPr lang="ru-RU" sz="1800" b="1" smtClean="0">
                <a:solidFill>
                  <a:srgbClr val="FF0066"/>
                </a:solidFill>
              </a:rPr>
              <a:t>щоб, так що.</a:t>
            </a:r>
            <a:r>
              <a:rPr lang="ru-RU" sz="1800" b="1" smtClean="0"/>
              <a:t> Після сполучника </a:t>
            </a:r>
            <a:r>
              <a:rPr lang="en-US" sz="1800" b="1" smtClean="0"/>
              <a:t>ut (</a:t>
            </a:r>
            <a:r>
              <a:rPr lang="ru-RU" sz="1800" b="1" smtClean="0"/>
              <a:t>щоб) вживається умовний спосіб. </a:t>
            </a:r>
          </a:p>
          <a:p>
            <a:pPr eaLnBrk="1" hangingPunct="1">
              <a:buFontTx/>
              <a:buNone/>
            </a:pPr>
            <a:r>
              <a:rPr lang="ru-RU" sz="1800" b="1" i="1" smtClean="0">
                <a:solidFill>
                  <a:srgbClr val="00FF99"/>
                </a:solidFill>
              </a:rPr>
              <a:t>Наприклад:</a:t>
            </a:r>
          </a:p>
          <a:p>
            <a:pPr eaLnBrk="1" hangingPunct="1">
              <a:buFontTx/>
              <a:buNone/>
            </a:pPr>
            <a:r>
              <a:rPr lang="en-US" sz="1800" b="1" smtClean="0"/>
              <a:t>Misce, ut fiat pulvis — </a:t>
            </a:r>
            <a:r>
              <a:rPr lang="ru-RU" sz="1800" b="1" smtClean="0"/>
              <a:t>Змішай, щоб утворився порошок. </a:t>
            </a:r>
          </a:p>
          <a:p>
            <a:pPr eaLnBrk="1" hangingPunct="1">
              <a:buFontTx/>
              <a:buNone/>
            </a:pPr>
            <a:r>
              <a:rPr lang="en-US" sz="1800" b="1" smtClean="0"/>
              <a:t>Misce, ut fiat pilulae — </a:t>
            </a:r>
            <a:r>
              <a:rPr lang="ru-RU" sz="1800" b="1" smtClean="0"/>
              <a:t>Змішай, щоб утворились пілюлі. </a:t>
            </a:r>
          </a:p>
          <a:p>
            <a:pPr eaLnBrk="1" hangingPunct="1">
              <a:buFontTx/>
              <a:buNone/>
            </a:pPr>
            <a:r>
              <a:rPr lang="ru-RU" sz="1800" b="1" i="1" smtClean="0">
                <a:solidFill>
                  <a:srgbClr val="FFFF00"/>
                </a:solidFill>
              </a:rPr>
              <a:t>Примітка:</a:t>
            </a:r>
            <a:r>
              <a:rPr lang="ru-RU" sz="1800" b="1" smtClean="0"/>
              <a:t> Сполучник </a:t>
            </a:r>
            <a:r>
              <a:rPr lang="en-US" sz="1800" b="1" smtClean="0"/>
              <a:t>ut </a:t>
            </a:r>
            <a:r>
              <a:rPr lang="ru-RU" sz="1800" b="1" smtClean="0"/>
              <a:t>у рецептах зазвичай випускається. </a:t>
            </a:r>
          </a:p>
          <a:p>
            <a:pPr eaLnBrk="1" hangingPunct="1">
              <a:buFontTx/>
              <a:buNone/>
            </a:pPr>
            <a:r>
              <a:rPr lang="en-US" sz="1800" b="1" smtClean="0"/>
              <a:t>Misce, fiant unguentum. </a:t>
            </a:r>
            <a:r>
              <a:rPr lang="ru-RU" sz="1800" b="1" smtClean="0"/>
              <a:t>Змішай, нехай утвориться мазь. </a:t>
            </a:r>
          </a:p>
          <a:p>
            <a:pPr eaLnBrk="1" hangingPunct="1">
              <a:buFontTx/>
              <a:buNone/>
            </a:pPr>
            <a:r>
              <a:rPr lang="en-US" sz="1800" b="1" smtClean="0"/>
              <a:t>Misce, fiant suppositoria. </a:t>
            </a:r>
            <a:r>
              <a:rPr lang="ru-RU" sz="1800" b="1" smtClean="0"/>
              <a:t>Змішай, нехай утворяться свічки.</a:t>
            </a:r>
          </a:p>
        </p:txBody>
      </p:sp>
    </p:spTree>
  </p:cSld>
  <p:clrMapOvr>
    <a:masterClrMapping/>
  </p:clrMapOvr>
  <p:transition spd="med" advClick="0" advTm="30000">
    <p:wheel spokes="8"/>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Объект 1"/>
          <p:cNvSpPr>
            <a:spLocks noGrp="1"/>
          </p:cNvSpPr>
          <p:nvPr>
            <p:ph idx="4294967295"/>
          </p:nvPr>
        </p:nvSpPr>
        <p:spPr>
          <a:xfrm>
            <a:off x="457200" y="1673225"/>
            <a:ext cx="8229600" cy="4394200"/>
          </a:xfrm>
        </p:spPr>
        <p:txBody>
          <a:bodyPr/>
          <a:lstStyle/>
          <a:p>
            <a:pPr marL="0" indent="0" eaLnBrk="1" hangingPunct="1">
              <a:buFontTx/>
              <a:buNone/>
            </a:pPr>
            <a:r>
              <a:rPr lang="ru-RU" sz="1800" smtClean="0"/>
              <a:t>1.  Латинські прийменники потребують двох відмінків: ……</a:t>
            </a:r>
          </a:p>
          <a:p>
            <a:pPr marL="0" indent="0" eaLnBrk="1" hangingPunct="1">
              <a:buFontTx/>
              <a:buNone/>
            </a:pPr>
            <a:r>
              <a:rPr lang="ru-RU" sz="1800" smtClean="0"/>
              <a:t>2.  На які групи поділяються прислівники………………</a:t>
            </a:r>
          </a:p>
          <a:p>
            <a:pPr marL="0" indent="0" eaLnBrk="1" hangingPunct="1">
              <a:buFontTx/>
              <a:buNone/>
            </a:pPr>
            <a:r>
              <a:rPr lang="ru-RU" sz="1800" smtClean="0"/>
              <a:t>3.  Який суфікс додається до прислівників в ступенях порівняння………………</a:t>
            </a:r>
          </a:p>
          <a:p>
            <a:pPr marL="0" indent="0" eaLnBrk="1" hangingPunct="1">
              <a:buFontTx/>
              <a:buNone/>
            </a:pPr>
            <a:r>
              <a:rPr lang="ru-RU" sz="1800" smtClean="0"/>
              <a:t>4.  На які групи поділяються сполучники ……………..</a:t>
            </a:r>
          </a:p>
          <a:p>
            <a:pPr marL="0" indent="0" eaLnBrk="1" hangingPunct="1">
              <a:buFontTx/>
              <a:buNone/>
            </a:pPr>
            <a:r>
              <a:rPr lang="ru-RU" sz="1800" smtClean="0"/>
              <a:t>5.  Де вживаються ці  прийменники: ре</a:t>
            </a:r>
            <a:r>
              <a:rPr lang="en-US" sz="1800" smtClean="0"/>
              <a:t>r, </a:t>
            </a:r>
            <a:r>
              <a:rPr lang="ru-RU" sz="1800" smtClean="0"/>
              <a:t>р</a:t>
            </a:r>
            <a:r>
              <a:rPr lang="en-US" sz="1800" smtClean="0"/>
              <a:t>r</a:t>
            </a:r>
            <a:r>
              <a:rPr lang="ru-RU" sz="1800" smtClean="0"/>
              <a:t>о, ех,……………</a:t>
            </a:r>
          </a:p>
          <a:p>
            <a:pPr marL="0" indent="0" eaLnBrk="1" hangingPunct="1"/>
            <a:endParaRPr lang="ru-RU" sz="1800" smtClean="0"/>
          </a:p>
        </p:txBody>
      </p:sp>
      <p:sp>
        <p:nvSpPr>
          <p:cNvPr id="174082" name="Rectangle 4"/>
          <p:cNvSpPr>
            <a:spLocks noChangeArrowheads="1"/>
          </p:cNvSpPr>
          <p:nvPr/>
        </p:nvSpPr>
        <p:spPr bwMode="auto">
          <a:xfrm>
            <a:off x="539750" y="692150"/>
            <a:ext cx="7993063" cy="8636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rPr>
              <a:t>? Запитання для самоконтролю</a:t>
            </a:r>
            <a:endParaRPr lang="ru-RU" sz="2400" b="1">
              <a:solidFill>
                <a:srgbClr val="FF0066"/>
              </a:solidFill>
            </a:endParaRPr>
          </a:p>
        </p:txBody>
      </p:sp>
    </p:spTree>
  </p:cSld>
  <p:clrMapOvr>
    <a:masterClrMapping/>
  </p:clrMapOvr>
  <p:transition spd="med" advClick="0" advTm="30000">
    <p:wheel spokes="8"/>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Объект 1"/>
          <p:cNvSpPr>
            <a:spLocks noGrp="1"/>
          </p:cNvSpPr>
          <p:nvPr>
            <p:ph idx="4294967295"/>
          </p:nvPr>
        </p:nvSpPr>
        <p:spPr>
          <a:xfrm>
            <a:off x="395288" y="1196975"/>
            <a:ext cx="8229600" cy="4572000"/>
          </a:xfrm>
        </p:spPr>
        <p:txBody>
          <a:bodyPr/>
          <a:lstStyle/>
          <a:p>
            <a:pPr eaLnBrk="1" hangingPunct="1">
              <a:buFontTx/>
              <a:buNone/>
            </a:pPr>
            <a:r>
              <a:rPr lang="ru-RU" sz="1800" b="1" i="1" smtClean="0"/>
              <a:t>1. Перекладіть  на латинську мову:</a:t>
            </a:r>
          </a:p>
          <a:p>
            <a:pPr eaLnBrk="1" hangingPunct="1">
              <a:buFontTx/>
              <a:buNone/>
            </a:pPr>
            <a:r>
              <a:rPr lang="ru-RU" sz="1800" b="1" smtClean="0">
                <a:solidFill>
                  <a:srgbClr val="FF0066"/>
                </a:solidFill>
              </a:rPr>
              <a:t>	Для наркозу;  з водою. Видай в таблетках. Розчини в воді. Змішай з водою</a:t>
            </a:r>
          </a:p>
          <a:p>
            <a:pPr eaLnBrk="1" hangingPunct="1">
              <a:buFontTx/>
              <a:buNone/>
            </a:pPr>
            <a:endParaRPr lang="ru-RU" sz="1800" b="1" smtClean="0">
              <a:solidFill>
                <a:srgbClr val="FF0066"/>
              </a:solidFill>
            </a:endParaRPr>
          </a:p>
          <a:p>
            <a:pPr eaLnBrk="1" hangingPunct="1">
              <a:buFontTx/>
              <a:buNone/>
            </a:pPr>
            <a:r>
              <a:rPr lang="ru-RU" sz="1800" b="1" i="1" smtClean="0"/>
              <a:t>2. Перекладіть на латинську мову: </a:t>
            </a:r>
          </a:p>
          <a:p>
            <a:pPr eaLnBrk="1" hangingPunct="1"/>
            <a:endParaRPr lang="ru-RU" sz="1800" b="1" smtClean="0"/>
          </a:p>
          <a:p>
            <a:pPr eaLnBrk="1" hangingPunct="1">
              <a:buFontTx/>
              <a:buNone/>
            </a:pPr>
            <a:r>
              <a:rPr lang="ru-RU" sz="1800" b="1" smtClean="0">
                <a:solidFill>
                  <a:srgbClr val="FF0066"/>
                </a:solidFill>
              </a:rPr>
              <a:t>	Швидко, гостре, добре. Візьми: Білої глини скільки треба.</a:t>
            </a:r>
          </a:p>
          <a:p>
            <a:pPr eaLnBrk="1" hangingPunct="1">
              <a:buFontTx/>
              <a:buNone/>
            </a:pPr>
            <a:r>
              <a:rPr lang="ru-RU" sz="1800" b="1" smtClean="0">
                <a:solidFill>
                  <a:srgbClr val="FF0066"/>
                </a:solidFill>
              </a:rPr>
              <a:t>	Змішай, щоб утворилась пілюльна маса. Змішай, щоб утворився розчин.</a:t>
            </a:r>
          </a:p>
          <a:p>
            <a:pPr eaLnBrk="1" hangingPunct="1"/>
            <a:endParaRPr lang="ru-RU" sz="1800" b="1" smtClean="0">
              <a:solidFill>
                <a:srgbClr val="FF0066"/>
              </a:solidFill>
            </a:endParaRPr>
          </a:p>
          <a:p>
            <a:pPr eaLnBrk="1" hangingPunct="1"/>
            <a:endParaRPr lang="ru-RU" sz="1800" b="1" smtClean="0">
              <a:solidFill>
                <a:srgbClr val="FF0066"/>
              </a:solidFill>
            </a:endParaRPr>
          </a:p>
          <a:p>
            <a:pPr eaLnBrk="1" hangingPunct="1">
              <a:buFontTx/>
              <a:buNone/>
            </a:pPr>
            <a:endParaRPr lang="ru-RU" sz="1800" b="1" smtClean="0">
              <a:solidFill>
                <a:srgbClr val="FF0066"/>
              </a:solidFill>
            </a:endParaRPr>
          </a:p>
          <a:p>
            <a:pPr eaLnBrk="1" hangingPunct="1">
              <a:buFontTx/>
              <a:buNone/>
            </a:pPr>
            <a:r>
              <a:rPr lang="ru-RU" sz="1800" b="1" smtClean="0">
                <a:solidFill>
                  <a:srgbClr val="FF0066"/>
                </a:solidFill>
              </a:rPr>
              <a:t>     </a:t>
            </a:r>
          </a:p>
          <a:p>
            <a:pPr eaLnBrk="1" hangingPunct="1">
              <a:buFontTx/>
              <a:buNone/>
            </a:pPr>
            <a:endParaRPr lang="ru-RU" sz="1800" b="1" smtClean="0"/>
          </a:p>
          <a:p>
            <a:pPr eaLnBrk="1" hangingPunct="1">
              <a:buFontTx/>
              <a:buNone/>
            </a:pPr>
            <a:endParaRPr lang="ru-RU" sz="1800" b="1" smtClean="0"/>
          </a:p>
          <a:p>
            <a:pPr eaLnBrk="1" hangingPunct="1"/>
            <a:endParaRPr lang="ru-RU" sz="1800" b="1" smtClean="0"/>
          </a:p>
          <a:p>
            <a:pPr eaLnBrk="1" hangingPunct="1"/>
            <a:endParaRPr lang="ru-RU" sz="1800" b="1" smtClean="0"/>
          </a:p>
        </p:txBody>
      </p:sp>
      <p:sp>
        <p:nvSpPr>
          <p:cNvPr id="175106" name="Rectangle 4"/>
          <p:cNvSpPr>
            <a:spLocks noChangeArrowheads="1"/>
          </p:cNvSpPr>
          <p:nvPr/>
        </p:nvSpPr>
        <p:spPr bwMode="auto">
          <a:xfrm>
            <a:off x="755650" y="188913"/>
            <a:ext cx="7704138" cy="8636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a:solidFill>
                  <a:srgbClr val="FF0066"/>
                </a:solidFill>
                <a:latin typeface="Arial" charset="0"/>
              </a:rPr>
              <a:t>Домашнє завдання</a:t>
            </a:r>
            <a:endParaRPr lang="ru-RU" b="1">
              <a:solidFill>
                <a:srgbClr val="FF0066"/>
              </a:solidFill>
              <a:latin typeface="Arial" charset="0"/>
            </a:endParaRPr>
          </a:p>
        </p:txBody>
      </p:sp>
    </p:spTree>
  </p:cSld>
  <p:clrMapOvr>
    <a:masterClrMapping/>
  </p:clrMapOvr>
  <p:transition spd="med" advClick="0" advTm="30000">
    <p:wheel spokes="8"/>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Объект 1"/>
          <p:cNvSpPr>
            <a:spLocks noGrp="1"/>
          </p:cNvSpPr>
          <p:nvPr>
            <p:ph idx="4294967295"/>
          </p:nvPr>
        </p:nvSpPr>
        <p:spPr>
          <a:xfrm>
            <a:off x="457200" y="1673225"/>
            <a:ext cx="8229600" cy="4394200"/>
          </a:xfrm>
        </p:spPr>
        <p:txBody>
          <a:bodyPr/>
          <a:lstStyle/>
          <a:p>
            <a:pPr eaLnBrk="1" hangingPunct="1">
              <a:buFontTx/>
              <a:buNone/>
            </a:pPr>
            <a:r>
              <a:rPr lang="ru-RU" sz="1800" smtClean="0"/>
              <a:t>    Вивчити прислівники, займенники, сполучники, що викладені вище. </a:t>
            </a:r>
          </a:p>
        </p:txBody>
      </p:sp>
      <p:sp>
        <p:nvSpPr>
          <p:cNvPr id="176130" name="Rectangle 5"/>
          <p:cNvSpPr>
            <a:spLocks noChangeArrowheads="1"/>
          </p:cNvSpPr>
          <p:nvPr/>
        </p:nvSpPr>
        <p:spPr bwMode="auto">
          <a:xfrm>
            <a:off x="468313" y="188913"/>
            <a:ext cx="7632700" cy="935037"/>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sym typeface="Wingdings" pitchFamily="2" charset="2"/>
              </a:rPr>
              <a:t> </a:t>
            </a:r>
            <a:r>
              <a:rPr lang="uk-UA" sz="2400" b="1">
                <a:solidFill>
                  <a:srgbClr val="FF0066"/>
                </a:solidFill>
              </a:rPr>
              <a:t>Слова для активного засвоювання</a:t>
            </a:r>
            <a:endParaRPr lang="ru-RU" sz="2400" b="1">
              <a:solidFill>
                <a:srgbClr val="FF0066"/>
              </a:solidFill>
            </a:endParaRPr>
          </a:p>
        </p:txBody>
      </p:sp>
    </p:spTree>
  </p:cSld>
  <p:clrMapOvr>
    <a:masterClrMapping/>
  </p:clrMapOvr>
  <p:transition spd="med" advClick="0" advTm="30000">
    <p:wheel spokes="8"/>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Объект 2"/>
          <p:cNvSpPr>
            <a:spLocks noGrp="1"/>
          </p:cNvSpPr>
          <p:nvPr>
            <p:ph idx="4294967295"/>
          </p:nvPr>
        </p:nvSpPr>
        <p:spPr>
          <a:xfrm>
            <a:off x="323850" y="1052513"/>
            <a:ext cx="8820150" cy="5256212"/>
          </a:xfrm>
        </p:spPr>
        <p:txBody>
          <a:bodyPr/>
          <a:lstStyle/>
          <a:p>
            <a:pPr marL="0" indent="0" eaLnBrk="1" hangingPunct="1">
              <a:buFontTx/>
              <a:buNone/>
            </a:pPr>
            <a:r>
              <a:rPr lang="ru-RU" sz="1800" b="1" i="1" smtClean="0">
                <a:solidFill>
                  <a:srgbClr val="00FF99"/>
                </a:solidFill>
              </a:rPr>
              <a:t>План</a:t>
            </a:r>
          </a:p>
          <a:p>
            <a:pPr marL="0" indent="0" eaLnBrk="1" hangingPunct="1">
              <a:buFontTx/>
              <a:buNone/>
            </a:pPr>
            <a:r>
              <a:rPr lang="ru-RU" sz="1800" b="1" smtClean="0"/>
              <a:t>1.  Загальні відомості про числівник.</a:t>
            </a:r>
          </a:p>
          <a:p>
            <a:pPr marL="0" indent="0" eaLnBrk="1" hangingPunct="1">
              <a:buFontTx/>
              <a:buNone/>
            </a:pPr>
            <a:r>
              <a:rPr lang="ru-RU" sz="1800" b="1" smtClean="0"/>
              <a:t>2.  Кількісні і порядкові числівники від 1 до 15 та 20, 50, 100, 1000</a:t>
            </a:r>
          </a:p>
          <a:p>
            <a:pPr marL="0" indent="0" eaLnBrk="1" hangingPunct="1">
              <a:buFontTx/>
              <a:buNone/>
            </a:pPr>
            <a:r>
              <a:rPr lang="ru-RU" sz="1800" b="1" smtClean="0"/>
              <a:t>3.  Римські цифри в рецептах.</a:t>
            </a:r>
          </a:p>
          <a:p>
            <a:pPr marL="0" indent="0" eaLnBrk="1" hangingPunct="1">
              <a:buFontTx/>
              <a:buNone/>
            </a:pPr>
            <a:r>
              <a:rPr lang="ru-RU" sz="1800" b="1" smtClean="0"/>
              <a:t>4.  Узгодження кількісних числівників з іменниками.</a:t>
            </a:r>
          </a:p>
          <a:p>
            <a:pPr marL="0" indent="0" eaLnBrk="1" hangingPunct="1">
              <a:buFontTx/>
              <a:buNone/>
            </a:pPr>
            <a:r>
              <a:rPr lang="ru-RU" sz="1800" b="1" smtClean="0"/>
              <a:t>5.  Числівники в рецептах.</a:t>
            </a:r>
          </a:p>
          <a:p>
            <a:pPr marL="0" indent="0" eaLnBrk="1" hangingPunct="1">
              <a:buFontTx/>
              <a:buNone/>
            </a:pPr>
            <a:r>
              <a:rPr lang="ru-RU" sz="1800" b="1" smtClean="0"/>
              <a:t>6.  Прийменники, що найчастіше вживаються у ветеринарній термінології, рецептах і вимагають знахідного чи орудного відмінків.</a:t>
            </a:r>
          </a:p>
          <a:p>
            <a:pPr marL="0" indent="0" eaLnBrk="1" hangingPunct="1">
              <a:buFontTx/>
              <a:buNone/>
            </a:pPr>
            <a:r>
              <a:rPr lang="ru-RU" sz="1800" b="1" smtClean="0"/>
              <a:t>7.  Порядок слів у латинському реченні.</a:t>
            </a:r>
          </a:p>
          <a:p>
            <a:pPr marL="0" indent="0" eaLnBrk="1" hangingPunct="1">
              <a:buFontTx/>
              <a:buNone/>
            </a:pPr>
            <a:r>
              <a:rPr lang="ru-RU" sz="2400" b="1" smtClean="0">
                <a:solidFill>
                  <a:srgbClr val="00FF99"/>
                </a:solidFill>
                <a:sym typeface="Webdings" pitchFamily="18" charset="2"/>
              </a:rPr>
              <a:t></a:t>
            </a:r>
            <a:r>
              <a:rPr lang="ru-RU" sz="1800" b="1" smtClean="0">
                <a:solidFill>
                  <a:srgbClr val="00FF99"/>
                </a:solidFill>
                <a:sym typeface="Webdings" pitchFamily="18" charset="2"/>
              </a:rPr>
              <a:t> </a:t>
            </a:r>
            <a:r>
              <a:rPr lang="ru-RU" sz="1800" b="1" smtClean="0">
                <a:solidFill>
                  <a:srgbClr val="00FF99"/>
                </a:solidFill>
              </a:rPr>
              <a:t>Використані джерела:</a:t>
            </a:r>
          </a:p>
          <a:p>
            <a:pPr marL="0" indent="0" eaLnBrk="1" hangingPunct="1">
              <a:buFontTx/>
              <a:buNone/>
            </a:pPr>
            <a:r>
              <a:rPr lang="ru-RU" sz="1800" b="1" smtClean="0"/>
              <a:t>1.  Буркат А.П. "Латинский язык и основы ветеринарной терминологии", К, "Выща школа" 1989г. ст. 148-150, 159-160.</a:t>
            </a:r>
          </a:p>
          <a:p>
            <a:pPr marL="0" indent="0" eaLnBrk="1" hangingPunct="1">
              <a:buFontTx/>
              <a:buNone/>
            </a:pPr>
            <a:r>
              <a:rPr lang="ru-RU" sz="1800" b="1" smtClean="0"/>
              <a:t>2.  Семілетко В.І., Столбецька С.Б. Латинська мова: Підручник. – Біла Церква, БДАУ, 2002. – с. 68-74; 78-80.</a:t>
            </a:r>
          </a:p>
          <a:p>
            <a:pPr marL="0" indent="0" eaLnBrk="1" hangingPunct="1"/>
            <a:endParaRPr lang="ru-RU" sz="1800" b="1" smtClean="0"/>
          </a:p>
        </p:txBody>
      </p:sp>
      <p:sp>
        <p:nvSpPr>
          <p:cNvPr id="177156" name="Rectangle 4"/>
          <p:cNvSpPr>
            <a:spLocks noChangeArrowheads="1"/>
          </p:cNvSpPr>
          <p:nvPr/>
        </p:nvSpPr>
        <p:spPr bwMode="auto">
          <a:xfrm>
            <a:off x="214313" y="414338"/>
            <a:ext cx="8929687" cy="466725"/>
          </a:xfrm>
          <a:prstGeom prst="rect">
            <a:avLst/>
          </a:prstGeom>
          <a:solidFill>
            <a:srgbClr val="3399FF">
              <a:alpha val="0"/>
            </a:srgbClr>
          </a:solidFill>
          <a:ln w="9525">
            <a:solidFill>
              <a:srgbClr val="FFFFFF">
                <a:alpha val="0"/>
              </a:srgbClr>
            </a:solidFill>
            <a:miter lim="800000"/>
            <a:headEnd/>
            <a:tailEnd/>
          </a:ln>
          <a:effectLst/>
        </p:spPr>
        <p:txBody>
          <a:bodyPr anchor="ctr">
            <a:spAutoFit/>
          </a:bodyPr>
          <a:lstStyle/>
          <a:p>
            <a:pPr algn="ctr"/>
            <a:r>
              <a:rPr lang="uk-UA" sz="2400" b="1">
                <a:solidFill>
                  <a:srgbClr val="FF0066"/>
                </a:solidFill>
                <a:latin typeface="Arial" charset="0"/>
              </a:rPr>
              <a:t>ЧИСЛІВНИУ. ПРИЙМЕННИК. ЕЛЕМЕНТАМИ СИНТАКСИСУ</a:t>
            </a:r>
            <a:endParaRPr lang="ru-RU" sz="2400" b="1">
              <a:solidFill>
                <a:srgbClr val="FF0066"/>
              </a:solidFill>
              <a:latin typeface="Arial" charset="0"/>
            </a:endParaRPr>
          </a:p>
        </p:txBody>
      </p:sp>
    </p:spTree>
  </p:cSld>
  <p:clrMapOvr>
    <a:masterClrMapping/>
  </p:clrMapOvr>
  <p:transition spd="med" advClick="0" advTm="30000">
    <p:wheel spokes="8"/>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Объект 2"/>
          <p:cNvSpPr>
            <a:spLocks noGrp="1"/>
          </p:cNvSpPr>
          <p:nvPr>
            <p:ph idx="4294967295"/>
          </p:nvPr>
        </p:nvSpPr>
        <p:spPr>
          <a:xfrm>
            <a:off x="323850" y="1125538"/>
            <a:ext cx="8640763" cy="4394200"/>
          </a:xfrm>
        </p:spPr>
        <p:txBody>
          <a:bodyPr/>
          <a:lstStyle/>
          <a:p>
            <a:pPr marL="0" indent="0" eaLnBrk="1" hangingPunct="1">
              <a:buFontTx/>
              <a:buNone/>
            </a:pPr>
            <a:r>
              <a:rPr lang="ru-RU" sz="1800" b="1" i="1" smtClean="0"/>
              <a:t>В латинській мові є кількісні, порядкові, розділові і прислівникові  числівники:</a:t>
            </a:r>
          </a:p>
          <a:p>
            <a:pPr marL="0" indent="0" eaLnBrk="1" hangingPunct="1"/>
            <a:endParaRPr lang="ru-RU" sz="1800" b="1" smtClean="0"/>
          </a:p>
          <a:p>
            <a:pPr marL="0" indent="0" eaLnBrk="1" hangingPunct="1">
              <a:buFont typeface="Wingdings" pitchFamily="2" charset="2"/>
              <a:buChar char="Ø"/>
            </a:pPr>
            <a:r>
              <a:rPr lang="ru-RU" sz="1800" b="1" u="sng" smtClean="0">
                <a:solidFill>
                  <a:srgbClr val="FF0066"/>
                </a:solidFill>
              </a:rPr>
              <a:t> кількісні</a:t>
            </a:r>
            <a:r>
              <a:rPr lang="ru-RU" sz="1800" b="1" smtClean="0"/>
              <a:t> - вказують на кількість предметів і відповідають </a:t>
            </a:r>
            <a:r>
              <a:rPr lang="ru-RU" sz="1800" b="1" i="1" smtClean="0">
                <a:solidFill>
                  <a:schemeClr val="hlink"/>
                </a:solidFill>
              </a:rPr>
              <a:t>на запитання  скільки?</a:t>
            </a:r>
          </a:p>
          <a:p>
            <a:pPr marL="0" indent="0" eaLnBrk="1" hangingPunct="1">
              <a:buFont typeface="Wingdings" pitchFamily="2" charset="2"/>
              <a:buChar char="Ø"/>
            </a:pPr>
            <a:r>
              <a:rPr lang="ru-RU" sz="1800" b="1" smtClean="0">
                <a:solidFill>
                  <a:srgbClr val="FF0066"/>
                </a:solidFill>
              </a:rPr>
              <a:t> </a:t>
            </a:r>
            <a:r>
              <a:rPr lang="ru-RU" sz="1800" b="1" u="sng" smtClean="0">
                <a:solidFill>
                  <a:srgbClr val="FF0066"/>
                </a:solidFill>
              </a:rPr>
              <a:t>порядкові</a:t>
            </a:r>
            <a:r>
              <a:rPr lang="ru-RU" sz="1800" b="1" smtClean="0">
                <a:solidFill>
                  <a:srgbClr val="FF0066"/>
                </a:solidFill>
              </a:rPr>
              <a:t> </a:t>
            </a:r>
            <a:r>
              <a:rPr lang="ru-RU" sz="1800" b="1" smtClean="0"/>
              <a:t>вказують на порядок при рахуванні і відповідають </a:t>
            </a:r>
            <a:r>
              <a:rPr lang="ru-RU" sz="1800" b="1" i="1" smtClean="0">
                <a:solidFill>
                  <a:schemeClr val="hlink"/>
                </a:solidFill>
              </a:rPr>
              <a:t>на запитання  котрий?</a:t>
            </a:r>
          </a:p>
          <a:p>
            <a:pPr marL="0" indent="0" eaLnBrk="1" hangingPunct="1">
              <a:buFont typeface="Wingdings" pitchFamily="2" charset="2"/>
              <a:buChar char="Ø"/>
            </a:pPr>
            <a:r>
              <a:rPr lang="ru-RU" sz="1800" b="1" i="1" smtClean="0">
                <a:solidFill>
                  <a:schemeClr val="hlink"/>
                </a:solidFill>
              </a:rPr>
              <a:t> </a:t>
            </a:r>
            <a:r>
              <a:rPr lang="ru-RU" sz="1800" b="1" u="sng" smtClean="0">
                <a:solidFill>
                  <a:srgbClr val="FF0066"/>
                </a:solidFill>
              </a:rPr>
              <a:t>розділові</a:t>
            </a:r>
            <a:r>
              <a:rPr lang="ru-RU" sz="1800" b="1" smtClean="0"/>
              <a:t>  відповідають </a:t>
            </a:r>
            <a:r>
              <a:rPr lang="ru-RU" sz="1800" b="1" i="1" smtClean="0">
                <a:solidFill>
                  <a:schemeClr val="hlink"/>
                </a:solidFill>
              </a:rPr>
              <a:t>на запитання  по скільки?</a:t>
            </a:r>
          </a:p>
          <a:p>
            <a:pPr marL="0" indent="0" eaLnBrk="1" hangingPunct="1">
              <a:buFont typeface="Wingdings" pitchFamily="2" charset="2"/>
              <a:buChar char="Ø"/>
            </a:pPr>
            <a:r>
              <a:rPr lang="ru-RU" sz="1800" b="1" smtClean="0">
                <a:solidFill>
                  <a:srgbClr val="FF0066"/>
                </a:solidFill>
              </a:rPr>
              <a:t> </a:t>
            </a:r>
            <a:r>
              <a:rPr lang="ru-RU" sz="1800" b="1" u="sng" smtClean="0">
                <a:solidFill>
                  <a:srgbClr val="FF0066"/>
                </a:solidFill>
              </a:rPr>
              <a:t>прислівникові</a:t>
            </a:r>
            <a:r>
              <a:rPr lang="ru-RU" sz="1800" b="1" smtClean="0"/>
              <a:t> відповідають </a:t>
            </a:r>
            <a:r>
              <a:rPr lang="ru-RU" sz="1800" b="1" i="1" smtClean="0">
                <a:solidFill>
                  <a:schemeClr val="hlink"/>
                </a:solidFill>
              </a:rPr>
              <a:t>на запитання  скільки разів?</a:t>
            </a:r>
            <a:r>
              <a:rPr lang="ru-RU" sz="1800" b="1" smtClean="0"/>
              <a:t> </a:t>
            </a:r>
          </a:p>
          <a:p>
            <a:pPr marL="0" indent="0" eaLnBrk="1" hangingPunct="1"/>
            <a:endParaRPr lang="ru-RU" sz="1800" b="1" smtClean="0"/>
          </a:p>
          <a:p>
            <a:pPr marL="0" indent="0" eaLnBrk="1" hangingPunct="1">
              <a:buFontTx/>
              <a:buNone/>
            </a:pPr>
            <a:r>
              <a:rPr lang="ru-RU" sz="1800" b="1" i="1" smtClean="0"/>
              <a:t>Цифри  є: </a:t>
            </a:r>
          </a:p>
          <a:p>
            <a:pPr marL="0" indent="0" eaLnBrk="1" hangingPunct="1">
              <a:buFont typeface="Wingdings" pitchFamily="2" charset="2"/>
              <a:buChar char="Ø"/>
            </a:pPr>
            <a:r>
              <a:rPr lang="ru-RU" sz="1800" b="1" smtClean="0">
                <a:solidFill>
                  <a:srgbClr val="FF0066"/>
                </a:solidFill>
              </a:rPr>
              <a:t> римські</a:t>
            </a:r>
            <a:r>
              <a:rPr lang="ru-RU" sz="1800" b="1" smtClean="0"/>
              <a:t> - І, ІІ, ІІІ, </a:t>
            </a:r>
            <a:r>
              <a:rPr lang="en-US" sz="1800" b="1" smtClean="0"/>
              <a:t>IV, V, VI, V</a:t>
            </a:r>
            <a:r>
              <a:rPr lang="ru-RU" sz="1800" b="1" smtClean="0"/>
              <a:t>ІІ, </a:t>
            </a:r>
            <a:r>
              <a:rPr lang="en-US" sz="1800" b="1" smtClean="0"/>
              <a:t>VIII, IX, X.</a:t>
            </a:r>
          </a:p>
          <a:p>
            <a:pPr marL="0" indent="0" eaLnBrk="1" hangingPunct="1">
              <a:buFont typeface="Wingdings" pitchFamily="2" charset="2"/>
              <a:buChar char="Ø"/>
            </a:pPr>
            <a:r>
              <a:rPr lang="ru-RU" sz="1800" b="1" smtClean="0">
                <a:solidFill>
                  <a:srgbClr val="FF0066"/>
                </a:solidFill>
              </a:rPr>
              <a:t> арабські</a:t>
            </a:r>
            <a:r>
              <a:rPr lang="ru-RU" sz="1800" b="1" smtClean="0"/>
              <a:t> - 1, 2, 3, 4, 5, 6, 7, 8, 9,10.</a:t>
            </a:r>
          </a:p>
          <a:p>
            <a:pPr marL="0" indent="0" eaLnBrk="1" hangingPunct="1"/>
            <a:endParaRPr lang="ru-RU" sz="1800" b="1" smtClean="0"/>
          </a:p>
        </p:txBody>
      </p:sp>
      <p:sp>
        <p:nvSpPr>
          <p:cNvPr id="178180" name="Rectangle 4"/>
          <p:cNvSpPr>
            <a:spLocks noChangeArrowheads="1"/>
          </p:cNvSpPr>
          <p:nvPr/>
        </p:nvSpPr>
        <p:spPr bwMode="auto">
          <a:xfrm>
            <a:off x="755650" y="188913"/>
            <a:ext cx="8064500" cy="863600"/>
          </a:xfrm>
          <a:prstGeom prst="rect">
            <a:avLst/>
          </a:prstGeom>
          <a:solidFill>
            <a:srgbClr val="3399FF">
              <a:alpha val="0"/>
            </a:srgbClr>
          </a:solidFill>
          <a:ln w="9525">
            <a:solidFill>
              <a:srgbClr val="FFFFFF">
                <a:alpha val="0"/>
              </a:srgbClr>
            </a:solidFill>
            <a:miter lim="800000"/>
            <a:headEnd/>
            <a:tailEnd/>
          </a:ln>
          <a:effectLst/>
        </p:spPr>
        <p:txBody>
          <a:bodyPr wrap="none" anchor="ctr"/>
          <a:lstStyle/>
          <a:p>
            <a:pPr algn="ctr"/>
            <a:r>
              <a:rPr lang="uk-UA" b="1" dirty="0">
                <a:solidFill>
                  <a:srgbClr val="92D050"/>
                </a:solidFill>
                <a:latin typeface="Arial" charset="0"/>
              </a:rPr>
              <a:t>1. Загальні відомості про числівник</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ъект 2"/>
          <p:cNvSpPr>
            <a:spLocks noGrp="1"/>
          </p:cNvSpPr>
          <p:nvPr>
            <p:ph idx="4294967295"/>
          </p:nvPr>
        </p:nvSpPr>
        <p:spPr>
          <a:xfrm>
            <a:off x="395288" y="2060575"/>
            <a:ext cx="8229600" cy="2890838"/>
          </a:xfrm>
        </p:spPr>
        <p:txBody>
          <a:bodyPr/>
          <a:lstStyle/>
          <a:p>
            <a:pPr marL="0" indent="0" eaLnBrk="1" hangingPunct="1">
              <a:buFontTx/>
              <a:buNone/>
            </a:pPr>
            <a:r>
              <a:rPr lang="ru-RU" sz="1800" b="1" dirty="0" smtClean="0"/>
              <a:t>1.   </a:t>
            </a:r>
            <a:r>
              <a:rPr lang="ru-RU" sz="1800" b="1" dirty="0" err="1" smtClean="0"/>
              <a:t>Голосний</a:t>
            </a:r>
            <a:r>
              <a:rPr lang="ru-RU" sz="1800" b="1" dirty="0" smtClean="0"/>
              <a:t> і </a:t>
            </a:r>
            <a:r>
              <a:rPr lang="ru-RU" sz="1800" b="1" dirty="0" err="1" smtClean="0"/>
              <a:t>частіше</a:t>
            </a:r>
            <a:r>
              <a:rPr lang="ru-RU" sz="1800" b="1" dirty="0" smtClean="0"/>
              <a:t> </a:t>
            </a:r>
            <a:r>
              <a:rPr lang="ru-RU" sz="1800" b="1" dirty="0" err="1" smtClean="0"/>
              <a:t>вимовляється</a:t>
            </a:r>
            <a:r>
              <a:rPr lang="ru-RU" sz="1800" b="1" dirty="0" smtClean="0"/>
              <a:t> як </a:t>
            </a:r>
            <a:r>
              <a:rPr lang="ru-RU" sz="1800" b="1" dirty="0" err="1" smtClean="0"/>
              <a:t>українська</a:t>
            </a:r>
            <a:r>
              <a:rPr lang="ru-RU" sz="1800" b="1" dirty="0" smtClean="0"/>
              <a:t> </a:t>
            </a:r>
            <a:r>
              <a:rPr lang="ru-RU" sz="1800" b="1" dirty="0" smtClean="0">
                <a:solidFill>
                  <a:srgbClr val="FF0066"/>
                </a:solidFill>
              </a:rPr>
              <a:t>і</a:t>
            </a:r>
            <a:r>
              <a:rPr lang="ru-RU" sz="1800" b="1" dirty="0" smtClean="0"/>
              <a:t>, але </a:t>
            </a:r>
            <a:r>
              <a:rPr lang="ru-RU" sz="1800" b="1" dirty="0" err="1" smtClean="0"/>
              <a:t>може</a:t>
            </a:r>
            <a:r>
              <a:rPr lang="ru-RU" sz="1800" b="1" dirty="0" smtClean="0"/>
              <a:t> </a:t>
            </a:r>
            <a:r>
              <a:rPr lang="ru-RU" sz="1800" b="1" dirty="0" err="1" smtClean="0"/>
              <a:t>вимовлятися</a:t>
            </a:r>
            <a:r>
              <a:rPr lang="ru-RU" sz="1800" b="1" dirty="0" smtClean="0"/>
              <a:t> як…….</a:t>
            </a:r>
          </a:p>
          <a:p>
            <a:pPr marL="0" indent="0" eaLnBrk="1" hangingPunct="1">
              <a:buFontTx/>
              <a:buNone/>
            </a:pPr>
            <a:r>
              <a:rPr lang="ru-RU" sz="1800" b="1" dirty="0" smtClean="0"/>
              <a:t>2.  </a:t>
            </a:r>
            <a:r>
              <a:rPr lang="ru-RU" sz="1800" b="1" dirty="0" err="1" smtClean="0"/>
              <a:t>Голосний</a:t>
            </a:r>
            <a:r>
              <a:rPr lang="ru-RU" sz="1800" b="1" dirty="0" smtClean="0"/>
              <a:t> </a:t>
            </a:r>
            <a:r>
              <a:rPr lang="ru-RU" sz="1800" b="1" dirty="0" smtClean="0">
                <a:solidFill>
                  <a:srgbClr val="FF0066"/>
                </a:solidFill>
              </a:rPr>
              <a:t>у</a:t>
            </a:r>
            <a:r>
              <a:rPr lang="ru-RU" sz="1800" b="1" dirty="0" smtClean="0"/>
              <a:t> </a:t>
            </a:r>
            <a:r>
              <a:rPr lang="ru-RU" sz="1800" b="1" dirty="0" err="1" smtClean="0"/>
              <a:t>пишеться</a:t>
            </a:r>
            <a:r>
              <a:rPr lang="ru-RU" sz="1800" b="1" dirty="0" smtClean="0"/>
              <a:t> в словах …..</a:t>
            </a:r>
            <a:r>
              <a:rPr lang="ru-RU" sz="1800" b="1" dirty="0" err="1" smtClean="0"/>
              <a:t>походження</a:t>
            </a:r>
            <a:r>
              <a:rPr lang="ru-RU" sz="1800" b="1" dirty="0" smtClean="0"/>
              <a:t>.</a:t>
            </a:r>
          </a:p>
          <a:p>
            <a:pPr marL="0" indent="0" eaLnBrk="1" hangingPunct="1">
              <a:buFontTx/>
              <a:buNone/>
            </a:pPr>
            <a:r>
              <a:rPr lang="ru-RU" sz="1800" b="1" dirty="0" smtClean="0"/>
              <a:t>3.  </a:t>
            </a:r>
            <a:r>
              <a:rPr lang="ru-RU" sz="1800" b="1" dirty="0" err="1" smtClean="0"/>
              <a:t>Двуголосні</a:t>
            </a:r>
            <a:r>
              <a:rPr lang="ru-RU" sz="1800" b="1" dirty="0" smtClean="0"/>
              <a:t> </a:t>
            </a:r>
            <a:r>
              <a:rPr lang="ru-RU" sz="1800" b="1" dirty="0" err="1" smtClean="0">
                <a:solidFill>
                  <a:srgbClr val="FF0066"/>
                </a:solidFill>
              </a:rPr>
              <a:t>ае</a:t>
            </a:r>
            <a:r>
              <a:rPr lang="ru-RU" sz="1800" b="1" dirty="0" smtClean="0"/>
              <a:t>, </a:t>
            </a:r>
            <a:r>
              <a:rPr lang="ru-RU" sz="1800" b="1" dirty="0" err="1" smtClean="0">
                <a:solidFill>
                  <a:srgbClr val="FF0066"/>
                </a:solidFill>
              </a:rPr>
              <a:t>ое</a:t>
            </a:r>
            <a:r>
              <a:rPr lang="ru-RU" sz="1800" b="1" dirty="0" smtClean="0"/>
              <a:t> принято </a:t>
            </a:r>
            <a:r>
              <a:rPr lang="ru-RU" sz="1800" b="1" dirty="0" err="1" smtClean="0"/>
              <a:t>вимовляти</a:t>
            </a:r>
            <a:r>
              <a:rPr lang="ru-RU" sz="1800" b="1" dirty="0" smtClean="0"/>
              <a:t> як </a:t>
            </a:r>
            <a:r>
              <a:rPr lang="ru-RU" sz="1800" b="1" dirty="0" err="1" smtClean="0"/>
              <a:t>українські</a:t>
            </a:r>
            <a:r>
              <a:rPr lang="ru-RU" sz="1800" b="1" dirty="0" smtClean="0"/>
              <a:t>…..	</a:t>
            </a:r>
          </a:p>
          <a:p>
            <a:pPr marL="0" indent="0" eaLnBrk="1" hangingPunct="1">
              <a:buFontTx/>
              <a:buNone/>
            </a:pPr>
            <a:r>
              <a:rPr lang="ru-RU" sz="1800" b="1" dirty="0" smtClean="0"/>
              <a:t>4.  </a:t>
            </a:r>
            <a:r>
              <a:rPr lang="ru-RU" sz="1800" b="1" dirty="0" err="1" smtClean="0"/>
              <a:t>Приголосна</a:t>
            </a:r>
            <a:r>
              <a:rPr lang="ru-RU" sz="1800" b="1" dirty="0" smtClean="0"/>
              <a:t> </a:t>
            </a:r>
            <a:r>
              <a:rPr lang="ru-RU" sz="1800" b="1" dirty="0" smtClean="0">
                <a:solidFill>
                  <a:srgbClr val="FF0066"/>
                </a:solidFill>
              </a:rPr>
              <a:t>с</a:t>
            </a:r>
            <a:r>
              <a:rPr lang="ru-RU" sz="1800" b="1" dirty="0" smtClean="0"/>
              <a:t> </a:t>
            </a:r>
            <a:r>
              <a:rPr lang="ru-RU" sz="1800" b="1" dirty="0" err="1" smtClean="0"/>
              <a:t>вимовляється</a:t>
            </a:r>
            <a:r>
              <a:rPr lang="ru-RU" sz="1800" b="1" dirty="0" smtClean="0"/>
              <a:t> як </a:t>
            </a:r>
            <a:r>
              <a:rPr lang="ru-RU" sz="1800" b="1" dirty="0" err="1" smtClean="0"/>
              <a:t>українська</a:t>
            </a:r>
            <a:r>
              <a:rPr lang="ru-RU" sz="1800" b="1" dirty="0" smtClean="0"/>
              <a:t>  …….  </a:t>
            </a:r>
            <a:r>
              <a:rPr lang="ru-RU" sz="1800" b="1" dirty="0" err="1" smtClean="0"/>
              <a:t>або</a:t>
            </a:r>
            <a:r>
              <a:rPr lang="ru-RU" sz="1800" b="1" dirty="0" smtClean="0"/>
              <a:t>  …..</a:t>
            </a:r>
          </a:p>
          <a:p>
            <a:pPr marL="0" indent="0" eaLnBrk="1" hangingPunct="1">
              <a:buFontTx/>
              <a:buNone/>
            </a:pPr>
            <a:r>
              <a:rPr lang="ru-RU" sz="1800" b="1" dirty="0" smtClean="0"/>
              <a:t>5.  </a:t>
            </a:r>
            <a:r>
              <a:rPr lang="ru-RU" sz="1800" b="1" dirty="0" err="1" smtClean="0"/>
              <a:t>Літера</a:t>
            </a:r>
            <a:r>
              <a:rPr lang="ru-RU" sz="1800" b="1" dirty="0" smtClean="0"/>
              <a:t> </a:t>
            </a:r>
            <a:r>
              <a:rPr lang="en-US" sz="1800" b="1" dirty="0" smtClean="0">
                <a:solidFill>
                  <a:srgbClr val="FF0066"/>
                </a:solidFill>
              </a:rPr>
              <a:t>k</a:t>
            </a:r>
            <a:r>
              <a:rPr lang="en-US" sz="1800" b="1" dirty="0" smtClean="0"/>
              <a:t> </a:t>
            </a:r>
            <a:r>
              <a:rPr lang="ru-RU" sz="1800" b="1" dirty="0" err="1" smtClean="0"/>
              <a:t>пишеться</a:t>
            </a:r>
            <a:r>
              <a:rPr lang="ru-RU" sz="1800" b="1" dirty="0" smtClean="0"/>
              <a:t> </a:t>
            </a:r>
            <a:r>
              <a:rPr lang="ru-RU" sz="1800" b="1" dirty="0" err="1" smtClean="0"/>
              <a:t>тільки</a:t>
            </a:r>
            <a:r>
              <a:rPr lang="ru-RU" sz="1800" b="1" dirty="0" smtClean="0"/>
              <a:t> в ….. словах.</a:t>
            </a:r>
          </a:p>
          <a:p>
            <a:pPr marL="0" indent="0" eaLnBrk="1" hangingPunct="1"/>
            <a:endParaRPr lang="ru-RU" sz="1800" b="1" dirty="0" smtClean="0"/>
          </a:p>
          <a:p>
            <a:pPr marL="0" indent="0" eaLnBrk="1" hangingPunct="1"/>
            <a:endParaRPr lang="ru-RU" sz="1800" b="1" dirty="0" smtClean="0"/>
          </a:p>
        </p:txBody>
      </p:sp>
      <p:sp>
        <p:nvSpPr>
          <p:cNvPr id="31746" name="Rectangle 4"/>
          <p:cNvSpPr>
            <a:spLocks noChangeArrowheads="1"/>
          </p:cNvSpPr>
          <p:nvPr/>
        </p:nvSpPr>
        <p:spPr bwMode="auto">
          <a:xfrm>
            <a:off x="684213" y="333375"/>
            <a:ext cx="7993062" cy="1223963"/>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000" b="1" dirty="0">
                <a:solidFill>
                  <a:srgbClr val="FF0066"/>
                </a:solidFill>
                <a:latin typeface="+mj-lt"/>
              </a:rPr>
              <a:t>? Запитання для самоконтролю</a:t>
            </a:r>
            <a:endParaRPr lang="ru-RU" sz="2000" b="1" dirty="0">
              <a:solidFill>
                <a:srgbClr val="FF0066"/>
              </a:solidFill>
              <a:latin typeface="+mj-lt"/>
            </a:endParaRPr>
          </a:p>
        </p:txBody>
      </p:sp>
    </p:spTree>
  </p:cSld>
  <p:clrMapOvr>
    <a:masterClrMapping/>
  </p:clrMapOvr>
  <p:transition spd="med" advClick="0" advTm="30000">
    <p:wheel spokes="8"/>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9320" name="Group 120"/>
          <p:cNvGraphicFramePr>
            <a:graphicFrameLocks noGrp="1"/>
          </p:cNvGraphicFramePr>
          <p:nvPr>
            <p:ph idx="4294967295"/>
          </p:nvPr>
        </p:nvGraphicFramePr>
        <p:xfrm>
          <a:off x="1042988" y="908050"/>
          <a:ext cx="7345362" cy="5513705"/>
        </p:xfrm>
        <a:graphic>
          <a:graphicData uri="http://schemas.openxmlformats.org/drawingml/2006/table">
            <a:tbl>
              <a:tblPr/>
              <a:tblGrid>
                <a:gridCol w="1468437"/>
                <a:gridCol w="2122488"/>
                <a:gridCol w="1714500"/>
                <a:gridCol w="2039937"/>
              </a:tblGrid>
              <a:tr h="217488">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FF0066"/>
                          </a:solidFill>
                          <a:effectLst/>
                          <a:latin typeface="Arial" charset="0"/>
                        </a:rPr>
                        <a:t>число</a:t>
                      </a:r>
                      <a:endParaRPr kumimoji="0" lang="ru-RU" sz="1800" b="1" i="1" u="none" strike="noStrike" cap="none" normalizeH="0" baseline="0" smtClean="0">
                        <a:ln>
                          <a:noFill/>
                        </a:ln>
                        <a:solidFill>
                          <a:srgbClr val="FF0066"/>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0066"/>
                          </a:solidFill>
                          <a:effectLst/>
                          <a:latin typeface="Arial" charset="0"/>
                        </a:rPr>
                        <a:t>       m</a:t>
                      </a:r>
                      <a:endParaRPr kumimoji="0" lang="ru-RU" sz="1800" b="1" i="1" u="none" strike="noStrike" cap="none" normalizeH="0" baseline="0" smtClean="0">
                        <a:ln>
                          <a:noFill/>
                        </a:ln>
                        <a:solidFill>
                          <a:srgbClr val="FF0066"/>
                        </a:solidFill>
                        <a:effectLst/>
                        <a:latin typeface="Arial" charset="0"/>
                        <a:cs typeface="Times New Roman" pitchFamily="18" charset="0"/>
                      </a:endParaRPr>
                    </a:p>
                  </a:txBody>
                  <a:tcPr marL="25400" marR="2540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FF0066"/>
                          </a:solidFill>
                          <a:effectLst/>
                          <a:latin typeface="Arial" charset="0"/>
                        </a:rPr>
                        <a:t>     </a:t>
                      </a:r>
                      <a:r>
                        <a:rPr kumimoji="0" lang="en-US" sz="1800" b="1" i="1" u="none" strike="noStrike" cap="none" normalizeH="0" baseline="0" smtClean="0">
                          <a:ln>
                            <a:noFill/>
                          </a:ln>
                          <a:solidFill>
                            <a:srgbClr val="FF0066"/>
                          </a:solidFill>
                          <a:effectLst/>
                          <a:latin typeface="Arial" charset="0"/>
                        </a:rPr>
                        <a:t>f</a:t>
                      </a:r>
                      <a:endParaRPr kumimoji="0" lang="ru-RU" sz="1800" b="1" i="1" u="none" strike="noStrike" cap="none" normalizeH="0" baseline="0" smtClean="0">
                        <a:ln>
                          <a:noFill/>
                        </a:ln>
                        <a:solidFill>
                          <a:srgbClr val="FF0066"/>
                        </a:solidFill>
                        <a:effectLst/>
                        <a:latin typeface="Arial" charset="0"/>
                        <a:cs typeface="Times New Roman" pitchFamily="18" charset="0"/>
                      </a:endParaRPr>
                    </a:p>
                  </a:txBody>
                  <a:tcPr marL="25400" marR="2540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rgbClr val="FF0066"/>
                          </a:solidFill>
                          <a:effectLst/>
                          <a:latin typeface="Arial" charset="0"/>
                        </a:rPr>
                        <a:t>        </a:t>
                      </a:r>
                      <a:r>
                        <a:rPr kumimoji="0" lang="en-US" sz="1800" b="1" i="1" u="none" strike="noStrike" cap="none" normalizeH="0" baseline="0" smtClean="0">
                          <a:ln>
                            <a:noFill/>
                          </a:ln>
                          <a:solidFill>
                            <a:srgbClr val="FF0066"/>
                          </a:solidFill>
                          <a:effectLst/>
                          <a:latin typeface="Arial" charset="0"/>
                        </a:rPr>
                        <a:t>n</a:t>
                      </a:r>
                      <a:endParaRPr kumimoji="0" lang="ru-RU" sz="1800" b="1" i="1" u="none" strike="noStrike" cap="none" normalizeH="0" baseline="0" smtClean="0">
                        <a:ln>
                          <a:noFill/>
                        </a:ln>
                        <a:solidFill>
                          <a:srgbClr val="FF0066"/>
                        </a:solidFill>
                        <a:effectLst/>
                        <a:latin typeface="Arial" charset="0"/>
                        <a:cs typeface="Times New Roman" pitchFamily="18" charset="0"/>
                      </a:endParaRPr>
                    </a:p>
                  </a:txBody>
                  <a:tcPr marL="25400" marR="2540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r>
              <a:tr h="301625">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1</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unus</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una</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unum</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r>
              <a:tr h="212725">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2</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duo</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duae</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duo</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r>
              <a:tr h="206375">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3</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tres</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tres</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tria</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r>
              <a:tr h="219075">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4</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quattuor</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r>
              <a:tr h="206375">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5</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quinque</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r>
              <a:tr h="206375">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6</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sex</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r>
              <a:tr h="206375">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7</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septem</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r>
              <a:tr h="206375">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8</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octo</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r>
              <a:tr h="206375">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9</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novem</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r>
              <a:tr h="217488">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10</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decem</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r>
              <a:tr h="215900">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11</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undecim</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r>
              <a:tr h="215900">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12</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duodecim</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r>
              <a:tr h="215900">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13</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tredecim</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r>
              <a:tr h="215900">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14</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quattuordecim</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r>
              <a:tr h="215900">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15</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quindecim</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r>
              <a:tr h="215900">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20</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viginti</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r>
              <a:tr h="215900">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50</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quinquaginta</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r>
              <a:tr h="215900">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100</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centum</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r>
              <a:tr h="215900">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1000</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mille</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r>
            </a:tbl>
          </a:graphicData>
        </a:graphic>
      </p:graphicFrame>
      <p:sp>
        <p:nvSpPr>
          <p:cNvPr id="179309" name="Прямоугольник 4"/>
          <p:cNvSpPr>
            <a:spLocks noChangeArrowheads="1"/>
          </p:cNvSpPr>
          <p:nvPr/>
        </p:nvSpPr>
        <p:spPr bwMode="auto">
          <a:xfrm>
            <a:off x="1476375" y="476250"/>
            <a:ext cx="1276350" cy="366713"/>
          </a:xfrm>
          <a:prstGeom prst="rect">
            <a:avLst/>
          </a:prstGeom>
          <a:noFill/>
          <a:ln w="9525">
            <a:noFill/>
            <a:miter lim="800000"/>
            <a:headEnd/>
            <a:tailEnd/>
          </a:ln>
        </p:spPr>
        <p:txBody>
          <a:bodyPr wrap="none">
            <a:spAutoFit/>
          </a:bodyPr>
          <a:lstStyle/>
          <a:p>
            <a:r>
              <a:rPr lang="en-US" b="1" i="1">
                <a:solidFill>
                  <a:srgbClr val="FF0066"/>
                </a:solidFill>
                <a:latin typeface="Arial" charset="0"/>
              </a:rPr>
              <a:t>K</a:t>
            </a:r>
            <a:r>
              <a:rPr lang="ru-RU" b="1" i="1">
                <a:solidFill>
                  <a:srgbClr val="FF0066"/>
                </a:solidFill>
                <a:latin typeface="Arial" charset="0"/>
              </a:rPr>
              <a:t>ількісні</a:t>
            </a:r>
            <a:r>
              <a:rPr lang="ru-RU" b="1">
                <a:solidFill>
                  <a:srgbClr val="FF0066"/>
                </a:solidFill>
                <a:latin typeface="Arial" charset="0"/>
              </a:rPr>
              <a:t>:</a:t>
            </a:r>
          </a:p>
        </p:txBody>
      </p:sp>
      <p:sp>
        <p:nvSpPr>
          <p:cNvPr id="179311" name="Rectangle 111"/>
          <p:cNvSpPr>
            <a:spLocks noChangeArrowheads="1"/>
          </p:cNvSpPr>
          <p:nvPr/>
        </p:nvSpPr>
        <p:spPr bwMode="auto">
          <a:xfrm>
            <a:off x="684213" y="115888"/>
            <a:ext cx="8208962" cy="404812"/>
          </a:xfrm>
          <a:prstGeom prst="rect">
            <a:avLst/>
          </a:prstGeom>
          <a:solidFill>
            <a:srgbClr val="3399FF">
              <a:alpha val="0"/>
            </a:srgbClr>
          </a:solidFill>
          <a:ln w="9525">
            <a:solidFill>
              <a:srgbClr val="FFFFFF">
                <a:alpha val="0"/>
              </a:srgbClr>
            </a:solidFill>
            <a:miter lim="800000"/>
            <a:headEnd/>
            <a:tailEnd/>
          </a:ln>
          <a:effectLst/>
        </p:spPr>
        <p:txBody>
          <a:bodyPr wrap="none" anchor="ctr"/>
          <a:lstStyle/>
          <a:p>
            <a:pPr algn="ctr"/>
            <a:r>
              <a:rPr lang="uk-UA" b="1" dirty="0">
                <a:solidFill>
                  <a:srgbClr val="92D050"/>
                </a:solidFill>
                <a:latin typeface="Arial" charset="0"/>
              </a:rPr>
              <a:t>2. Кількісні і порядкові числівники від 1 до 15 та 20, 50,100, 1000</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0313" name="Group 89"/>
          <p:cNvGraphicFramePr>
            <a:graphicFrameLocks noGrp="1"/>
          </p:cNvGraphicFramePr>
          <p:nvPr>
            <p:ph idx="4294967295"/>
          </p:nvPr>
        </p:nvGraphicFramePr>
        <p:xfrm>
          <a:off x="539750" y="692150"/>
          <a:ext cx="7993063" cy="5234623"/>
        </p:xfrm>
        <a:graphic>
          <a:graphicData uri="http://schemas.openxmlformats.org/drawingml/2006/table">
            <a:tbl>
              <a:tblPr/>
              <a:tblGrid>
                <a:gridCol w="2663825"/>
                <a:gridCol w="2384425"/>
                <a:gridCol w="2944813"/>
              </a:tblGrid>
              <a:tr h="24923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Primus</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а, um</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Перший</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r>
              <a:tr h="23653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Secundus</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а, um</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Другий</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r>
              <a:tr h="23653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Tertius</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а, um</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Третій</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r>
              <a:tr h="23653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Quartus</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а, um</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Четвертий</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r>
              <a:tr h="23653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Quintus </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а, um</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П'ятий</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r>
              <a:tr h="24288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Sextus</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а, um</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Шостий</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r>
              <a:tr h="296863">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Septimus</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а, um</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Сьомий</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r>
              <a:tr h="24923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Octavus </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а, um</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Восьмий</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r>
              <a:tr h="24923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Nonus</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а, um</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Дев'ятий</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r>
              <a:tr h="24923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Decimus</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а, um</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Десятий</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r>
              <a:tr h="24923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Undecimus </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а, um</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Одинадцятий</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r>
              <a:tr h="24923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Duodecimus </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а, um</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Дванадцятий</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r>
              <a:tr h="24923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Tertius decimus</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а, um</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Тринадцятий</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r>
              <a:tr h="24923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Quatrus decimus</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а, um</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Чотирнадцятий </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r>
              <a:tr h="24923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Quintus decimus</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а, um</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П’ятнадцятий</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r>
              <a:tr h="24923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Vicesimus </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а, um</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Двадцятий</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r>
              <a:tr h="24923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Quinquagesimus</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а, um</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П’ятдесятий</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r>
              <a:tr h="24923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Centesimus</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а, um</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Сотий</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r>
              <a:tr h="24923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Millesimus </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а, um</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Тисячний</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alpha val="0"/>
                      </a:schemeClr>
                    </a:solidFill>
                  </a:tcPr>
                </a:tc>
              </a:tr>
            </a:tbl>
          </a:graphicData>
        </a:graphic>
      </p:graphicFrame>
      <p:sp>
        <p:nvSpPr>
          <p:cNvPr id="180307" name="Прямоугольник 4"/>
          <p:cNvSpPr>
            <a:spLocks noChangeArrowheads="1"/>
          </p:cNvSpPr>
          <p:nvPr/>
        </p:nvSpPr>
        <p:spPr bwMode="auto">
          <a:xfrm>
            <a:off x="468313" y="260350"/>
            <a:ext cx="2879725" cy="366713"/>
          </a:xfrm>
          <a:prstGeom prst="rect">
            <a:avLst/>
          </a:prstGeom>
          <a:noFill/>
          <a:ln w="9525">
            <a:noFill/>
            <a:miter lim="800000"/>
            <a:headEnd/>
            <a:tailEnd/>
          </a:ln>
        </p:spPr>
        <p:txBody>
          <a:bodyPr>
            <a:spAutoFit/>
          </a:bodyPr>
          <a:lstStyle/>
          <a:p>
            <a:r>
              <a:rPr lang="ru-RU" b="1" i="1">
                <a:solidFill>
                  <a:srgbClr val="FF0066"/>
                </a:solidFill>
                <a:latin typeface="Arial" charset="0"/>
              </a:rPr>
              <a:t>Порядкові числівники</a:t>
            </a:r>
            <a:r>
              <a:rPr lang="ru-RU" b="1">
                <a:solidFill>
                  <a:srgbClr val="FF0066"/>
                </a:solidFill>
                <a:latin typeface="Arial" charset="0"/>
              </a:rPr>
              <a:t>:</a:t>
            </a:r>
          </a:p>
        </p:txBody>
      </p:sp>
    </p:spTree>
  </p:cSld>
  <p:clrMapOvr>
    <a:masterClrMapping/>
  </p:clrMapOvr>
  <p:transition spd="med" advClick="0" advTm="30000">
    <p:wheel spokes="8"/>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Объект 2"/>
          <p:cNvSpPr>
            <a:spLocks noGrp="1"/>
          </p:cNvSpPr>
          <p:nvPr>
            <p:ph idx="4294967295"/>
          </p:nvPr>
        </p:nvSpPr>
        <p:spPr>
          <a:xfrm>
            <a:off x="395288" y="188913"/>
            <a:ext cx="8137525" cy="6119812"/>
          </a:xfrm>
        </p:spPr>
        <p:txBody>
          <a:bodyPr/>
          <a:lstStyle/>
          <a:p>
            <a:pPr eaLnBrk="1" hangingPunct="1">
              <a:buFontTx/>
              <a:buNone/>
            </a:pPr>
            <a:r>
              <a:rPr lang="ru-RU" sz="1800" b="1" smtClean="0">
                <a:solidFill>
                  <a:srgbClr val="FF0066"/>
                </a:solidFill>
              </a:rPr>
              <a:t>	Кількісні числівники</a:t>
            </a:r>
            <a:r>
              <a:rPr lang="ru-RU" sz="1800" b="1" smtClean="0">
                <a:solidFill>
                  <a:srgbClr val="FF0000"/>
                </a:solidFill>
              </a:rPr>
              <a:t> </a:t>
            </a:r>
            <a:endParaRPr lang="en-US" sz="1800" b="1" smtClean="0">
              <a:solidFill>
                <a:srgbClr val="FF0000"/>
              </a:solidFill>
            </a:endParaRPr>
          </a:p>
          <a:p>
            <a:pPr eaLnBrk="1" hangingPunct="1">
              <a:buFont typeface="Wingdings" pitchFamily="2" charset="2"/>
              <a:buChar char="Ø"/>
            </a:pPr>
            <a:r>
              <a:rPr lang="ru-RU" sz="1800" b="1" smtClean="0"/>
              <a:t>1,  2, 3 мають форму роду і відмінюються ;</a:t>
            </a:r>
            <a:endParaRPr lang="en-US" sz="1800" b="1" smtClean="0"/>
          </a:p>
          <a:p>
            <a:pPr eaLnBrk="1" hangingPunct="1">
              <a:buFont typeface="Wingdings" pitchFamily="2" charset="2"/>
              <a:buChar char="Ø"/>
            </a:pPr>
            <a:r>
              <a:rPr lang="ru-RU" sz="1800" b="1" smtClean="0"/>
              <a:t>числівники від 4 до 100 включно - не відмінюються;</a:t>
            </a:r>
            <a:endParaRPr lang="en-US" sz="1800" b="1" smtClean="0"/>
          </a:p>
          <a:p>
            <a:pPr eaLnBrk="1" hangingPunct="1">
              <a:buFont typeface="Wingdings" pitchFamily="2" charset="2"/>
              <a:buChar char="Ø"/>
            </a:pPr>
            <a:r>
              <a:rPr lang="uk-UA" sz="1800" b="1" smtClean="0"/>
              <a:t>к</a:t>
            </a:r>
            <a:r>
              <a:rPr lang="ru-RU" sz="1800" b="1" smtClean="0"/>
              <a:t>ількісні числівники ставляться перед іменниками до яких вони відносяться і стоять в тому роді, числі і відмінку</a:t>
            </a:r>
          </a:p>
          <a:p>
            <a:pPr eaLnBrk="1" hangingPunct="1">
              <a:buFont typeface="Wingdings" pitchFamily="2" charset="2"/>
              <a:buNone/>
            </a:pPr>
            <a:r>
              <a:rPr lang="uk-UA" sz="1800" b="1" smtClean="0"/>
              <a:t>	</a:t>
            </a:r>
            <a:r>
              <a:rPr lang="uk-UA" sz="1800" b="1" i="1" smtClean="0">
                <a:solidFill>
                  <a:schemeClr val="hlink"/>
                </a:solidFill>
              </a:rPr>
              <a:t>Наприклад: </a:t>
            </a:r>
            <a:r>
              <a:rPr lang="en-US" sz="1800" b="1" smtClean="0"/>
              <a:t>unus animal - </a:t>
            </a:r>
            <a:r>
              <a:rPr lang="ru-RU" sz="1800" b="1" smtClean="0"/>
              <a:t>одна тварина, </a:t>
            </a:r>
            <a:r>
              <a:rPr lang="en-US" sz="1800" b="1" smtClean="0"/>
              <a:t>tres oves – </a:t>
            </a:r>
            <a:r>
              <a:rPr lang="ru-RU" sz="1800" b="1" smtClean="0"/>
              <a:t>три вівці;</a:t>
            </a:r>
          </a:p>
          <a:p>
            <a:pPr eaLnBrk="1" hangingPunct="1">
              <a:buFont typeface="Wingdings" pitchFamily="2" charset="2"/>
              <a:buChar char="Ø"/>
            </a:pPr>
            <a:r>
              <a:rPr lang="ru-RU" sz="1800" b="1" smtClean="0"/>
              <a:t>кількісні числівники узгоджуються  з іменниками в роді, числі і відмінку, як прикметники</a:t>
            </a:r>
          </a:p>
          <a:p>
            <a:pPr eaLnBrk="1" hangingPunct="1">
              <a:buFont typeface="Wingdings" pitchFamily="2" charset="2"/>
              <a:buNone/>
            </a:pPr>
            <a:r>
              <a:rPr lang="ru-RU" sz="1800" b="1" i="1" smtClean="0">
                <a:solidFill>
                  <a:schemeClr val="hlink"/>
                </a:solidFill>
              </a:rPr>
              <a:t>	Наприклад:</a:t>
            </a:r>
            <a:r>
              <a:rPr lang="ru-RU" sz="1800" b="1" smtClean="0"/>
              <a:t>  </a:t>
            </a:r>
            <a:r>
              <a:rPr lang="en-US" sz="1800" b="1" smtClean="0"/>
              <a:t>costa una – </a:t>
            </a:r>
            <a:r>
              <a:rPr lang="ru-RU" sz="1800" b="1" smtClean="0"/>
              <a:t>одне ребро</a:t>
            </a:r>
            <a:endParaRPr lang="en-US" sz="1800" b="1" smtClean="0"/>
          </a:p>
          <a:p>
            <a:pPr eaLnBrk="1" hangingPunct="1"/>
            <a:endParaRPr lang="ru-RU" sz="1800" b="1" smtClean="0"/>
          </a:p>
          <a:p>
            <a:pPr eaLnBrk="1" hangingPunct="1">
              <a:buFontTx/>
              <a:buNone/>
            </a:pPr>
            <a:r>
              <a:rPr lang="ru-RU" sz="1800" b="1" smtClean="0">
                <a:solidFill>
                  <a:srgbClr val="FF0066"/>
                </a:solidFill>
              </a:rPr>
              <a:t>	Порядкові числівники</a:t>
            </a:r>
            <a:r>
              <a:rPr lang="ru-RU" sz="1800" b="1" smtClean="0">
                <a:solidFill>
                  <a:srgbClr val="FF0000"/>
                </a:solidFill>
              </a:rPr>
              <a:t> </a:t>
            </a:r>
          </a:p>
          <a:p>
            <a:pPr eaLnBrk="1" hangingPunct="1">
              <a:buFont typeface="Wingdings" pitchFamily="2" charset="2"/>
              <a:buChar char="Ø"/>
            </a:pPr>
            <a:r>
              <a:rPr lang="ru-RU" sz="1800" b="1" smtClean="0"/>
              <a:t>мають форму роду, узгоджуються з іменниками, стоять після іменників </a:t>
            </a:r>
          </a:p>
          <a:p>
            <a:pPr eaLnBrk="1" hangingPunct="1">
              <a:buFont typeface="Wingdings" pitchFamily="2" charset="2"/>
              <a:buNone/>
            </a:pPr>
            <a:r>
              <a:rPr lang="uk-UA" sz="1800" b="1" smtClean="0"/>
              <a:t>	</a:t>
            </a:r>
            <a:r>
              <a:rPr lang="uk-UA" sz="1800" b="1" i="1" smtClean="0">
                <a:solidFill>
                  <a:schemeClr val="hlink"/>
                </a:solidFill>
              </a:rPr>
              <a:t>Наприклад:</a:t>
            </a:r>
            <a:r>
              <a:rPr lang="uk-UA" sz="1800" b="1" smtClean="0"/>
              <a:t> </a:t>
            </a:r>
            <a:r>
              <a:rPr lang="en-US" sz="1800" b="1" smtClean="0"/>
              <a:t>digitus secundus - </a:t>
            </a:r>
            <a:r>
              <a:rPr lang="ru-RU" sz="1800" b="1" smtClean="0"/>
              <a:t>другий палець. Р</a:t>
            </a:r>
            <a:r>
              <a:rPr lang="en-US" sz="1800" b="1" smtClean="0"/>
              <a:t>halanx prima - </a:t>
            </a:r>
            <a:r>
              <a:rPr lang="ru-RU" sz="1800" b="1" smtClean="0"/>
              <a:t>перша фаланга </a:t>
            </a:r>
          </a:p>
          <a:p>
            <a:pPr eaLnBrk="1" hangingPunct="1">
              <a:buFont typeface="Wingdings" pitchFamily="2" charset="2"/>
              <a:buChar char="Ø"/>
            </a:pPr>
            <a:r>
              <a:rPr lang="ru-RU" sz="1800" b="1" smtClean="0"/>
              <a:t>порядкові числівники узгоджуються з іменниками в роді,  числі та відмінку відмінюються, як прикметники 1-ї і 2-ї відміни</a:t>
            </a:r>
          </a:p>
          <a:p>
            <a:pPr eaLnBrk="1" hangingPunct="1">
              <a:buFont typeface="Wingdings" pitchFamily="2" charset="2"/>
              <a:buChar char="Ø"/>
            </a:pPr>
            <a:r>
              <a:rPr lang="ru-RU" sz="1800" b="1" smtClean="0"/>
              <a:t>в анатомічних термінах зустрічаються порядкові числівники </a:t>
            </a:r>
            <a:r>
              <a:rPr lang="ru-RU" sz="1800" b="1" i="1" smtClean="0">
                <a:solidFill>
                  <a:schemeClr val="hlink"/>
                </a:solidFill>
              </a:rPr>
              <a:t>Наприклад:</a:t>
            </a:r>
            <a:r>
              <a:rPr lang="ru-RU" sz="1800" b="1" smtClean="0"/>
              <a:t> </a:t>
            </a:r>
            <a:r>
              <a:rPr lang="en-US" sz="1800" b="1" smtClean="0"/>
              <a:t>digitus primus - </a:t>
            </a:r>
            <a:r>
              <a:rPr lang="ru-RU" sz="1800" b="1" smtClean="0"/>
              <a:t>перший палець, </a:t>
            </a:r>
            <a:r>
              <a:rPr lang="en-US" sz="1800" b="1" smtClean="0"/>
              <a:t>os tertium - </a:t>
            </a:r>
            <a:r>
              <a:rPr lang="ru-RU" sz="1800" b="1" smtClean="0"/>
              <a:t>третя кістка</a:t>
            </a:r>
          </a:p>
        </p:txBody>
      </p:sp>
    </p:spTree>
  </p:cSld>
  <p:clrMapOvr>
    <a:masterClrMapping/>
  </p:clrMapOvr>
  <p:transition spd="med" advClick="0" advTm="30000">
    <p:wheel spokes="8"/>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Объект 2"/>
          <p:cNvSpPr>
            <a:spLocks noGrp="1"/>
          </p:cNvSpPr>
          <p:nvPr>
            <p:ph idx="4294967295"/>
          </p:nvPr>
        </p:nvSpPr>
        <p:spPr>
          <a:xfrm>
            <a:off x="457200" y="1673225"/>
            <a:ext cx="8229600" cy="1827213"/>
          </a:xfrm>
        </p:spPr>
        <p:txBody>
          <a:bodyPr/>
          <a:lstStyle/>
          <a:p>
            <a:pPr marL="0" indent="0" eaLnBrk="1" hangingPunct="1">
              <a:buFontTx/>
              <a:buNone/>
            </a:pPr>
            <a:r>
              <a:rPr lang="ru-RU" sz="1800" b="1" smtClean="0"/>
              <a:t>Вагову кількість речовин в рецептах позначають арабськими цифрами, але рідини в кількості меншій за один грам виписують в краплях. </a:t>
            </a:r>
            <a:endParaRPr lang="en-US" sz="1800" b="1" smtClean="0"/>
          </a:p>
          <a:p>
            <a:pPr marL="0" indent="0" eaLnBrk="1" hangingPunct="1">
              <a:buFontTx/>
              <a:buNone/>
            </a:pPr>
            <a:r>
              <a:rPr lang="ru-RU" sz="1800" b="1" smtClean="0"/>
              <a:t>Кількість крапель в рецептах позначають римськими цифрами, які ставимо після слова крапель –</a:t>
            </a:r>
            <a:r>
              <a:rPr lang="en-US" sz="1800" b="1" smtClean="0"/>
              <a:t>guttas (</a:t>
            </a:r>
            <a:r>
              <a:rPr lang="ru-RU" sz="1800" b="1" smtClean="0"/>
              <a:t>скорочено  </a:t>
            </a:r>
            <a:r>
              <a:rPr lang="en-US" sz="1800" b="1" smtClean="0"/>
              <a:t>gtts).</a:t>
            </a:r>
            <a:endParaRPr lang="ru-RU" sz="1800" b="1" smtClean="0"/>
          </a:p>
        </p:txBody>
      </p:sp>
      <p:sp>
        <p:nvSpPr>
          <p:cNvPr id="182276" name="Rectangle 4"/>
          <p:cNvSpPr>
            <a:spLocks noChangeArrowheads="1"/>
          </p:cNvSpPr>
          <p:nvPr/>
        </p:nvSpPr>
        <p:spPr bwMode="auto">
          <a:xfrm>
            <a:off x="971550" y="188913"/>
            <a:ext cx="7416800" cy="1008062"/>
          </a:xfrm>
          <a:prstGeom prst="rect">
            <a:avLst/>
          </a:prstGeom>
          <a:solidFill>
            <a:srgbClr val="3399FF">
              <a:alpha val="0"/>
            </a:srgbClr>
          </a:solidFill>
          <a:ln w="9525">
            <a:solidFill>
              <a:srgbClr val="FFFFFF">
                <a:alpha val="0"/>
              </a:srgbClr>
            </a:solidFill>
            <a:miter lim="800000"/>
            <a:headEnd/>
            <a:tailEnd/>
          </a:ln>
          <a:effectLst/>
        </p:spPr>
        <p:txBody>
          <a:bodyPr wrap="none" anchor="ctr"/>
          <a:lstStyle/>
          <a:p>
            <a:pPr algn="ctr"/>
            <a:r>
              <a:rPr lang="uk-UA" b="1" dirty="0">
                <a:solidFill>
                  <a:srgbClr val="92D050"/>
                </a:solidFill>
                <a:latin typeface="Arial" charset="0"/>
              </a:rPr>
              <a:t>3. Римські цифри в рецептах</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Объект 1"/>
          <p:cNvSpPr>
            <a:spLocks noGrp="1"/>
          </p:cNvSpPr>
          <p:nvPr>
            <p:ph idx="4294967295"/>
          </p:nvPr>
        </p:nvSpPr>
        <p:spPr>
          <a:xfrm>
            <a:off x="457200" y="1673225"/>
            <a:ext cx="8229600" cy="2043113"/>
          </a:xfrm>
        </p:spPr>
        <p:txBody>
          <a:bodyPr/>
          <a:lstStyle/>
          <a:p>
            <a:pPr eaLnBrk="1" hangingPunct="1">
              <a:buFont typeface="Wingdings" pitchFamily="2" charset="2"/>
              <a:buChar char="Ø"/>
            </a:pPr>
            <a:r>
              <a:rPr lang="ru-RU" sz="1800" b="1" smtClean="0"/>
              <a:t>В латинській мові кількісні числівники, які відмінюються (один, два, три, назви сотень), узгоджуються з іменниками в роді, числі та відмінку. </a:t>
            </a:r>
          </a:p>
          <a:p>
            <a:pPr eaLnBrk="1" hangingPunct="1">
              <a:buFontTx/>
              <a:buNone/>
            </a:pPr>
            <a:r>
              <a:rPr lang="ru-RU" sz="1800" b="1" smtClean="0"/>
              <a:t>	</a:t>
            </a:r>
            <a:r>
              <a:rPr lang="uk-UA" sz="1800" b="1" i="1" smtClean="0">
                <a:solidFill>
                  <a:schemeClr val="hlink"/>
                </a:solidFill>
              </a:rPr>
              <a:t>Наприклад:</a:t>
            </a:r>
            <a:r>
              <a:rPr lang="uk-UA" sz="1800" b="1" smtClean="0"/>
              <a:t> </a:t>
            </a:r>
            <a:r>
              <a:rPr lang="en-US" sz="1800" b="1" smtClean="0"/>
              <a:t>una cellula – </a:t>
            </a:r>
            <a:r>
              <a:rPr lang="ru-RU" sz="1800" b="1" smtClean="0"/>
              <a:t>одна клітина; </a:t>
            </a:r>
            <a:r>
              <a:rPr lang="en-US" sz="1800" b="1" smtClean="0"/>
              <a:t>unus medicus – </a:t>
            </a:r>
            <a:r>
              <a:rPr lang="ru-RU" sz="1800" b="1" smtClean="0"/>
              <a:t>один лікар; </a:t>
            </a:r>
            <a:r>
              <a:rPr lang="en-US" sz="1800" b="1" smtClean="0"/>
              <a:t>unum gramma – </a:t>
            </a:r>
            <a:r>
              <a:rPr lang="ru-RU" sz="1800" b="1" smtClean="0"/>
              <a:t>один грам.</a:t>
            </a:r>
          </a:p>
          <a:p>
            <a:pPr eaLnBrk="1" hangingPunct="1">
              <a:buFontTx/>
              <a:buNone/>
            </a:pPr>
            <a:endParaRPr lang="ru-RU" sz="1800" b="1" smtClean="0"/>
          </a:p>
          <a:p>
            <a:pPr eaLnBrk="1" hangingPunct="1">
              <a:buFont typeface="Wingdings" pitchFamily="2" charset="2"/>
              <a:buChar char="Ø"/>
            </a:pPr>
            <a:r>
              <a:rPr lang="ru-RU" sz="1800" b="1" smtClean="0"/>
              <a:t>Порядкові числівники відмінюються за І,ІІ відмінами іменників</a:t>
            </a:r>
          </a:p>
          <a:p>
            <a:pPr eaLnBrk="1" hangingPunct="1">
              <a:buFontTx/>
              <a:buNone/>
            </a:pPr>
            <a:endParaRPr lang="ru-RU" sz="1800" b="1" smtClean="0"/>
          </a:p>
        </p:txBody>
      </p:sp>
      <p:sp>
        <p:nvSpPr>
          <p:cNvPr id="183300" name="Rectangle 4"/>
          <p:cNvSpPr>
            <a:spLocks noChangeArrowheads="1"/>
          </p:cNvSpPr>
          <p:nvPr/>
        </p:nvSpPr>
        <p:spPr bwMode="auto">
          <a:xfrm>
            <a:off x="900113" y="333375"/>
            <a:ext cx="7920037" cy="1008063"/>
          </a:xfrm>
          <a:prstGeom prst="rect">
            <a:avLst/>
          </a:prstGeom>
          <a:solidFill>
            <a:srgbClr val="3399FF">
              <a:alpha val="0"/>
            </a:srgbClr>
          </a:solidFill>
          <a:ln w="9525">
            <a:solidFill>
              <a:srgbClr val="FFFFFF">
                <a:alpha val="0"/>
              </a:srgbClr>
            </a:solidFill>
            <a:miter lim="800000"/>
            <a:headEnd/>
            <a:tailEnd/>
          </a:ln>
          <a:effectLst/>
        </p:spPr>
        <p:txBody>
          <a:bodyPr wrap="none" anchor="ctr"/>
          <a:lstStyle/>
          <a:p>
            <a:pPr algn="ctr"/>
            <a:r>
              <a:rPr lang="uk-UA" b="1" dirty="0">
                <a:solidFill>
                  <a:srgbClr val="92D050"/>
                </a:solidFill>
                <a:latin typeface="Arial" charset="0"/>
              </a:rPr>
              <a:t>4. Узгодження кількісних числівників з іменниками</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Объект 1"/>
          <p:cNvSpPr>
            <a:spLocks noGrp="1"/>
          </p:cNvSpPr>
          <p:nvPr>
            <p:ph idx="4294967295"/>
          </p:nvPr>
        </p:nvSpPr>
        <p:spPr>
          <a:xfrm>
            <a:off x="250825" y="692150"/>
            <a:ext cx="8569325" cy="5545138"/>
          </a:xfrm>
        </p:spPr>
        <p:txBody>
          <a:bodyPr/>
          <a:lstStyle/>
          <a:p>
            <a:pPr eaLnBrk="1" hangingPunct="1">
              <a:buFont typeface="Wingdings" pitchFamily="2" charset="2"/>
              <a:buChar char="Ø"/>
            </a:pPr>
            <a:r>
              <a:rPr lang="ru-RU" sz="1800" b="1" smtClean="0"/>
              <a:t>В рецептах кількісні числівники вказують кількість речовини в грамах, або частинах грама, мілілітрах, одиницях дії і краплях.</a:t>
            </a:r>
          </a:p>
          <a:p>
            <a:pPr eaLnBrk="1" hangingPunct="1">
              <a:buFont typeface="Wingdings" pitchFamily="2" charset="2"/>
              <a:buChar char="Ø"/>
            </a:pPr>
            <a:r>
              <a:rPr lang="ru-RU" sz="1800" b="1" smtClean="0"/>
              <a:t>Кількість речовини пишеться арабськими цифрами. </a:t>
            </a:r>
          </a:p>
          <a:p>
            <a:pPr eaLnBrk="1" hangingPunct="1">
              <a:buFont typeface="Wingdings" pitchFamily="2" charset="2"/>
              <a:buNone/>
            </a:pPr>
            <a:r>
              <a:rPr lang="uk-UA" sz="1800" b="1" smtClean="0"/>
              <a:t>	</a:t>
            </a:r>
            <a:r>
              <a:rPr lang="uk-UA" sz="1800" b="1" i="1" smtClean="0">
                <a:solidFill>
                  <a:schemeClr val="hlink"/>
                </a:solidFill>
              </a:rPr>
              <a:t>Наприклад:</a:t>
            </a:r>
            <a:endParaRPr lang="ru-RU" sz="1800" b="1" i="1" smtClean="0">
              <a:solidFill>
                <a:schemeClr val="hlink"/>
              </a:solidFill>
            </a:endParaRPr>
          </a:p>
          <a:p>
            <a:pPr eaLnBrk="1" hangingPunct="1">
              <a:buFontTx/>
              <a:buNone/>
            </a:pPr>
            <a:r>
              <a:rPr lang="uk-UA" sz="1800" b="1" smtClean="0"/>
              <a:t>	</a:t>
            </a:r>
            <a:r>
              <a:rPr lang="en-US" sz="1800" b="1" i="1" smtClean="0"/>
              <a:t>Rp: Streptomycini sulfatis  - 500000 </a:t>
            </a:r>
            <a:r>
              <a:rPr lang="ru-RU" sz="1800" b="1" i="1" smtClean="0"/>
              <a:t>О.Д.</a:t>
            </a:r>
          </a:p>
          <a:p>
            <a:pPr eaLnBrk="1" hangingPunct="1">
              <a:buFont typeface="Wingdings" pitchFamily="2" charset="2"/>
              <a:buChar char="Ø"/>
            </a:pPr>
            <a:r>
              <a:rPr lang="ru-RU" sz="1800" b="1" smtClean="0"/>
              <a:t> Кількість речовини, що виражається в краплях - пишеться римськими цифрами зі словом </a:t>
            </a:r>
            <a:r>
              <a:rPr lang="en-US" sz="1800" b="1" i="1" smtClean="0"/>
              <a:t>guttas</a:t>
            </a:r>
            <a:r>
              <a:rPr lang="uk-UA" sz="1800" b="1" smtClean="0"/>
              <a:t>.</a:t>
            </a:r>
          </a:p>
          <a:p>
            <a:pPr eaLnBrk="1" hangingPunct="1">
              <a:buFont typeface="Wingdings" pitchFamily="2" charset="2"/>
              <a:buNone/>
            </a:pPr>
            <a:r>
              <a:rPr lang="uk-UA" sz="1800" b="1" i="1" smtClean="0">
                <a:solidFill>
                  <a:schemeClr val="hlink"/>
                </a:solidFill>
              </a:rPr>
              <a:t>	Наприклад:</a:t>
            </a:r>
            <a:endParaRPr lang="en-US" sz="1800" b="1" i="1" smtClean="0">
              <a:solidFill>
                <a:schemeClr val="hlink"/>
              </a:solidFill>
            </a:endParaRPr>
          </a:p>
          <a:p>
            <a:pPr eaLnBrk="1" hangingPunct="1">
              <a:buFontTx/>
              <a:buNone/>
            </a:pPr>
            <a:r>
              <a:rPr lang="uk-UA" sz="1800" b="1" smtClean="0"/>
              <a:t>	</a:t>
            </a:r>
            <a:r>
              <a:rPr lang="en-US" sz="1800" b="1" i="1" smtClean="0"/>
              <a:t>Rp: Olei Menthae guttas X.</a:t>
            </a:r>
          </a:p>
          <a:p>
            <a:pPr eaLnBrk="1" hangingPunct="1">
              <a:buFont typeface="Wingdings" pitchFamily="2" charset="2"/>
              <a:buChar char="Ø"/>
            </a:pPr>
            <a:r>
              <a:rPr lang="ru-RU" sz="1800" b="1" smtClean="0"/>
              <a:t> Кількість доз пишеться арабськими цифрами, а якщо перед ними стоїть слово </a:t>
            </a:r>
            <a:r>
              <a:rPr lang="en-US" sz="1800" b="1" smtClean="0"/>
              <a:t>numero (</a:t>
            </a:r>
            <a:r>
              <a:rPr lang="ru-RU" sz="1800" b="1" smtClean="0"/>
              <a:t>числом) то римськими цифрами.</a:t>
            </a:r>
          </a:p>
          <a:p>
            <a:pPr eaLnBrk="1" hangingPunct="1">
              <a:buFont typeface="Wingdings" pitchFamily="2" charset="2"/>
              <a:buNone/>
            </a:pPr>
            <a:r>
              <a:rPr lang="ru-RU" sz="1800" b="1" smtClean="0"/>
              <a:t> 	</a:t>
            </a:r>
            <a:r>
              <a:rPr lang="ru-RU" sz="1800" b="1" i="1" smtClean="0">
                <a:solidFill>
                  <a:schemeClr val="hlink"/>
                </a:solidFill>
              </a:rPr>
              <a:t>Наприклад:</a:t>
            </a:r>
            <a:r>
              <a:rPr lang="ru-RU" sz="1800" b="1" smtClean="0"/>
              <a:t> </a:t>
            </a:r>
            <a:r>
              <a:rPr lang="en-US" sz="1800" b="1" smtClean="0"/>
              <a:t>Dentur tales doses</a:t>
            </a:r>
            <a:r>
              <a:rPr lang="en-US" sz="1800" b="1" smtClean="0">
                <a:solidFill>
                  <a:srgbClr val="FF0066"/>
                </a:solidFill>
              </a:rPr>
              <a:t> </a:t>
            </a:r>
            <a:r>
              <a:rPr lang="en-US" sz="1800" b="1" smtClean="0"/>
              <a:t>numero 10 (</a:t>
            </a:r>
            <a:r>
              <a:rPr lang="ru-RU" sz="1800" b="1" smtClean="0"/>
              <a:t>нехай будуть видані такі дози числом 10). </a:t>
            </a:r>
            <a:r>
              <a:rPr lang="en-US" sz="1800" b="1" smtClean="0"/>
              <a:t>Dentur tales doses </a:t>
            </a:r>
            <a:r>
              <a:rPr lang="ru-RU" sz="1800" b="1" smtClean="0"/>
              <a:t>х (нехай буде видано десять таких доз).</a:t>
            </a:r>
          </a:p>
          <a:p>
            <a:pPr eaLnBrk="1" hangingPunct="1">
              <a:buFont typeface="Wingdings" pitchFamily="2" charset="2"/>
              <a:buChar char="Ø"/>
            </a:pPr>
            <a:r>
              <a:rPr lang="ru-RU" sz="1800" b="1" smtClean="0"/>
              <a:t> Якщо ліки за даним рецептом можна отримати декілька раз то вживається прислівниковий числівник зі словом </a:t>
            </a:r>
            <a:r>
              <a:rPr lang="en-US" sz="1800" b="1" i="1" smtClean="0"/>
              <a:t>repete </a:t>
            </a:r>
            <a:r>
              <a:rPr lang="en-US" sz="1800" b="1" smtClean="0"/>
              <a:t>- </a:t>
            </a:r>
            <a:r>
              <a:rPr lang="ru-RU" sz="1800" b="1" smtClean="0"/>
              <a:t>повторити, </a:t>
            </a:r>
            <a:r>
              <a:rPr lang="en-US" sz="1800" b="1" i="1" smtClean="0"/>
              <a:t>repetatur ( bis repetatur )</a:t>
            </a:r>
            <a:r>
              <a:rPr lang="en-US" sz="1800" b="1" smtClean="0"/>
              <a:t> - </a:t>
            </a:r>
            <a:r>
              <a:rPr lang="ru-RU" sz="1800" b="1" smtClean="0"/>
              <a:t>нехай буде повторено двічі.</a:t>
            </a:r>
          </a:p>
          <a:p>
            <a:pPr eaLnBrk="1" hangingPunct="1"/>
            <a:endParaRPr lang="ru-RU" sz="1800" b="1" smtClean="0"/>
          </a:p>
        </p:txBody>
      </p:sp>
      <p:sp>
        <p:nvSpPr>
          <p:cNvPr id="184324" name="Rectangle 4"/>
          <p:cNvSpPr>
            <a:spLocks noChangeArrowheads="1"/>
          </p:cNvSpPr>
          <p:nvPr/>
        </p:nvSpPr>
        <p:spPr bwMode="auto">
          <a:xfrm>
            <a:off x="684213" y="0"/>
            <a:ext cx="7488237" cy="647700"/>
          </a:xfrm>
          <a:prstGeom prst="rect">
            <a:avLst/>
          </a:prstGeom>
          <a:solidFill>
            <a:srgbClr val="3399FF">
              <a:alpha val="0"/>
            </a:srgbClr>
          </a:solidFill>
          <a:ln w="9525">
            <a:solidFill>
              <a:srgbClr val="FFFFFF">
                <a:alpha val="0"/>
              </a:srgbClr>
            </a:solidFill>
            <a:miter lim="800000"/>
            <a:headEnd/>
            <a:tailEnd/>
          </a:ln>
          <a:effectLst/>
        </p:spPr>
        <p:txBody>
          <a:bodyPr wrap="none" anchor="ctr"/>
          <a:lstStyle/>
          <a:p>
            <a:pPr algn="ctr"/>
            <a:r>
              <a:rPr lang="uk-UA" b="1" dirty="0">
                <a:solidFill>
                  <a:srgbClr val="92D050"/>
                </a:solidFill>
                <a:latin typeface="Arial" charset="0"/>
              </a:rPr>
              <a:t>5. Числівники в рецептах</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Объект 1"/>
          <p:cNvSpPr>
            <a:spLocks noGrp="1"/>
          </p:cNvSpPr>
          <p:nvPr>
            <p:ph idx="4294967295"/>
          </p:nvPr>
        </p:nvSpPr>
        <p:spPr>
          <a:xfrm>
            <a:off x="457200" y="1912938"/>
            <a:ext cx="8229600" cy="1587500"/>
          </a:xfrm>
        </p:spPr>
        <p:txBody>
          <a:bodyPr/>
          <a:lstStyle/>
          <a:p>
            <a:pPr eaLnBrk="1" hangingPunct="1">
              <a:buFontTx/>
              <a:buNone/>
            </a:pPr>
            <a:r>
              <a:rPr lang="ru-RU" sz="2200" smtClean="0">
                <a:solidFill>
                  <a:schemeClr val="hlink"/>
                </a:solidFill>
              </a:rPr>
              <a:t>	</a:t>
            </a:r>
            <a:r>
              <a:rPr lang="ru-RU" sz="1800" b="1" smtClean="0">
                <a:solidFill>
                  <a:srgbClr val="FF0066"/>
                </a:solidFill>
              </a:rPr>
              <a:t>Прийменник </a:t>
            </a:r>
            <a:r>
              <a:rPr lang="ru-RU" sz="1800" b="1" smtClean="0"/>
              <a:t>- це службова частина мови, що об'єднує слова в реченні. Латинські прийменники на відміну від українських, вживаються з іменниками в знахідному </a:t>
            </a:r>
            <a:r>
              <a:rPr lang="ru-RU" sz="1800" b="1" i="1" smtClean="0"/>
              <a:t>(</a:t>
            </a:r>
            <a:r>
              <a:rPr lang="en-US" sz="1800" b="1" i="1" smtClean="0"/>
              <a:t>accusativus)</a:t>
            </a:r>
            <a:r>
              <a:rPr lang="en-US" sz="1800" b="1" smtClean="0"/>
              <a:t> </a:t>
            </a:r>
            <a:r>
              <a:rPr lang="ru-RU" sz="1800" b="1" smtClean="0"/>
              <a:t>та орудному </a:t>
            </a:r>
            <a:r>
              <a:rPr lang="ru-RU" sz="1800" b="1" i="1" smtClean="0"/>
              <a:t>(</a:t>
            </a:r>
            <a:r>
              <a:rPr lang="en-US" sz="1800" b="1" i="1" smtClean="0"/>
              <a:t>ablativus)</a:t>
            </a:r>
            <a:r>
              <a:rPr lang="en-US" sz="1800" b="1" smtClean="0"/>
              <a:t> </a:t>
            </a:r>
            <a:r>
              <a:rPr lang="ru-RU" sz="1800" b="1" smtClean="0"/>
              <a:t>відмінках.</a:t>
            </a:r>
          </a:p>
        </p:txBody>
      </p:sp>
      <p:sp>
        <p:nvSpPr>
          <p:cNvPr id="185348" name="Rectangle 4"/>
          <p:cNvSpPr>
            <a:spLocks noChangeArrowheads="1"/>
          </p:cNvSpPr>
          <p:nvPr/>
        </p:nvSpPr>
        <p:spPr bwMode="auto">
          <a:xfrm>
            <a:off x="539750" y="404813"/>
            <a:ext cx="8137525" cy="650875"/>
          </a:xfrm>
          <a:prstGeom prst="rect">
            <a:avLst/>
          </a:prstGeom>
          <a:solidFill>
            <a:srgbClr val="3399FF">
              <a:alpha val="0"/>
            </a:srgbClr>
          </a:solidFill>
          <a:ln w="9525">
            <a:solidFill>
              <a:srgbClr val="FFFFFF">
                <a:alpha val="0"/>
              </a:srgbClr>
            </a:solidFill>
            <a:miter lim="800000"/>
            <a:headEnd/>
            <a:tailEnd/>
          </a:ln>
          <a:effectLst/>
        </p:spPr>
        <p:txBody>
          <a:bodyPr anchor="ctr">
            <a:spAutoFit/>
          </a:bodyPr>
          <a:lstStyle/>
          <a:p>
            <a:pPr algn="ctr"/>
            <a:r>
              <a:rPr lang="uk-UA" b="1" dirty="0">
                <a:solidFill>
                  <a:srgbClr val="92D050"/>
                </a:solidFill>
                <a:latin typeface="Arial" charset="0"/>
              </a:rPr>
              <a:t>6. Прийменники, що найчастіше вживаються у ветеринарній термінології, рецептах і вимагають знахідного чи орудного відмінків</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Объект 1"/>
          <p:cNvSpPr>
            <a:spLocks noGrp="1"/>
          </p:cNvSpPr>
          <p:nvPr>
            <p:ph idx="4294967295"/>
          </p:nvPr>
        </p:nvSpPr>
        <p:spPr>
          <a:xfrm>
            <a:off x="395288" y="260350"/>
            <a:ext cx="8229600" cy="5546725"/>
          </a:xfrm>
        </p:spPr>
        <p:txBody>
          <a:bodyPr/>
          <a:lstStyle/>
          <a:p>
            <a:pPr eaLnBrk="1" hangingPunct="1">
              <a:buFontTx/>
              <a:buNone/>
            </a:pPr>
            <a:r>
              <a:rPr lang="ru-RU" sz="2200" i="1" smtClean="0">
                <a:solidFill>
                  <a:schemeClr val="hlink"/>
                </a:solidFill>
              </a:rPr>
              <a:t>	</a:t>
            </a:r>
            <a:r>
              <a:rPr lang="ru-RU" sz="1800" b="1" i="1" smtClean="0">
                <a:solidFill>
                  <a:srgbClr val="FF0066"/>
                </a:solidFill>
              </a:rPr>
              <a:t>Прийменники зустрічаються  у ветеринарній термінології та рецептах:</a:t>
            </a:r>
          </a:p>
        </p:txBody>
      </p:sp>
      <p:graphicFrame>
        <p:nvGraphicFramePr>
          <p:cNvPr id="186416" name="Group 48"/>
          <p:cNvGraphicFramePr>
            <a:graphicFrameLocks noGrp="1"/>
          </p:cNvGraphicFramePr>
          <p:nvPr/>
        </p:nvGraphicFramePr>
        <p:xfrm>
          <a:off x="539750" y="1052513"/>
          <a:ext cx="8135938" cy="4673603"/>
        </p:xfrm>
        <a:graphic>
          <a:graphicData uri="http://schemas.openxmlformats.org/drawingml/2006/table">
            <a:tbl>
              <a:tblPr/>
              <a:tblGrid>
                <a:gridCol w="3895725"/>
                <a:gridCol w="4240213"/>
              </a:tblGrid>
              <a:tr h="863600">
                <a:tc>
                  <a:txBody>
                    <a:bodyPr/>
                    <a:lstStyle/>
                    <a:p>
                      <a:pPr marL="0" marR="0" lvl="0" indent="47625"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ad</a:t>
                      </a:r>
                      <a:r>
                        <a:rPr kumimoji="0" lang="uk-UA" sz="1800" b="1" i="0" u="none" strike="noStrike" cap="none" normalizeH="0" baseline="0" smtClean="0">
                          <a:ln>
                            <a:noFill/>
                          </a:ln>
                          <a:solidFill>
                            <a:schemeClr val="tx1"/>
                          </a:solidFill>
                          <a:effectLst/>
                          <a:latin typeface="Arial" charset="0"/>
                        </a:rPr>
                        <a:t> - до, для</a:t>
                      </a:r>
                      <a:endParaRPr kumimoji="0" lang="ru-RU" sz="1800" b="1" i="0" u="none" strike="noStrike" cap="none" normalizeH="0" baseline="0" smtClean="0">
                        <a:ln>
                          <a:noFill/>
                        </a:ln>
                        <a:solidFill>
                          <a:schemeClr val="tx1"/>
                        </a:solidFill>
                        <a:effectLst/>
                        <a:latin typeface="Arial" charset="0"/>
                      </a:endParaRPr>
                    </a:p>
                    <a:p>
                      <a:pPr marL="0" marR="0" lvl="0" indent="47625"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 </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47625"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ad usum internum</a:t>
                      </a:r>
                      <a:r>
                        <a:rPr kumimoji="0" lang="uk-UA" sz="1800" b="1" i="0" u="none" strike="noStrike" cap="none" normalizeH="0" baseline="0" smtClean="0">
                          <a:ln>
                            <a:noFill/>
                          </a:ln>
                          <a:solidFill>
                            <a:schemeClr val="tx1"/>
                          </a:solidFill>
                          <a:effectLst/>
                          <a:latin typeface="Arial" charset="0"/>
                        </a:rPr>
                        <a:t> - для     внутрішнього                                                вживання </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r>
              <a:tr h="347663">
                <a:tc>
                  <a:txBody>
                    <a:bodyPr/>
                    <a:lstStyle/>
                    <a:p>
                      <a:pPr marL="0" marR="0" lvl="0" indent="47625"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ante</a:t>
                      </a:r>
                      <a:r>
                        <a:rPr kumimoji="0" lang="uk-UA" sz="1800" b="1" i="0" u="none" strike="noStrike" cap="none" normalizeH="0" baseline="0" smtClean="0">
                          <a:ln>
                            <a:noFill/>
                          </a:ln>
                          <a:solidFill>
                            <a:schemeClr val="tx1"/>
                          </a:solidFill>
                          <a:effectLst/>
                          <a:latin typeface="Arial" charset="0"/>
                        </a:rPr>
                        <a:t> - перед</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6E7CD">
                        <a:alpha val="0"/>
                      </a:srgbClr>
                    </a:solidFill>
                  </a:tcPr>
                </a:tc>
                <a:tc>
                  <a:txBody>
                    <a:bodyPr/>
                    <a:lstStyle/>
                    <a:p>
                      <a:pPr marL="0" marR="0" lvl="0" indent="47625"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ante operatione</a:t>
                      </a:r>
                      <a:r>
                        <a:rPr kumimoji="0" lang="uk-UA" sz="1800" b="1" i="0" u="none" strike="noStrike" cap="none" normalizeH="0" baseline="0" smtClean="0">
                          <a:ln>
                            <a:noFill/>
                          </a:ln>
                          <a:solidFill>
                            <a:schemeClr val="tx1"/>
                          </a:solidFill>
                          <a:effectLst/>
                          <a:latin typeface="Arial" charset="0"/>
                        </a:rPr>
                        <a:t> - перед операцією</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6E7CD">
                        <a:alpha val="0"/>
                      </a:srgbClr>
                    </a:solidFill>
                  </a:tcPr>
                </a:tc>
              </a:tr>
              <a:tr h="346075">
                <a:tc>
                  <a:txBody>
                    <a:bodyPr/>
                    <a:lstStyle/>
                    <a:p>
                      <a:pPr marL="0" marR="0" lvl="0" indent="47625"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hlink"/>
                          </a:solidFill>
                          <a:effectLst/>
                          <a:latin typeface="Arial" charset="0"/>
                        </a:rPr>
                        <a:t>сі</a:t>
                      </a:r>
                      <a:r>
                        <a:rPr kumimoji="0" lang="en-US" sz="1800" b="1" i="0" u="none" strike="noStrike" cap="none" normalizeH="0" baseline="0" smtClean="0">
                          <a:ln>
                            <a:noFill/>
                          </a:ln>
                          <a:solidFill>
                            <a:schemeClr val="hlink"/>
                          </a:solidFill>
                          <a:effectLst/>
                          <a:latin typeface="Arial" charset="0"/>
                        </a:rPr>
                        <a:t>rcum</a:t>
                      </a:r>
                      <a:r>
                        <a:rPr kumimoji="0" lang="uk-UA" sz="1800" b="1" i="0" u="none" strike="noStrike" cap="none" normalizeH="0" baseline="0" smtClean="0">
                          <a:ln>
                            <a:noFill/>
                          </a:ln>
                          <a:solidFill>
                            <a:schemeClr val="tx1"/>
                          </a:solidFill>
                          <a:effectLst/>
                          <a:latin typeface="Arial" charset="0"/>
                        </a:rPr>
                        <a:t> - навколо</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47625"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circum caput</a:t>
                      </a:r>
                      <a:r>
                        <a:rPr kumimoji="0" lang="uk-UA" sz="1800" b="1" i="0" u="none" strike="noStrike" cap="none" normalizeH="0" baseline="0" smtClean="0">
                          <a:ln>
                            <a:noFill/>
                          </a:ln>
                          <a:solidFill>
                            <a:schemeClr val="tx1"/>
                          </a:solidFill>
                          <a:effectLst/>
                          <a:latin typeface="Arial" charset="0"/>
                        </a:rPr>
                        <a:t> - навколо голови</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r>
              <a:tr h="344488">
                <a:tc>
                  <a:txBody>
                    <a:bodyPr/>
                    <a:lstStyle/>
                    <a:p>
                      <a:pPr marL="0" marR="0" lvl="0" indent="47625"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contra</a:t>
                      </a:r>
                      <a:r>
                        <a:rPr kumimoji="0" lang="uk-UA" sz="1800" b="1" i="0" u="none" strike="noStrike" cap="none" normalizeH="0" baseline="0" smtClean="0">
                          <a:ln>
                            <a:noFill/>
                          </a:ln>
                          <a:solidFill>
                            <a:schemeClr val="tx1"/>
                          </a:solidFill>
                          <a:effectLst/>
                          <a:latin typeface="Arial" charset="0"/>
                        </a:rPr>
                        <a:t> - проти</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6E7CD">
                        <a:alpha val="0"/>
                      </a:srgbClr>
                    </a:solidFill>
                  </a:tcPr>
                </a:tc>
                <a:tc>
                  <a:txBody>
                    <a:bodyPr/>
                    <a:lstStyle/>
                    <a:p>
                      <a:pPr marL="0" marR="0" lvl="0" indent="47625"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contra rabiem</a:t>
                      </a:r>
                      <a:r>
                        <a:rPr kumimoji="0" lang="uk-UA" sz="1800" b="1" i="0" u="none" strike="noStrike" cap="none" normalizeH="0" baseline="0" smtClean="0">
                          <a:ln>
                            <a:noFill/>
                          </a:ln>
                          <a:solidFill>
                            <a:schemeClr val="tx1"/>
                          </a:solidFill>
                          <a:effectLst/>
                          <a:latin typeface="Arial" charset="0"/>
                        </a:rPr>
                        <a:t> - проти сказу</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6E7CD">
                        <a:alpha val="0"/>
                      </a:srgbClr>
                    </a:solidFill>
                  </a:tcPr>
                </a:tc>
              </a:tr>
              <a:tr h="346075">
                <a:tc>
                  <a:txBody>
                    <a:bodyPr/>
                    <a:lstStyle/>
                    <a:p>
                      <a:pPr marL="0" marR="0" lvl="0" indent="47625"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extra</a:t>
                      </a:r>
                      <a:r>
                        <a:rPr kumimoji="0" lang="uk-UA" sz="1800" b="1" i="0" u="none" strike="noStrike" cap="none" normalizeH="0" baseline="0" smtClean="0">
                          <a:ln>
                            <a:noFill/>
                          </a:ln>
                          <a:solidFill>
                            <a:schemeClr val="tx1"/>
                          </a:solidFill>
                          <a:effectLst/>
                          <a:latin typeface="Arial" charset="0"/>
                        </a:rPr>
                        <a:t> - поза</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47625"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extra cor</a:t>
                      </a:r>
                      <a:r>
                        <a:rPr kumimoji="0" lang="uk-UA" sz="1800" b="1" i="0" u="none" strike="noStrike" cap="none" normalizeH="0" baseline="0" smtClean="0">
                          <a:ln>
                            <a:noFill/>
                          </a:ln>
                          <a:solidFill>
                            <a:schemeClr val="tx1"/>
                          </a:solidFill>
                          <a:effectLst/>
                          <a:latin typeface="Arial" charset="0"/>
                        </a:rPr>
                        <a:t> - поза серцем</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r>
              <a:tr h="344488">
                <a:tc>
                  <a:txBody>
                    <a:bodyPr/>
                    <a:lstStyle/>
                    <a:p>
                      <a:pPr marL="0" marR="0" lvl="0" indent="47625"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inter</a:t>
                      </a:r>
                      <a:r>
                        <a:rPr kumimoji="0" lang="en-US" sz="1800" b="1" i="0" u="none" strike="noStrike" cap="none" normalizeH="0" baseline="0" smtClean="0">
                          <a:ln>
                            <a:noFill/>
                          </a:ln>
                          <a:solidFill>
                            <a:schemeClr val="tx1"/>
                          </a:solidFill>
                          <a:effectLst/>
                          <a:latin typeface="Arial" charset="0"/>
                        </a:rPr>
                        <a:t>- </a:t>
                      </a:r>
                      <a:r>
                        <a:rPr kumimoji="0" lang="uk-UA" sz="1800" b="1" i="0" u="none" strike="noStrike" cap="none" normalizeH="0" baseline="0" smtClean="0">
                          <a:ln>
                            <a:noFill/>
                          </a:ln>
                          <a:solidFill>
                            <a:schemeClr val="tx1"/>
                          </a:solidFill>
                          <a:effectLst/>
                          <a:latin typeface="Arial" charset="0"/>
                        </a:rPr>
                        <a:t>між</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6E7CD">
                        <a:alpha val="0"/>
                      </a:srgbClr>
                    </a:solidFill>
                  </a:tcPr>
                </a:tc>
                <a:tc>
                  <a:txBody>
                    <a:bodyPr/>
                    <a:lstStyle/>
                    <a:p>
                      <a:pPr marL="0" marR="0" lvl="0" indent="47625"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inter vertebras</a:t>
                      </a:r>
                      <a:r>
                        <a:rPr kumimoji="0" lang="en-US" sz="1800" b="1" i="0" u="none" strike="noStrike" cap="none" normalizeH="0" baseline="0" smtClean="0">
                          <a:ln>
                            <a:noFill/>
                          </a:ln>
                          <a:solidFill>
                            <a:schemeClr val="tx1"/>
                          </a:solidFill>
                          <a:effectLst/>
                          <a:latin typeface="Arial" charset="0"/>
                        </a:rPr>
                        <a:t> - </a:t>
                      </a:r>
                      <a:r>
                        <a:rPr kumimoji="0" lang="uk-UA" sz="1800" b="1" i="0" u="none" strike="noStrike" cap="none" normalizeH="0" baseline="0" smtClean="0">
                          <a:ln>
                            <a:noFill/>
                          </a:ln>
                          <a:solidFill>
                            <a:schemeClr val="tx1"/>
                          </a:solidFill>
                          <a:effectLst/>
                          <a:latin typeface="Arial" charset="0"/>
                        </a:rPr>
                        <a:t>між хребцями</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6E7CD">
                        <a:alpha val="0"/>
                      </a:srgbClr>
                    </a:solidFill>
                  </a:tcPr>
                </a:tc>
              </a:tr>
              <a:tr h="344488">
                <a:tc>
                  <a:txBody>
                    <a:bodyPr/>
                    <a:lstStyle/>
                    <a:p>
                      <a:pPr marL="0" marR="0" lvl="0" indent="47625"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intra</a:t>
                      </a:r>
                      <a:r>
                        <a:rPr kumimoji="0" lang="en-US" sz="1800" b="1" i="0" u="none" strike="noStrike" cap="none" normalizeH="0" baseline="0" smtClean="0">
                          <a:ln>
                            <a:noFill/>
                          </a:ln>
                          <a:solidFill>
                            <a:schemeClr val="tx1"/>
                          </a:solidFill>
                          <a:effectLst/>
                          <a:latin typeface="Arial" charset="0"/>
                        </a:rPr>
                        <a:t>- </a:t>
                      </a:r>
                      <a:r>
                        <a:rPr kumimoji="0" lang="uk-UA" sz="1800" b="1" i="0" u="none" strike="noStrike" cap="none" normalizeH="0" baseline="0" smtClean="0">
                          <a:ln>
                            <a:noFill/>
                          </a:ln>
                          <a:solidFill>
                            <a:schemeClr val="tx1"/>
                          </a:solidFill>
                          <a:effectLst/>
                          <a:latin typeface="Arial" charset="0"/>
                        </a:rPr>
                        <a:t>всередині</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47625"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intra cor</a:t>
                      </a:r>
                      <a:r>
                        <a:rPr kumimoji="0" lang="en-US" sz="1800" b="1" i="0" u="none" strike="noStrike" cap="none" normalizeH="0" baseline="0" smtClean="0">
                          <a:ln>
                            <a:noFill/>
                          </a:ln>
                          <a:solidFill>
                            <a:schemeClr val="tx1"/>
                          </a:solidFill>
                          <a:effectLst/>
                          <a:latin typeface="Arial" charset="0"/>
                        </a:rPr>
                        <a:t> - </a:t>
                      </a:r>
                      <a:r>
                        <a:rPr kumimoji="0" lang="uk-UA" sz="1800" b="1" i="0" u="none" strike="noStrike" cap="none" normalizeH="0" baseline="0" smtClean="0">
                          <a:ln>
                            <a:noFill/>
                          </a:ln>
                          <a:solidFill>
                            <a:schemeClr val="tx1"/>
                          </a:solidFill>
                          <a:effectLst/>
                          <a:latin typeface="Arial" charset="0"/>
                        </a:rPr>
                        <a:t>всередині серця</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r>
              <a:tr h="346075">
                <a:tc>
                  <a:txBody>
                    <a:bodyPr/>
                    <a:lstStyle/>
                    <a:p>
                      <a:pPr marL="0" marR="0" lvl="0" indent="47625"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infra</a:t>
                      </a:r>
                      <a:r>
                        <a:rPr kumimoji="0" lang="uk-UA" sz="1800" b="1" i="0" u="none" strike="noStrike" cap="none" normalizeH="0" baseline="0" smtClean="0">
                          <a:ln>
                            <a:noFill/>
                          </a:ln>
                          <a:solidFill>
                            <a:schemeClr val="tx1"/>
                          </a:solidFill>
                          <a:effectLst/>
                          <a:latin typeface="Arial" charset="0"/>
                        </a:rPr>
                        <a:t> - під, нижче</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6E7CD">
                        <a:alpha val="0"/>
                      </a:srgbClr>
                    </a:solidFill>
                  </a:tcPr>
                </a:tc>
                <a:tc>
                  <a:txBody>
                    <a:bodyPr/>
                    <a:lstStyle/>
                    <a:p>
                      <a:pPr marL="0" marR="0" lvl="0" indent="47625"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infra femur</a:t>
                      </a:r>
                      <a:r>
                        <a:rPr kumimoji="0" lang="en-US" sz="1800" b="1" i="0" u="none" strike="noStrike" cap="none" normalizeH="0" baseline="0" smtClean="0">
                          <a:ln>
                            <a:noFill/>
                          </a:ln>
                          <a:solidFill>
                            <a:schemeClr val="tx1"/>
                          </a:solidFill>
                          <a:effectLst/>
                          <a:latin typeface="Arial" charset="0"/>
                        </a:rPr>
                        <a:t> - </a:t>
                      </a:r>
                      <a:r>
                        <a:rPr kumimoji="0" lang="uk-UA" sz="1800" b="1" i="0" u="none" strike="noStrike" cap="none" normalizeH="0" baseline="0" smtClean="0">
                          <a:ln>
                            <a:noFill/>
                          </a:ln>
                          <a:solidFill>
                            <a:schemeClr val="tx1"/>
                          </a:solidFill>
                          <a:effectLst/>
                          <a:latin typeface="Arial" charset="0"/>
                        </a:rPr>
                        <a:t>нижче стегна</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6E7CD">
                        <a:alpha val="0"/>
                      </a:srgbClr>
                    </a:solidFill>
                  </a:tcPr>
                </a:tc>
              </a:tr>
              <a:tr h="344488">
                <a:tc>
                  <a:txBody>
                    <a:bodyPr/>
                    <a:lstStyle/>
                    <a:p>
                      <a:pPr marL="0" marR="0" lvl="0" indent="47625"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per</a:t>
                      </a:r>
                      <a:r>
                        <a:rPr kumimoji="0" lang="en-US" sz="1800" b="1" i="0" u="none" strike="noStrike" cap="none" normalizeH="0" baseline="0" smtClean="0">
                          <a:ln>
                            <a:noFill/>
                          </a:ln>
                          <a:solidFill>
                            <a:schemeClr val="tx1"/>
                          </a:solidFill>
                          <a:effectLst/>
                          <a:latin typeface="Arial" charset="0"/>
                        </a:rPr>
                        <a:t> </a:t>
                      </a:r>
                      <a:r>
                        <a:rPr kumimoji="0" lang="ru-RU" sz="1800" b="1" i="0" u="none" strike="noStrike" cap="none" normalizeH="0" baseline="0" smtClean="0">
                          <a:ln>
                            <a:noFill/>
                          </a:ln>
                          <a:solidFill>
                            <a:schemeClr val="tx1"/>
                          </a:solidFill>
                          <a:effectLst/>
                          <a:latin typeface="Arial" charset="0"/>
                        </a:rPr>
                        <a:t>- </a:t>
                      </a:r>
                      <a:r>
                        <a:rPr kumimoji="0" lang="uk-UA" sz="1800" b="1" i="0" u="none" strike="noStrike" cap="none" normalizeH="0" baseline="0" smtClean="0">
                          <a:ln>
                            <a:noFill/>
                          </a:ln>
                          <a:solidFill>
                            <a:schemeClr val="tx1"/>
                          </a:solidFill>
                          <a:effectLst/>
                          <a:latin typeface="Arial" charset="0"/>
                        </a:rPr>
                        <a:t>через</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47625"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per rectum</a:t>
                      </a:r>
                      <a:r>
                        <a:rPr kumimoji="0" lang="ru-RU" sz="1800" b="1" i="0" u="none" strike="noStrike" cap="none" normalizeH="0" baseline="0" smtClean="0">
                          <a:ln>
                            <a:noFill/>
                          </a:ln>
                          <a:solidFill>
                            <a:schemeClr val="tx1"/>
                          </a:solidFill>
                          <a:effectLst/>
                          <a:latin typeface="Arial" charset="0"/>
                        </a:rPr>
                        <a:t> - </a:t>
                      </a:r>
                      <a:r>
                        <a:rPr kumimoji="0" lang="uk-UA" sz="1800" b="1" i="0" u="none" strike="noStrike" cap="none" normalizeH="0" baseline="0" smtClean="0">
                          <a:ln>
                            <a:noFill/>
                          </a:ln>
                          <a:solidFill>
                            <a:schemeClr val="tx1"/>
                          </a:solidFill>
                          <a:effectLst/>
                          <a:latin typeface="Arial" charset="0"/>
                        </a:rPr>
                        <a:t>через пряму кишку</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r>
              <a:tr h="355600">
                <a:tc>
                  <a:txBody>
                    <a:bodyPr/>
                    <a:lstStyle/>
                    <a:p>
                      <a:pPr marL="0" marR="0" lvl="0" indent="47625"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post</a:t>
                      </a:r>
                      <a:r>
                        <a:rPr kumimoji="0" lang="uk-UA" sz="1800" b="1" i="0" u="none" strike="noStrike" cap="none" normalizeH="0" baseline="0" smtClean="0">
                          <a:ln>
                            <a:noFill/>
                          </a:ln>
                          <a:solidFill>
                            <a:schemeClr val="tx1"/>
                          </a:solidFill>
                          <a:effectLst/>
                          <a:latin typeface="Arial" charset="0"/>
                        </a:rPr>
                        <a:t> - після</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6E7CD">
                        <a:alpha val="0"/>
                      </a:srgbClr>
                    </a:solidFill>
                  </a:tcPr>
                </a:tc>
                <a:tc>
                  <a:txBody>
                    <a:bodyPr/>
                    <a:lstStyle/>
                    <a:p>
                      <a:pPr marL="0" marR="0" lvl="0" indent="47625"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post operationem</a:t>
                      </a:r>
                      <a:r>
                        <a:rPr kumimoji="0" lang="uk-UA" sz="1800" b="1" i="0" u="none" strike="noStrike" cap="none" normalizeH="0" baseline="0" smtClean="0">
                          <a:ln>
                            <a:noFill/>
                          </a:ln>
                          <a:solidFill>
                            <a:schemeClr val="tx1"/>
                          </a:solidFill>
                          <a:effectLst/>
                          <a:latin typeface="Arial" charset="0"/>
                        </a:rPr>
                        <a:t> - після операції</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6E7CD">
                        <a:alpha val="0"/>
                      </a:srgbClr>
                    </a:solidFill>
                  </a:tcPr>
                </a:tc>
              </a:tr>
              <a:tr h="346075">
                <a:tc>
                  <a:txBody>
                    <a:bodyPr/>
                    <a:lstStyle/>
                    <a:p>
                      <a:pPr marL="0" marR="0" lvl="0" indent="47625"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super (supra</a:t>
                      </a:r>
                      <a:r>
                        <a:rPr kumimoji="0" lang="uk-UA" sz="1800" b="1" i="0" u="none" strike="noStrike" cap="none" normalizeH="0" baseline="0" smtClean="0">
                          <a:ln>
                            <a:noFill/>
                          </a:ln>
                          <a:solidFill>
                            <a:schemeClr val="hlink"/>
                          </a:solidFill>
                          <a:effectLst/>
                          <a:latin typeface="Arial" charset="0"/>
                        </a:rPr>
                        <a:t>)</a:t>
                      </a:r>
                      <a:r>
                        <a:rPr kumimoji="0" lang="uk-UA" sz="1800" b="1" i="0" u="none" strike="noStrike" cap="none" normalizeH="0" baseline="0" smtClean="0">
                          <a:ln>
                            <a:noFill/>
                          </a:ln>
                          <a:solidFill>
                            <a:schemeClr val="tx1"/>
                          </a:solidFill>
                          <a:effectLst/>
                          <a:latin typeface="Arial" charset="0"/>
                        </a:rPr>
                        <a:t> - над, вище</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254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47625"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super oculos</a:t>
                      </a:r>
                      <a:r>
                        <a:rPr kumimoji="0" lang="uk-UA" sz="1800" b="1" i="0" u="none" strike="noStrike" cap="none" normalizeH="0" baseline="0" smtClean="0">
                          <a:ln>
                            <a:noFill/>
                          </a:ln>
                          <a:solidFill>
                            <a:schemeClr val="tx1"/>
                          </a:solidFill>
                          <a:effectLst/>
                          <a:latin typeface="Arial" charset="0"/>
                        </a:rPr>
                        <a:t> - над очима</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254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r>
              <a:tr h="344488">
                <a:tc>
                  <a:txBody>
                    <a:bodyPr/>
                    <a:lstStyle/>
                    <a:p>
                      <a:pPr marL="0" marR="0" lvl="0" indent="47625"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trans</a:t>
                      </a:r>
                      <a:r>
                        <a:rPr kumimoji="0" lang="uk-UA" sz="1800" b="1" i="0" u="none" strike="noStrike" cap="none" normalizeH="0" baseline="0" smtClean="0">
                          <a:ln>
                            <a:noFill/>
                          </a:ln>
                          <a:solidFill>
                            <a:schemeClr val="tx1"/>
                          </a:solidFill>
                          <a:effectLst/>
                          <a:latin typeface="Arial" charset="0"/>
                        </a:rPr>
                        <a:t> - через </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254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47625"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trans venam</a:t>
                      </a:r>
                      <a:r>
                        <a:rPr kumimoji="0" lang="uk-UA" sz="1800" b="1" i="0" u="none" strike="noStrike" cap="none" normalizeH="0" baseline="0" smtClean="0">
                          <a:ln>
                            <a:noFill/>
                          </a:ln>
                          <a:solidFill>
                            <a:schemeClr val="tx1"/>
                          </a:solidFill>
                          <a:effectLst/>
                          <a:latin typeface="Arial" charset="0"/>
                        </a:rPr>
                        <a:t> - через вену</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254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r>
            </a:tbl>
          </a:graphicData>
        </a:graphic>
      </p:graphicFrame>
    </p:spTree>
  </p:cSld>
  <p:clrMapOvr>
    <a:masterClrMapping/>
  </p:clrMapOvr>
  <p:transition spd="med" advClick="0" advTm="30000">
    <p:wheel spokes="8"/>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Объект 2"/>
          <p:cNvSpPr>
            <a:spLocks noGrp="1"/>
          </p:cNvSpPr>
          <p:nvPr>
            <p:ph idx="4294967295"/>
          </p:nvPr>
        </p:nvSpPr>
        <p:spPr>
          <a:xfrm>
            <a:off x="395288" y="476250"/>
            <a:ext cx="8229600" cy="3529013"/>
          </a:xfrm>
        </p:spPr>
        <p:txBody>
          <a:bodyPr/>
          <a:lstStyle/>
          <a:p>
            <a:pPr marL="0" indent="0" algn="ctr" eaLnBrk="1" hangingPunct="1">
              <a:buFontTx/>
              <a:buNone/>
            </a:pPr>
            <a:r>
              <a:rPr lang="ru-RU" sz="1800" b="1" i="1" smtClean="0">
                <a:solidFill>
                  <a:srgbClr val="FF0066"/>
                </a:solidFill>
              </a:rPr>
              <a:t>З орудним відмінком вживаються такі прийменники: </a:t>
            </a:r>
            <a:endParaRPr lang="en-US" sz="1800" b="1" i="1" smtClean="0">
              <a:solidFill>
                <a:srgbClr val="FF0066"/>
              </a:solidFill>
            </a:endParaRPr>
          </a:p>
          <a:p>
            <a:pPr marL="0" indent="0" eaLnBrk="1" hangingPunct="1">
              <a:buFontTx/>
              <a:buNone/>
            </a:pPr>
            <a:endParaRPr lang="ru-RU" sz="1800" b="1" i="1" smtClean="0">
              <a:solidFill>
                <a:srgbClr val="FF0066"/>
              </a:solidFill>
            </a:endParaRPr>
          </a:p>
        </p:txBody>
      </p:sp>
      <p:graphicFrame>
        <p:nvGraphicFramePr>
          <p:cNvPr id="187418" name="Group 26"/>
          <p:cNvGraphicFramePr>
            <a:graphicFrameLocks noGrp="1"/>
          </p:cNvGraphicFramePr>
          <p:nvPr/>
        </p:nvGraphicFramePr>
        <p:xfrm>
          <a:off x="539750" y="1052513"/>
          <a:ext cx="7920038" cy="3506472"/>
        </p:xfrm>
        <a:graphic>
          <a:graphicData uri="http://schemas.openxmlformats.org/drawingml/2006/table">
            <a:tbl>
              <a:tblPr/>
              <a:tblGrid>
                <a:gridCol w="3960813"/>
                <a:gridCol w="3959225"/>
              </a:tblGrid>
              <a:tr h="46513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а </a:t>
                      </a:r>
                      <a:r>
                        <a:rPr kumimoji="0" lang="ru-RU" sz="1800" b="1" i="1" u="none" strike="noStrike" cap="none" normalizeH="0" baseline="0" smtClean="0">
                          <a:ln>
                            <a:noFill/>
                          </a:ln>
                          <a:solidFill>
                            <a:schemeClr val="hlink"/>
                          </a:solidFill>
                          <a:effectLst/>
                          <a:latin typeface="Arial" charset="0"/>
                        </a:rPr>
                        <a:t>(</a:t>
                      </a:r>
                      <a:r>
                        <a:rPr kumimoji="0" lang="en-US" sz="1800" b="1" i="1" u="none" strike="noStrike" cap="none" normalizeH="0" baseline="0" smtClean="0">
                          <a:ln>
                            <a:noFill/>
                          </a:ln>
                          <a:solidFill>
                            <a:schemeClr val="hlink"/>
                          </a:solidFill>
                          <a:effectLst/>
                          <a:latin typeface="Arial" charset="0"/>
                        </a:rPr>
                        <a:t>ab</a:t>
                      </a:r>
                      <a:r>
                        <a:rPr kumimoji="0" lang="ru-RU" sz="1800" b="1" i="1" u="none" strike="noStrike" cap="none" normalizeH="0" baseline="0" smtClean="0">
                          <a:ln>
                            <a:noFill/>
                          </a:ln>
                          <a:solidFill>
                            <a:schemeClr val="hlink"/>
                          </a:solidFill>
                          <a:effectLst/>
                          <a:latin typeface="Arial" charset="0"/>
                        </a:rPr>
                        <a:t>)</a:t>
                      </a:r>
                      <a:r>
                        <a:rPr kumimoji="0" lang="uk-UA" sz="1800" b="1" i="0" u="none" strike="noStrike" cap="none" normalizeH="0" baseline="0" smtClean="0">
                          <a:ln>
                            <a:noFill/>
                          </a:ln>
                          <a:solidFill>
                            <a:schemeClr val="tx1"/>
                          </a:solidFill>
                          <a:effectLst/>
                          <a:latin typeface="Arial" charset="0"/>
                        </a:rPr>
                        <a:t>- від</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ad costa</a:t>
                      </a:r>
                      <a:r>
                        <a:rPr kumimoji="0" lang="ru-RU" sz="1800" b="1" i="0" u="none" strike="noStrike" cap="none" normalizeH="0" baseline="0" smtClean="0">
                          <a:ln>
                            <a:noFill/>
                          </a:ln>
                          <a:solidFill>
                            <a:schemeClr val="tx1"/>
                          </a:solidFill>
                          <a:effectLst/>
                          <a:latin typeface="Arial" charset="0"/>
                        </a:rPr>
                        <a:t> - </a:t>
                      </a:r>
                      <a:r>
                        <a:rPr kumimoji="0" lang="uk-UA" sz="1800" b="1" i="0" u="none" strike="noStrike" cap="none" normalizeH="0" baseline="0" smtClean="0">
                          <a:ln>
                            <a:noFill/>
                          </a:ln>
                          <a:solidFill>
                            <a:schemeClr val="tx1"/>
                          </a:solidFill>
                          <a:effectLst/>
                          <a:latin typeface="Arial" charset="0"/>
                        </a:rPr>
                        <a:t>від ребра</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6513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cum</a:t>
                      </a:r>
                      <a:r>
                        <a:rPr kumimoji="0" lang="uk-UA" sz="1800" b="1" i="0" u="none" strike="noStrike" cap="none" normalizeH="0" baseline="0" smtClean="0">
                          <a:ln>
                            <a:noFill/>
                          </a:ln>
                          <a:solidFill>
                            <a:schemeClr val="tx1"/>
                          </a:solidFill>
                          <a:effectLst/>
                          <a:latin typeface="Arial" charset="0"/>
                        </a:rPr>
                        <a:t> - з, разом</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cum aqua</a:t>
                      </a:r>
                      <a:r>
                        <a:rPr kumimoji="0" lang="ru-RU" sz="1800" b="1" i="0" u="none" strike="noStrike" cap="none" normalizeH="0" baseline="0" smtClean="0">
                          <a:ln>
                            <a:noFill/>
                          </a:ln>
                          <a:solidFill>
                            <a:schemeClr val="tx1"/>
                          </a:solidFill>
                          <a:effectLst/>
                          <a:latin typeface="Arial" charset="0"/>
                        </a:rPr>
                        <a:t> - </a:t>
                      </a:r>
                      <a:r>
                        <a:rPr kumimoji="0" lang="uk-UA" sz="1800" b="1" i="0" u="none" strike="noStrike" cap="none" normalizeH="0" baseline="0" smtClean="0">
                          <a:ln>
                            <a:noFill/>
                          </a:ln>
                          <a:solidFill>
                            <a:schemeClr val="tx1"/>
                          </a:solidFill>
                          <a:effectLst/>
                          <a:latin typeface="Arial" charset="0"/>
                        </a:rPr>
                        <a:t>з водою</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r>
              <a:tr h="46513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de</a:t>
                      </a:r>
                      <a:r>
                        <a:rPr kumimoji="0" lang="uk-UA" sz="1800" b="1" i="0" u="none" strike="noStrike" cap="none" normalizeH="0" baseline="0" smtClean="0">
                          <a:ln>
                            <a:noFill/>
                          </a:ln>
                          <a:solidFill>
                            <a:schemeClr val="tx1"/>
                          </a:solidFill>
                          <a:effectLst/>
                          <a:latin typeface="Arial" charset="0"/>
                        </a:rPr>
                        <a:t> - про</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de morbis</a:t>
                      </a:r>
                      <a:r>
                        <a:rPr kumimoji="0" lang="ru-RU" sz="1800" b="1" i="0" u="none" strike="noStrike" cap="none" normalizeH="0" baseline="0" smtClean="0">
                          <a:ln>
                            <a:noFill/>
                          </a:ln>
                          <a:solidFill>
                            <a:schemeClr val="tx1"/>
                          </a:solidFill>
                          <a:effectLst/>
                          <a:latin typeface="Arial" charset="0"/>
                        </a:rPr>
                        <a:t> - </a:t>
                      </a:r>
                      <a:r>
                        <a:rPr kumimoji="0" lang="uk-UA" sz="1800" b="1" i="0" u="none" strike="noStrike" cap="none" normalizeH="0" baseline="0" smtClean="0">
                          <a:ln>
                            <a:noFill/>
                          </a:ln>
                          <a:solidFill>
                            <a:schemeClr val="tx1"/>
                          </a:solidFill>
                          <a:effectLst/>
                          <a:latin typeface="Arial" charset="0"/>
                        </a:rPr>
                        <a:t>про хвороби</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773113">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e</a:t>
                      </a:r>
                      <a:r>
                        <a:rPr kumimoji="0" lang="uk-UA" sz="1800" b="1" i="1" u="none" strike="noStrike" cap="none" normalizeH="0" baseline="0" smtClean="0">
                          <a:ln>
                            <a:noFill/>
                          </a:ln>
                          <a:solidFill>
                            <a:schemeClr val="hlink"/>
                          </a:solidFill>
                          <a:effectLst/>
                          <a:latin typeface="Arial" charset="0"/>
                        </a:rPr>
                        <a:t> (ех)</a:t>
                      </a:r>
                      <a:r>
                        <a:rPr kumimoji="0" lang="uk-UA" sz="1800" b="1" i="0" u="none" strike="noStrike" cap="none" normalizeH="0" baseline="0" smtClean="0">
                          <a:ln>
                            <a:noFill/>
                          </a:ln>
                          <a:solidFill>
                            <a:schemeClr val="tx1"/>
                          </a:solidFill>
                          <a:effectLst/>
                          <a:latin typeface="Arial" charset="0"/>
                        </a:rPr>
                        <a:t> – з</a:t>
                      </a: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pro</a:t>
                      </a:r>
                      <a:r>
                        <a:rPr kumimoji="0" lang="uk-UA" sz="1800" b="1" i="1" u="none" strike="noStrike" cap="none" normalizeH="0" baseline="0" smtClean="0">
                          <a:ln>
                            <a:noFill/>
                          </a:ln>
                          <a:solidFill>
                            <a:schemeClr val="tx1"/>
                          </a:solidFill>
                          <a:effectLst/>
                          <a:latin typeface="Arial" charset="0"/>
                        </a:rPr>
                        <a:t> </a:t>
                      </a:r>
                      <a:r>
                        <a:rPr kumimoji="0" lang="uk-UA" sz="1800" b="1" i="0" u="none" strike="noStrike" cap="none" normalizeH="0" baseline="0" smtClean="0">
                          <a:ln>
                            <a:noFill/>
                          </a:ln>
                          <a:solidFill>
                            <a:schemeClr val="tx1"/>
                          </a:solidFill>
                          <a:effectLst/>
                          <a:latin typeface="Arial" charset="0"/>
                        </a:rPr>
                        <a:t>- для, на, з</a:t>
                      </a: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chemeClr val="accent1">
                        <a:alpha val="20000"/>
                      </a:scheme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е </a:t>
                      </a:r>
                      <a:r>
                        <a:rPr kumimoji="0" lang="en-US" sz="1800" b="1" i="1" u="none" strike="noStrike" cap="none" normalizeH="0" baseline="0" smtClean="0">
                          <a:ln>
                            <a:noFill/>
                          </a:ln>
                          <a:solidFill>
                            <a:schemeClr val="hlink"/>
                          </a:solidFill>
                          <a:effectLst/>
                          <a:latin typeface="Arial" charset="0"/>
                        </a:rPr>
                        <a:t>vulnere</a:t>
                      </a:r>
                      <a:r>
                        <a:rPr kumimoji="0" lang="uk-UA" sz="1800" b="1" i="0" u="none" strike="noStrike" cap="none" normalizeH="0" baseline="0" smtClean="0">
                          <a:ln>
                            <a:noFill/>
                          </a:ln>
                          <a:solidFill>
                            <a:schemeClr val="tx1"/>
                          </a:solidFill>
                          <a:effectLst/>
                          <a:latin typeface="Arial" charset="0"/>
                        </a:rPr>
                        <a:t> - з рани</a:t>
                      </a: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pro narcosi</a:t>
                      </a:r>
                      <a:r>
                        <a:rPr kumimoji="0" lang="uk-UA" sz="1800" b="1" i="0" u="none" strike="noStrike" cap="none" normalizeH="0" baseline="0" smtClean="0">
                          <a:ln>
                            <a:noFill/>
                          </a:ln>
                          <a:solidFill>
                            <a:schemeClr val="tx1"/>
                          </a:solidFill>
                          <a:effectLst/>
                          <a:latin typeface="Arial" charset="0"/>
                        </a:rPr>
                        <a:t> - для наркозу</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chemeClr val="accent1">
                        <a:alpha val="20000"/>
                      </a:schemeClr>
                    </a:solidFill>
                  </a:tcPr>
                </a:tc>
              </a:tr>
              <a:tr h="423863">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prae</a:t>
                      </a:r>
                      <a:r>
                        <a:rPr kumimoji="0" lang="uk-UA" sz="1800" b="1" i="1" u="none" strike="noStrike" cap="none" normalizeH="0" baseline="0" smtClean="0">
                          <a:ln>
                            <a:noFill/>
                          </a:ln>
                          <a:solidFill>
                            <a:schemeClr val="tx1"/>
                          </a:solidFill>
                          <a:effectLst/>
                          <a:latin typeface="Arial" charset="0"/>
                        </a:rPr>
                        <a:t> </a:t>
                      </a:r>
                      <a:r>
                        <a:rPr kumimoji="0" lang="uk-UA" sz="1800" b="1" i="0" u="none" strike="noStrike" cap="none" normalizeH="0" baseline="0" smtClean="0">
                          <a:ln>
                            <a:noFill/>
                          </a:ln>
                          <a:solidFill>
                            <a:schemeClr val="tx1"/>
                          </a:solidFill>
                          <a:effectLst/>
                          <a:latin typeface="Arial" charset="0"/>
                        </a:rPr>
                        <a:t>– перед</a:t>
                      </a: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prae usu</a:t>
                      </a:r>
                      <a:r>
                        <a:rPr kumimoji="0" lang="ru-RU" sz="1800" b="1" i="0" u="none" strike="noStrike" cap="none" normalizeH="0" baseline="0" smtClean="0">
                          <a:ln>
                            <a:noFill/>
                          </a:ln>
                          <a:solidFill>
                            <a:schemeClr val="tx1"/>
                          </a:solidFill>
                          <a:effectLst/>
                          <a:latin typeface="Arial" charset="0"/>
                        </a:rPr>
                        <a:t> - </a:t>
                      </a:r>
                      <a:r>
                        <a:rPr kumimoji="0" lang="uk-UA" sz="1800" b="1" i="0" u="none" strike="noStrike" cap="none" normalizeH="0" baseline="0" smtClean="0">
                          <a:ln>
                            <a:noFill/>
                          </a:ln>
                          <a:solidFill>
                            <a:schemeClr val="tx1"/>
                          </a:solidFill>
                          <a:effectLst/>
                          <a:latin typeface="Arial" charset="0"/>
                        </a:rPr>
                        <a:t>перед вживанням</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r>
              <a:tr h="46513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sine</a:t>
                      </a:r>
                      <a:r>
                        <a:rPr kumimoji="0" lang="uk-UA" sz="1800" b="1" i="0" u="none" strike="noStrike" cap="none" normalizeH="0" baseline="0" smtClean="0">
                          <a:ln>
                            <a:noFill/>
                          </a:ln>
                          <a:solidFill>
                            <a:schemeClr val="tx1"/>
                          </a:solidFill>
                          <a:effectLst/>
                          <a:latin typeface="Arial" charset="0"/>
                        </a:rPr>
                        <a:t> - без</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sine dolore</a:t>
                      </a:r>
                      <a:r>
                        <a:rPr kumimoji="0" lang="ru-RU" sz="1800" b="1" i="0" u="none" strike="noStrike" cap="none" normalizeH="0" baseline="0" smtClean="0">
                          <a:ln>
                            <a:noFill/>
                          </a:ln>
                          <a:solidFill>
                            <a:schemeClr val="tx1"/>
                          </a:solidFill>
                          <a:effectLst/>
                          <a:latin typeface="Arial" charset="0"/>
                        </a:rPr>
                        <a:t> - </a:t>
                      </a:r>
                      <a:r>
                        <a:rPr kumimoji="0" lang="uk-UA" sz="1800" b="1" i="0" u="none" strike="noStrike" cap="none" normalizeH="0" baseline="0" smtClean="0">
                          <a:ln>
                            <a:noFill/>
                          </a:ln>
                          <a:solidFill>
                            <a:schemeClr val="tx1"/>
                          </a:solidFill>
                          <a:effectLst/>
                          <a:latin typeface="Arial" charset="0"/>
                        </a:rPr>
                        <a:t>без болю</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advClick="0" advTm="30000">
    <p:wheel spokes="8"/>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Объект 1"/>
          <p:cNvSpPr>
            <a:spLocks noGrp="1"/>
          </p:cNvSpPr>
          <p:nvPr>
            <p:ph idx="4294967295"/>
          </p:nvPr>
        </p:nvSpPr>
        <p:spPr>
          <a:xfrm>
            <a:off x="395288" y="620713"/>
            <a:ext cx="8229600" cy="3887787"/>
          </a:xfrm>
        </p:spPr>
        <p:txBody>
          <a:bodyPr/>
          <a:lstStyle/>
          <a:p>
            <a:pPr marL="0" indent="0" eaLnBrk="1" hangingPunct="1">
              <a:buFont typeface="Wingdings" pitchFamily="2" charset="2"/>
              <a:buChar char="Ø"/>
            </a:pPr>
            <a:r>
              <a:rPr lang="ru-RU" sz="1800" b="1" i="1" smtClean="0"/>
              <a:t> Прийменники</a:t>
            </a:r>
            <a:r>
              <a:rPr lang="ru-RU" sz="1800" b="1" smtClean="0"/>
              <a:t> </a:t>
            </a:r>
            <a:r>
              <a:rPr lang="en-US" sz="1800" b="1" smtClean="0">
                <a:solidFill>
                  <a:srgbClr val="FF0066"/>
                </a:solidFill>
              </a:rPr>
              <a:t>in - </a:t>
            </a:r>
            <a:r>
              <a:rPr lang="ru-RU" sz="1800" b="1" smtClean="0">
                <a:solidFill>
                  <a:srgbClr val="FF0066"/>
                </a:solidFill>
              </a:rPr>
              <a:t>в, на, </a:t>
            </a:r>
            <a:r>
              <a:rPr lang="en-US" sz="1800" b="1" smtClean="0">
                <a:solidFill>
                  <a:srgbClr val="FF0066"/>
                </a:solidFill>
              </a:rPr>
              <a:t>sub - </a:t>
            </a:r>
            <a:r>
              <a:rPr lang="ru-RU" sz="1800" b="1" smtClean="0">
                <a:solidFill>
                  <a:srgbClr val="FF0066"/>
                </a:solidFill>
              </a:rPr>
              <a:t>під</a:t>
            </a:r>
            <a:r>
              <a:rPr lang="ru-RU" sz="1800" b="1" smtClean="0">
                <a:solidFill>
                  <a:srgbClr val="FF0000"/>
                </a:solidFill>
              </a:rPr>
              <a:t> </a:t>
            </a:r>
            <a:r>
              <a:rPr lang="ru-RU" sz="1800" b="1" smtClean="0"/>
              <a:t>вживаються з двома відмінками  західним та орудним. </a:t>
            </a:r>
            <a:endParaRPr lang="en-US" sz="1800" b="1" smtClean="0"/>
          </a:p>
          <a:p>
            <a:pPr marL="0" indent="0" eaLnBrk="1" hangingPunct="1">
              <a:buFontTx/>
              <a:buNone/>
            </a:pPr>
            <a:endParaRPr lang="en-US" sz="1800" b="1" smtClean="0"/>
          </a:p>
          <a:p>
            <a:pPr marL="0" indent="0" eaLnBrk="1" hangingPunct="1">
              <a:buFont typeface="Wingdings" pitchFamily="2" charset="2"/>
              <a:buChar char="Ø"/>
            </a:pPr>
            <a:r>
              <a:rPr lang="ru-RU" sz="1800" b="1" smtClean="0"/>
              <a:t> Якщо прийменникова група (прийменник разом зі словом, до якого він відноситься) відповідає на питання куди? в що? або під що? вживається знахідний відмінок.</a:t>
            </a:r>
            <a:endParaRPr lang="en-US" sz="1800" b="1" smtClean="0"/>
          </a:p>
          <a:p>
            <a:pPr marL="0" indent="0" eaLnBrk="1" hangingPunct="1">
              <a:buFontTx/>
              <a:buNone/>
            </a:pPr>
            <a:r>
              <a:rPr lang="ru-RU" sz="1800" b="1" smtClean="0"/>
              <a:t> </a:t>
            </a:r>
            <a:endParaRPr lang="en-US" sz="1800" b="1" smtClean="0"/>
          </a:p>
          <a:p>
            <a:pPr marL="0" indent="0" eaLnBrk="1" hangingPunct="1">
              <a:buFont typeface="Wingdings" pitchFamily="2" charset="2"/>
              <a:buChar char="Ø"/>
            </a:pPr>
            <a:r>
              <a:rPr lang="ru-RU" sz="1800" b="1" smtClean="0"/>
              <a:t> Якщо прийменникова група відповідає на питання де? в чому? або під чим? - вживається орудний відмінок. </a:t>
            </a:r>
          </a:p>
          <a:p>
            <a:pPr marL="0" indent="0" eaLnBrk="1" hangingPunct="1">
              <a:buFont typeface="Wingdings" pitchFamily="2" charset="2"/>
              <a:buNone/>
            </a:pPr>
            <a:r>
              <a:rPr lang="uk-UA" sz="1800" b="1" i="1" smtClean="0">
                <a:solidFill>
                  <a:schemeClr val="hlink"/>
                </a:solidFill>
              </a:rPr>
              <a:t>Наприклад:</a:t>
            </a:r>
            <a:r>
              <a:rPr lang="uk-UA" sz="1800" b="1" smtClean="0"/>
              <a:t> </a:t>
            </a:r>
            <a:r>
              <a:rPr lang="en-US" sz="1800" b="1" smtClean="0"/>
              <a:t>in aquam (</a:t>
            </a:r>
            <a:r>
              <a:rPr lang="ru-RU" sz="1800" b="1" smtClean="0"/>
              <a:t>асе.) - (куди?) - в воду; </a:t>
            </a:r>
            <a:r>
              <a:rPr lang="en-US" sz="1800" b="1" smtClean="0"/>
              <a:t>in aqua (abl.) (</a:t>
            </a:r>
            <a:r>
              <a:rPr lang="ru-RU" sz="1800" b="1" smtClean="0"/>
              <a:t>де?) - в воді; </a:t>
            </a:r>
            <a:r>
              <a:rPr lang="en-US" sz="1800" b="1" smtClean="0"/>
              <a:t>da </a:t>
            </a:r>
            <a:r>
              <a:rPr lang="ru-RU" sz="1800" b="1" smtClean="0"/>
              <a:t>і</a:t>
            </a:r>
            <a:r>
              <a:rPr lang="en-US" sz="1800" b="1" smtClean="0"/>
              <a:t>n tabulettis (abl.) (</a:t>
            </a:r>
            <a:r>
              <a:rPr lang="ru-RU" sz="1800" b="1" smtClean="0"/>
              <a:t>в чому?) - видай в таблетках; </a:t>
            </a:r>
            <a:r>
              <a:rPr lang="en-US" sz="1800" b="1" smtClean="0"/>
              <a:t>sub cutem (</a:t>
            </a:r>
            <a:r>
              <a:rPr lang="ru-RU" sz="1800" b="1" smtClean="0"/>
              <a:t>асе.) (куди?) - під шкіру; </a:t>
            </a:r>
            <a:r>
              <a:rPr lang="en-US" sz="1800" b="1" smtClean="0"/>
              <a:t>sub cute (abl.) - (</a:t>
            </a:r>
            <a:r>
              <a:rPr lang="ru-RU" sz="1800" b="1" smtClean="0"/>
              <a:t>де?) - під шкірою.</a:t>
            </a:r>
          </a:p>
        </p:txBody>
      </p:sp>
    </p:spTree>
  </p:cSld>
  <p:clrMapOvr>
    <a:masterClrMapping/>
  </p:clrMapOvr>
  <p:transition spd="med" advClick="0" advTm="30000">
    <p:wheel spokes="8"/>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ъект 1"/>
          <p:cNvSpPr>
            <a:spLocks noGrp="1"/>
          </p:cNvSpPr>
          <p:nvPr>
            <p:ph idx="4294967295"/>
          </p:nvPr>
        </p:nvSpPr>
        <p:spPr>
          <a:xfrm>
            <a:off x="468313" y="1484313"/>
            <a:ext cx="8229600" cy="4224337"/>
          </a:xfrm>
        </p:spPr>
        <p:txBody>
          <a:bodyPr/>
          <a:lstStyle/>
          <a:p>
            <a:pPr eaLnBrk="1" hangingPunct="1">
              <a:buFontTx/>
              <a:buNone/>
            </a:pPr>
            <a:r>
              <a:rPr lang="ru-RU" sz="1800" b="1" i="1" smtClean="0"/>
              <a:t>	1. Напишіть латинськими літерами слова, подані в українській транскрипції:</a:t>
            </a:r>
          </a:p>
          <a:p>
            <a:pPr eaLnBrk="1" hangingPunct="1">
              <a:buFontTx/>
              <a:buNone/>
            </a:pPr>
            <a:r>
              <a:rPr lang="ru-RU" sz="1800" b="1" smtClean="0"/>
              <a:t>     </a:t>
            </a:r>
            <a:r>
              <a:rPr lang="ru-RU" sz="1800" b="1" smtClean="0">
                <a:solidFill>
                  <a:srgbClr val="FF0066"/>
                </a:solidFill>
              </a:rPr>
              <a:t>Рефлексус, солюціо, лінгва, зоологіа, радіус, ризома (грець.), терціус, унгвентум, спазмус, сімплекс, торакс (грець.), сангівс, артикуляціо, оксігеніум (грець.), фенолюм, екстрактум, хірургус, іхтіоліум, аеротерапія, інтоксикаціо, плеуропнеумоніа.</a:t>
            </a:r>
          </a:p>
          <a:p>
            <a:pPr eaLnBrk="1" hangingPunct="1">
              <a:buFontTx/>
              <a:buNone/>
            </a:pPr>
            <a:endParaRPr lang="ru-RU" sz="1800" b="1" smtClean="0">
              <a:solidFill>
                <a:srgbClr val="FF0066"/>
              </a:solidFill>
            </a:endParaRPr>
          </a:p>
          <a:p>
            <a:pPr eaLnBrk="1" hangingPunct="1"/>
            <a:endParaRPr lang="ru-RU" sz="1800" b="1" smtClean="0"/>
          </a:p>
          <a:p>
            <a:pPr eaLnBrk="1" hangingPunct="1">
              <a:buFontTx/>
              <a:buNone/>
            </a:pPr>
            <a:r>
              <a:rPr lang="ru-RU" sz="1800" b="1" i="1" smtClean="0"/>
              <a:t>	2. Перепишіть слова, підкресліть буквосполучення</a:t>
            </a:r>
            <a:r>
              <a:rPr lang="ru-RU" sz="1800" b="1" i="1" smtClean="0">
                <a:solidFill>
                  <a:srgbClr val="0066FF"/>
                </a:solidFill>
              </a:rPr>
              <a:t> </a:t>
            </a:r>
            <a:r>
              <a:rPr lang="en-US" sz="1800" b="1" i="1" smtClean="0">
                <a:solidFill>
                  <a:srgbClr val="0066FF"/>
                </a:solidFill>
              </a:rPr>
              <a:t>qu</a:t>
            </a:r>
            <a:r>
              <a:rPr lang="en-US" sz="1800" b="1" i="1" smtClean="0"/>
              <a:t>, </a:t>
            </a:r>
            <a:r>
              <a:rPr lang="ru-RU" sz="1800" b="1" i="1" smtClean="0"/>
              <a:t>поясніть його вимову:</a:t>
            </a:r>
          </a:p>
          <a:p>
            <a:pPr eaLnBrk="1" hangingPunct="1">
              <a:buFontTx/>
              <a:buNone/>
            </a:pPr>
            <a:r>
              <a:rPr lang="ru-RU" sz="1800" b="1" smtClean="0"/>
              <a:t>     </a:t>
            </a:r>
            <a:r>
              <a:rPr lang="en-US" sz="1800" b="1" smtClean="0">
                <a:solidFill>
                  <a:srgbClr val="FF0066"/>
                </a:solidFill>
              </a:rPr>
              <a:t>Equus, aqua, quartus, liquor, quadratus, squama, quinque, quercus, liquidus, quantum, quattuor, liquirit</a:t>
            </a:r>
            <a:r>
              <a:rPr lang="ru-RU" sz="1800" b="1" smtClean="0">
                <a:solidFill>
                  <a:srgbClr val="FF0066"/>
                </a:solidFill>
              </a:rPr>
              <a:t>і</a:t>
            </a:r>
            <a:r>
              <a:rPr lang="en-US" sz="1800" b="1" smtClean="0">
                <a:solidFill>
                  <a:srgbClr val="FF0066"/>
                </a:solidFill>
              </a:rPr>
              <a:t>a.</a:t>
            </a:r>
          </a:p>
          <a:p>
            <a:pPr eaLnBrk="1" hangingPunct="1"/>
            <a:endParaRPr lang="en-US" sz="1800" b="1" smtClean="0">
              <a:solidFill>
                <a:srgbClr val="FF0066"/>
              </a:solidFill>
            </a:endParaRPr>
          </a:p>
          <a:p>
            <a:pPr eaLnBrk="1" hangingPunct="1"/>
            <a:endParaRPr lang="ru-RU" sz="1800" b="1" smtClean="0">
              <a:solidFill>
                <a:srgbClr val="FF0066"/>
              </a:solidFill>
            </a:endParaRPr>
          </a:p>
        </p:txBody>
      </p:sp>
      <p:sp>
        <p:nvSpPr>
          <p:cNvPr id="32770" name="Rectangle 4"/>
          <p:cNvSpPr>
            <a:spLocks noChangeArrowheads="1"/>
          </p:cNvSpPr>
          <p:nvPr/>
        </p:nvSpPr>
        <p:spPr bwMode="auto">
          <a:xfrm>
            <a:off x="755650" y="188913"/>
            <a:ext cx="7704138" cy="12954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rPr>
              <a:t>Домашнє завдання</a:t>
            </a:r>
            <a:endParaRPr lang="ru-RU" sz="2400" b="1">
              <a:solidFill>
                <a:srgbClr val="FF0066"/>
              </a:solidFill>
            </a:endParaRPr>
          </a:p>
        </p:txBody>
      </p:sp>
    </p:spTree>
  </p:cSld>
  <p:clrMapOvr>
    <a:masterClrMapping/>
  </p:clrMapOvr>
  <p:transition spd="med" advClick="0" advTm="30000">
    <p:wheel spokes="8"/>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Объект 1"/>
          <p:cNvSpPr>
            <a:spLocks noGrp="1"/>
          </p:cNvSpPr>
          <p:nvPr>
            <p:ph idx="4294967295"/>
          </p:nvPr>
        </p:nvSpPr>
        <p:spPr>
          <a:xfrm>
            <a:off x="323850" y="1341438"/>
            <a:ext cx="8229600" cy="4103687"/>
          </a:xfrm>
        </p:spPr>
        <p:txBody>
          <a:bodyPr/>
          <a:lstStyle/>
          <a:p>
            <a:pPr eaLnBrk="1" hangingPunct="1">
              <a:buFontTx/>
              <a:buNone/>
            </a:pPr>
            <a:r>
              <a:rPr lang="ru-RU" sz="1800" b="1" smtClean="0">
                <a:solidFill>
                  <a:srgbClr val="FF0066"/>
                </a:solidFill>
              </a:rPr>
              <a:t>В реченні розрізняють</a:t>
            </a:r>
            <a:r>
              <a:rPr lang="ru-RU" sz="1800" b="1" smtClean="0"/>
              <a:t> головні (підмет та присудок) та другорядні (додаток, означення, обставина) члени. Ветеринарні терміни, як правило, складаються з підмета, який є означуваним словом, і одного чи кількох означень.    </a:t>
            </a:r>
          </a:p>
          <a:p>
            <a:pPr eaLnBrk="1" hangingPunct="1">
              <a:buFontTx/>
              <a:buNone/>
            </a:pPr>
            <a:r>
              <a:rPr lang="ru-RU" sz="1800" b="1" smtClean="0">
                <a:solidFill>
                  <a:schemeClr val="hlink"/>
                </a:solidFill>
              </a:rPr>
              <a:t>Означення</a:t>
            </a:r>
            <a:r>
              <a:rPr lang="ru-RU" sz="1800" b="1" smtClean="0"/>
              <a:t> – це другорядний член речення, що відповідає на питання який?, чий?, котрий?</a:t>
            </a:r>
          </a:p>
          <a:p>
            <a:pPr eaLnBrk="1" hangingPunct="1">
              <a:buFontTx/>
              <a:buNone/>
            </a:pPr>
            <a:r>
              <a:rPr lang="ru-RU" sz="1800" b="1" smtClean="0"/>
              <a:t>Означення в латинських термінах (за винятком назв солей) ставиться після означуваного слова і може бути узгодженим та неузгодженим. Узгодженим називається означення, яке узгоджується з означуваним словом у роді, числі та відмінку.</a:t>
            </a:r>
          </a:p>
          <a:p>
            <a:pPr eaLnBrk="1" hangingPunct="1">
              <a:buFontTx/>
              <a:buNone/>
            </a:pPr>
            <a:r>
              <a:rPr lang="ru-RU" sz="1800" b="1" smtClean="0"/>
              <a:t>Узгоджене означення частіше всього буває прикметником, але буває також дієприкметником та порядковим числівником. </a:t>
            </a:r>
          </a:p>
          <a:p>
            <a:pPr eaLnBrk="1" hangingPunct="1">
              <a:buFontTx/>
              <a:buNone/>
            </a:pPr>
            <a:endParaRPr lang="ru-RU" sz="1800" b="1" smtClean="0"/>
          </a:p>
          <a:p>
            <a:pPr eaLnBrk="1" hangingPunct="1"/>
            <a:endParaRPr lang="ru-RU" sz="1800" b="1" smtClean="0"/>
          </a:p>
        </p:txBody>
      </p:sp>
      <p:sp>
        <p:nvSpPr>
          <p:cNvPr id="189444" name="Rectangle 4"/>
          <p:cNvSpPr>
            <a:spLocks noChangeArrowheads="1"/>
          </p:cNvSpPr>
          <p:nvPr/>
        </p:nvSpPr>
        <p:spPr bwMode="auto">
          <a:xfrm>
            <a:off x="971550" y="188913"/>
            <a:ext cx="7345363" cy="647700"/>
          </a:xfrm>
          <a:prstGeom prst="rect">
            <a:avLst/>
          </a:prstGeom>
          <a:solidFill>
            <a:srgbClr val="3399FF">
              <a:alpha val="0"/>
            </a:srgbClr>
          </a:solidFill>
          <a:ln w="9525">
            <a:solidFill>
              <a:srgbClr val="FFFFFF">
                <a:alpha val="0"/>
              </a:srgbClr>
            </a:solidFill>
            <a:miter lim="800000"/>
            <a:headEnd/>
            <a:tailEnd/>
          </a:ln>
          <a:effectLst/>
        </p:spPr>
        <p:txBody>
          <a:bodyPr wrap="none" anchor="ctr"/>
          <a:lstStyle/>
          <a:p>
            <a:pPr algn="ctr"/>
            <a:r>
              <a:rPr lang="uk-UA" b="1" dirty="0">
                <a:solidFill>
                  <a:srgbClr val="92D050"/>
                </a:solidFill>
                <a:latin typeface="Arial" charset="0"/>
              </a:rPr>
              <a:t>7. Порядок слів у латинському реченні</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Объект 1"/>
          <p:cNvSpPr>
            <a:spLocks noGrp="1"/>
          </p:cNvSpPr>
          <p:nvPr>
            <p:ph idx="4294967295"/>
          </p:nvPr>
        </p:nvSpPr>
        <p:spPr>
          <a:xfrm>
            <a:off x="468313" y="476250"/>
            <a:ext cx="8424862" cy="5403850"/>
          </a:xfrm>
        </p:spPr>
        <p:txBody>
          <a:bodyPr/>
          <a:lstStyle/>
          <a:p>
            <a:pPr marL="0" indent="0" eaLnBrk="1" hangingPunct="1">
              <a:buFontTx/>
              <a:buNone/>
            </a:pPr>
            <a:r>
              <a:rPr lang="ru-RU" sz="1800" b="1" i="1" smtClean="0">
                <a:solidFill>
                  <a:schemeClr val="hlink"/>
                </a:solidFill>
              </a:rPr>
              <a:t>Наприклад:</a:t>
            </a:r>
          </a:p>
          <a:p>
            <a:pPr marL="0" indent="0" eaLnBrk="1" hangingPunct="1">
              <a:buFontTx/>
              <a:buNone/>
            </a:pPr>
            <a:r>
              <a:rPr lang="uk-UA" sz="1800" b="1" smtClean="0"/>
              <a:t>	</a:t>
            </a:r>
            <a:r>
              <a:rPr lang="en-US" sz="1800" b="1" smtClean="0">
                <a:solidFill>
                  <a:srgbClr val="FF0066"/>
                </a:solidFill>
              </a:rPr>
              <a:t>Folium flavum – </a:t>
            </a:r>
            <a:r>
              <a:rPr lang="ru-RU" sz="1800" b="1" smtClean="0">
                <a:solidFill>
                  <a:srgbClr val="FF0066"/>
                </a:solidFill>
              </a:rPr>
              <a:t>жовтий листок.</a:t>
            </a:r>
            <a:endParaRPr lang="en-US" sz="1800" b="1" smtClean="0">
              <a:solidFill>
                <a:srgbClr val="FF0066"/>
              </a:solidFill>
            </a:endParaRPr>
          </a:p>
          <a:p>
            <a:pPr marL="0" indent="0" eaLnBrk="1" hangingPunct="1">
              <a:buFontTx/>
              <a:buNone/>
            </a:pPr>
            <a:r>
              <a:rPr lang="ru-RU" sz="1800" b="1" smtClean="0"/>
              <a:t>Означуване слово </a:t>
            </a:r>
            <a:r>
              <a:rPr lang="en-US" sz="1800" b="1" i="1" u="sng" smtClean="0"/>
              <a:t>folium</a:t>
            </a:r>
            <a:r>
              <a:rPr lang="en-US" sz="1800" b="1" u="sng" smtClean="0"/>
              <a:t> </a:t>
            </a:r>
            <a:r>
              <a:rPr lang="ru-RU" sz="1800" b="1" smtClean="0"/>
              <a:t>є іменником середнього роду в називному відмінку однини; означення </a:t>
            </a:r>
            <a:r>
              <a:rPr lang="en-US" sz="1800" b="1" smtClean="0"/>
              <a:t>flavum – </a:t>
            </a:r>
            <a:r>
              <a:rPr lang="ru-RU" sz="1800" b="1" smtClean="0"/>
              <a:t>прикметник середнього роду в називному відмінку однини, тобто </a:t>
            </a:r>
            <a:r>
              <a:rPr lang="en-US" sz="1800" b="1" smtClean="0"/>
              <a:t>flavum </a:t>
            </a:r>
            <a:r>
              <a:rPr lang="ru-RU" sz="1800" b="1" smtClean="0"/>
              <a:t>стоїть в тому ж роді, числі та відмінку, що і </a:t>
            </a:r>
            <a:r>
              <a:rPr lang="en-US" sz="1800" b="1" smtClean="0"/>
              <a:t>folium </a:t>
            </a:r>
            <a:r>
              <a:rPr lang="ru-RU" sz="1800" b="1" smtClean="0"/>
              <a:t>і є узгодженим означенням.</a:t>
            </a:r>
            <a:endParaRPr lang="en-US" sz="1800" b="1" smtClean="0"/>
          </a:p>
          <a:p>
            <a:pPr marL="0" indent="0" eaLnBrk="1" hangingPunct="1"/>
            <a:endParaRPr lang="ru-RU" sz="1800" b="1" smtClean="0"/>
          </a:p>
          <a:p>
            <a:pPr marL="0" indent="0" eaLnBrk="1" hangingPunct="1">
              <a:buFontTx/>
              <a:buNone/>
            </a:pPr>
            <a:r>
              <a:rPr lang="en-US" sz="1800" b="1" smtClean="0">
                <a:solidFill>
                  <a:srgbClr val="FF0066"/>
                </a:solidFill>
              </a:rPr>
              <a:t>	Aqua cocta – </a:t>
            </a:r>
            <a:r>
              <a:rPr lang="ru-RU" sz="1800" b="1" smtClean="0">
                <a:solidFill>
                  <a:srgbClr val="FF0066"/>
                </a:solidFill>
              </a:rPr>
              <a:t>кип’ячена вода.</a:t>
            </a:r>
          </a:p>
          <a:p>
            <a:pPr marL="0" indent="0" eaLnBrk="1" hangingPunct="1">
              <a:buFontTx/>
              <a:buNone/>
            </a:pPr>
            <a:r>
              <a:rPr lang="ru-RU" sz="1800" b="1" smtClean="0"/>
              <a:t>Означуване слово </a:t>
            </a:r>
            <a:r>
              <a:rPr lang="en-US" sz="1800" b="1" i="1" u="sng" smtClean="0"/>
              <a:t>aqua</a:t>
            </a:r>
            <a:r>
              <a:rPr lang="en-US" sz="1800" b="1" smtClean="0"/>
              <a:t> – </a:t>
            </a:r>
            <a:r>
              <a:rPr lang="ru-RU" sz="1800" b="1" smtClean="0"/>
              <a:t>іменник жіночого роду в називному відмінку однини; означення </a:t>
            </a:r>
            <a:r>
              <a:rPr lang="en-US" sz="1800" b="1" i="1" u="sng" smtClean="0"/>
              <a:t>cocta</a:t>
            </a:r>
            <a:r>
              <a:rPr lang="en-US" sz="1800" b="1" smtClean="0"/>
              <a:t> – </a:t>
            </a:r>
            <a:r>
              <a:rPr lang="ru-RU" sz="1800" b="1" smtClean="0"/>
              <a:t>дієприкметник жіночого роду в називному відмінку однини, тобто</a:t>
            </a:r>
            <a:r>
              <a:rPr lang="ru-RU" sz="1800" b="1" i="1" u="sng" smtClean="0"/>
              <a:t> </a:t>
            </a:r>
            <a:r>
              <a:rPr lang="en-US" sz="1800" b="1" i="1" u="sng" smtClean="0"/>
              <a:t>cocta</a:t>
            </a:r>
            <a:r>
              <a:rPr lang="en-US" sz="1800" b="1" smtClean="0"/>
              <a:t> </a:t>
            </a:r>
            <a:r>
              <a:rPr lang="ru-RU" sz="1800" b="1" smtClean="0"/>
              <a:t>є узгодженим означенням до слова </a:t>
            </a:r>
            <a:r>
              <a:rPr lang="en-US" sz="1800" b="1" i="1" u="sng" smtClean="0"/>
              <a:t>aqua</a:t>
            </a:r>
            <a:r>
              <a:rPr lang="en-US" sz="1800" b="1" smtClean="0"/>
              <a:t>.</a:t>
            </a:r>
          </a:p>
          <a:p>
            <a:pPr marL="0" indent="0" eaLnBrk="1" hangingPunct="1">
              <a:buFontTx/>
              <a:buNone/>
            </a:pPr>
            <a:endParaRPr lang="en-US" sz="1800" b="1" smtClean="0"/>
          </a:p>
          <a:p>
            <a:pPr marL="0" indent="0" eaLnBrk="1" hangingPunct="1">
              <a:buFontTx/>
              <a:buNone/>
            </a:pPr>
            <a:r>
              <a:rPr lang="ru-RU" sz="1800" b="1" smtClean="0"/>
              <a:t>Означення, що керується означуваним словом або прилеглим до нього, </a:t>
            </a:r>
            <a:r>
              <a:rPr lang="ru-RU" sz="1800" b="1" smtClean="0">
                <a:solidFill>
                  <a:srgbClr val="FFFF00"/>
                </a:solidFill>
              </a:rPr>
              <a:t>називається неузгодженим</a:t>
            </a:r>
            <a:r>
              <a:rPr lang="ru-RU" sz="1800" b="1" smtClean="0"/>
              <a:t>.</a:t>
            </a:r>
            <a:endParaRPr lang="en-US" sz="1800" b="1" smtClean="0"/>
          </a:p>
          <a:p>
            <a:pPr marL="0" indent="0" eaLnBrk="1" hangingPunct="1">
              <a:buFontTx/>
              <a:buNone/>
            </a:pPr>
            <a:endParaRPr lang="ru-RU" sz="1800" b="1" smtClean="0"/>
          </a:p>
          <a:p>
            <a:pPr marL="0" indent="0" eaLnBrk="1" hangingPunct="1">
              <a:buFontTx/>
              <a:buNone/>
            </a:pPr>
            <a:r>
              <a:rPr lang="ru-RU" sz="1800" b="1" smtClean="0"/>
              <a:t>В термінах, як неузгоджене означення виступає частіше всього іменник в родовому відмінку однини або множини.</a:t>
            </a:r>
          </a:p>
          <a:p>
            <a:pPr marL="0" indent="0" eaLnBrk="1" hangingPunct="1"/>
            <a:endParaRPr lang="ru-RU" sz="1800" b="1" smtClean="0"/>
          </a:p>
        </p:txBody>
      </p:sp>
    </p:spTree>
  </p:cSld>
  <p:clrMapOvr>
    <a:masterClrMapping/>
  </p:clrMapOvr>
  <p:transition spd="med" advClick="0" advTm="30000">
    <p:wheel spokes="8"/>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Объект 1"/>
          <p:cNvSpPr>
            <a:spLocks noGrp="1"/>
          </p:cNvSpPr>
          <p:nvPr>
            <p:ph idx="4294967295"/>
          </p:nvPr>
        </p:nvSpPr>
        <p:spPr>
          <a:xfrm>
            <a:off x="468313" y="476250"/>
            <a:ext cx="8229600" cy="5256213"/>
          </a:xfrm>
        </p:spPr>
        <p:txBody>
          <a:bodyPr/>
          <a:lstStyle/>
          <a:p>
            <a:pPr marL="0" indent="0" eaLnBrk="1" hangingPunct="1">
              <a:buFontTx/>
              <a:buNone/>
            </a:pPr>
            <a:r>
              <a:rPr lang="ru-RU" sz="1800" b="1" i="1" smtClean="0">
                <a:solidFill>
                  <a:schemeClr val="hlink"/>
                </a:solidFill>
              </a:rPr>
              <a:t>Наприклад:</a:t>
            </a:r>
            <a:r>
              <a:rPr lang="ru-RU" sz="1800" b="1" smtClean="0"/>
              <a:t> </a:t>
            </a:r>
            <a:endParaRPr lang="en-US" sz="1800" b="1" smtClean="0"/>
          </a:p>
          <a:p>
            <a:pPr marL="0" indent="0" eaLnBrk="1" hangingPunct="1">
              <a:buFontTx/>
              <a:buNone/>
            </a:pPr>
            <a:r>
              <a:rPr lang="en-US" sz="1800" b="1" smtClean="0"/>
              <a:t>	</a:t>
            </a:r>
            <a:r>
              <a:rPr lang="en-US" sz="1800" b="1" smtClean="0">
                <a:solidFill>
                  <a:srgbClr val="FF0066"/>
                </a:solidFill>
              </a:rPr>
              <a:t>Folium Menthae – </a:t>
            </a:r>
            <a:r>
              <a:rPr lang="ru-RU" sz="1800" b="1" smtClean="0">
                <a:solidFill>
                  <a:srgbClr val="FF0066"/>
                </a:solidFill>
              </a:rPr>
              <a:t>лист м’яти.</a:t>
            </a:r>
            <a:endParaRPr lang="en-US" sz="1800" b="1" smtClean="0">
              <a:solidFill>
                <a:srgbClr val="FF0066"/>
              </a:solidFill>
            </a:endParaRPr>
          </a:p>
          <a:p>
            <a:pPr marL="0" indent="0" eaLnBrk="1" hangingPunct="1">
              <a:buFontTx/>
              <a:buNone/>
            </a:pPr>
            <a:endParaRPr lang="ru-RU" sz="1800" b="1" smtClean="0">
              <a:solidFill>
                <a:srgbClr val="FF0066"/>
              </a:solidFill>
            </a:endParaRPr>
          </a:p>
          <a:p>
            <a:pPr marL="0" indent="0" eaLnBrk="1" hangingPunct="1">
              <a:buFontTx/>
              <a:buNone/>
            </a:pPr>
            <a:r>
              <a:rPr lang="ru-RU" sz="1800" b="1" smtClean="0"/>
              <a:t>Означуване слово </a:t>
            </a:r>
            <a:r>
              <a:rPr lang="en-US" sz="1800" b="1" i="1" u="sng" smtClean="0"/>
              <a:t>folium</a:t>
            </a:r>
            <a:r>
              <a:rPr lang="en-US" sz="1800" b="1" smtClean="0"/>
              <a:t> </a:t>
            </a:r>
            <a:r>
              <a:rPr lang="ru-RU" sz="1800" b="1" smtClean="0"/>
              <a:t>є іменником в називному відмінку однини; означення </a:t>
            </a:r>
            <a:r>
              <a:rPr lang="en-US" sz="1800" b="1" i="1" u="sng" smtClean="0"/>
              <a:t>menthae</a:t>
            </a:r>
            <a:r>
              <a:rPr lang="en-US" sz="1800" b="1" smtClean="0"/>
              <a:t> </a:t>
            </a:r>
            <a:r>
              <a:rPr lang="ru-RU" sz="1800" b="1" smtClean="0"/>
              <a:t>є іменником в родовому відмінку однини, тобто є неузгодженим означенням до слова </a:t>
            </a:r>
            <a:r>
              <a:rPr lang="en-US" sz="1800" b="1" i="1" u="sng" smtClean="0"/>
              <a:t>folium</a:t>
            </a:r>
            <a:r>
              <a:rPr lang="en-US" sz="1800" b="1" smtClean="0"/>
              <a:t>.</a:t>
            </a:r>
          </a:p>
          <a:p>
            <a:pPr marL="0" indent="0" eaLnBrk="1" hangingPunct="1">
              <a:buFontTx/>
              <a:buNone/>
            </a:pPr>
            <a:endParaRPr lang="en-US" sz="1800" b="1" smtClean="0"/>
          </a:p>
          <a:p>
            <a:pPr marL="0" indent="0" eaLnBrk="1" hangingPunct="1">
              <a:buFontTx/>
              <a:buNone/>
            </a:pPr>
            <a:r>
              <a:rPr lang="ru-RU" sz="1800" b="1" smtClean="0"/>
              <a:t>Неузгоджене означення може перекладатися на українську мову прикметником.</a:t>
            </a:r>
          </a:p>
          <a:p>
            <a:pPr marL="0" indent="0" eaLnBrk="1" hangingPunct="1">
              <a:buFontTx/>
              <a:buNone/>
            </a:pPr>
            <a:r>
              <a:rPr lang="ru-RU" sz="1800" b="1" i="1" smtClean="0">
                <a:solidFill>
                  <a:schemeClr val="hlink"/>
                </a:solidFill>
              </a:rPr>
              <a:t>Наприклад:</a:t>
            </a:r>
          </a:p>
          <a:p>
            <a:pPr marL="0" indent="0" eaLnBrk="1" hangingPunct="1">
              <a:buFontTx/>
              <a:buNone/>
            </a:pPr>
            <a:r>
              <a:rPr lang="en-US" sz="1800" b="1" i="1" u="sng" smtClean="0"/>
              <a:t>Oleum Helianthi</a:t>
            </a:r>
            <a:r>
              <a:rPr lang="en-US" sz="1800" b="1" smtClean="0"/>
              <a:t> – </a:t>
            </a:r>
            <a:r>
              <a:rPr lang="ru-RU" sz="1800" b="1" smtClean="0"/>
              <a:t>соняшникова олія (дослівно олія соняшника)</a:t>
            </a:r>
          </a:p>
          <a:p>
            <a:pPr marL="0" indent="0" eaLnBrk="1" hangingPunct="1">
              <a:buFontTx/>
              <a:buNone/>
            </a:pPr>
            <a:r>
              <a:rPr lang="en-US" sz="1800" b="1" i="1" u="sng" smtClean="0"/>
              <a:t>Massa pilularum</a:t>
            </a:r>
            <a:r>
              <a:rPr lang="en-US" sz="1800" b="1" smtClean="0"/>
              <a:t> – </a:t>
            </a:r>
            <a:r>
              <a:rPr lang="ru-RU" sz="1800" b="1" smtClean="0"/>
              <a:t>пілюльна маса (дослівно маса пілюль)</a:t>
            </a:r>
            <a:r>
              <a:rPr lang="en-US" sz="1800" b="1" smtClean="0"/>
              <a:t>.</a:t>
            </a:r>
          </a:p>
          <a:p>
            <a:pPr marL="0" indent="0" eaLnBrk="1" hangingPunct="1">
              <a:buFontTx/>
              <a:buNone/>
            </a:pPr>
            <a:endParaRPr lang="ru-RU" sz="1800" b="1" smtClean="0"/>
          </a:p>
          <a:p>
            <a:pPr marL="0" indent="0" eaLnBrk="1" hangingPunct="1">
              <a:buFontTx/>
              <a:buNone/>
            </a:pPr>
            <a:r>
              <a:rPr lang="ru-RU" sz="1800" b="1" smtClean="0"/>
              <a:t>Особливо часто неузгоджене означення зустрічається в рецептах. Звичайно це назви лікарських засобів та лікарських рослин.</a:t>
            </a:r>
          </a:p>
        </p:txBody>
      </p:sp>
    </p:spTree>
  </p:cSld>
  <p:clrMapOvr>
    <a:masterClrMapping/>
  </p:clrMapOvr>
  <p:transition spd="med" advClick="0" advTm="30000">
    <p:wheel spokes="8"/>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Объект 1"/>
          <p:cNvSpPr>
            <a:spLocks noGrp="1"/>
          </p:cNvSpPr>
          <p:nvPr>
            <p:ph idx="4294967295"/>
          </p:nvPr>
        </p:nvSpPr>
        <p:spPr>
          <a:xfrm>
            <a:off x="457200" y="1673225"/>
            <a:ext cx="8229600" cy="3843338"/>
          </a:xfrm>
        </p:spPr>
        <p:txBody>
          <a:bodyPr/>
          <a:lstStyle/>
          <a:p>
            <a:pPr marL="0" indent="0" eaLnBrk="1" hangingPunct="1">
              <a:buFontTx/>
              <a:buNone/>
            </a:pPr>
            <a:r>
              <a:rPr lang="ru-RU" sz="1800" b="1" smtClean="0"/>
              <a:t>1. Кількісні числівники від ……. до ……. мають форму роду і відмінюються як ......... </a:t>
            </a:r>
          </a:p>
          <a:p>
            <a:pPr marL="0" indent="0" eaLnBrk="1" hangingPunct="1">
              <a:buFontTx/>
              <a:buNone/>
            </a:pPr>
            <a:r>
              <a:rPr lang="ru-RU" sz="1800" b="1" smtClean="0"/>
              <a:t>2. Порядкові числівники відмінюються  за ……..…. відмінами іменників. </a:t>
            </a:r>
          </a:p>
          <a:p>
            <a:pPr marL="0" indent="0" eaLnBrk="1" hangingPunct="1">
              <a:buFontTx/>
              <a:buNone/>
            </a:pPr>
            <a:r>
              <a:rPr lang="ru-RU" sz="1800" b="1" smtClean="0"/>
              <a:t>3. Цифри є  …………… і ............</a:t>
            </a:r>
          </a:p>
          <a:p>
            <a:pPr marL="0" indent="0" eaLnBrk="1" hangingPunct="1">
              <a:buFontTx/>
              <a:buNone/>
            </a:pPr>
            <a:r>
              <a:rPr lang="ru-RU" sz="1800" b="1" smtClean="0"/>
              <a:t>4. Прислівникові числівники  відмінюються, як……... </a:t>
            </a:r>
          </a:p>
          <a:p>
            <a:pPr marL="0" indent="0" eaLnBrk="1" hangingPunct="1">
              <a:buFontTx/>
              <a:buNone/>
            </a:pPr>
            <a:r>
              <a:rPr lang="ru-RU" sz="1800" b="1" smtClean="0"/>
              <a:t>5. В анатомічних термінах зустрічаються ……………. числівники.</a:t>
            </a:r>
          </a:p>
          <a:p>
            <a:pPr marL="0" indent="0" eaLnBrk="1" hangingPunct="1">
              <a:buFontTx/>
              <a:buNone/>
            </a:pPr>
            <a:r>
              <a:rPr lang="ru-RU" sz="1800" b="1" smtClean="0"/>
              <a:t>6. Що Ви розумієте під узгодженим означенням?</a:t>
            </a:r>
          </a:p>
          <a:p>
            <a:pPr marL="0" indent="0" eaLnBrk="1" hangingPunct="1">
              <a:buFontTx/>
              <a:buNone/>
            </a:pPr>
            <a:r>
              <a:rPr lang="ru-RU" sz="1800" b="1" smtClean="0"/>
              <a:t>7. Що Ви розумієте під неузгодженим означенням?</a:t>
            </a:r>
          </a:p>
          <a:p>
            <a:pPr marL="0" indent="0" eaLnBrk="1" hangingPunct="1">
              <a:buFontTx/>
              <a:buNone/>
            </a:pPr>
            <a:r>
              <a:rPr lang="ru-RU" sz="1800" b="1" smtClean="0"/>
              <a:t>8. Який порядок слів у простому реченні?</a:t>
            </a:r>
          </a:p>
          <a:p>
            <a:pPr marL="0" indent="0" eaLnBrk="1" hangingPunct="1"/>
            <a:endParaRPr lang="ru-RU" sz="1800" b="1" smtClean="0"/>
          </a:p>
          <a:p>
            <a:pPr marL="0" indent="0" eaLnBrk="1" hangingPunct="1"/>
            <a:endParaRPr lang="ru-RU" sz="1800" b="1" smtClean="0"/>
          </a:p>
        </p:txBody>
      </p:sp>
      <p:sp>
        <p:nvSpPr>
          <p:cNvPr id="192514" name="Rectangle 4"/>
          <p:cNvSpPr>
            <a:spLocks noChangeArrowheads="1"/>
          </p:cNvSpPr>
          <p:nvPr/>
        </p:nvSpPr>
        <p:spPr bwMode="auto">
          <a:xfrm>
            <a:off x="539750" y="692150"/>
            <a:ext cx="7993063" cy="8636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rPr>
              <a:t>? Запитання для самоконтролю</a:t>
            </a:r>
            <a:endParaRPr lang="ru-RU" sz="2400" b="1">
              <a:solidFill>
                <a:srgbClr val="FF0066"/>
              </a:solidFill>
            </a:endParaRPr>
          </a:p>
        </p:txBody>
      </p:sp>
    </p:spTree>
  </p:cSld>
  <p:clrMapOvr>
    <a:masterClrMapping/>
  </p:clrMapOvr>
  <p:transition spd="med" advClick="0" advTm="30000">
    <p:wheel spokes="8"/>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Объект 1"/>
          <p:cNvSpPr>
            <a:spLocks noGrp="1"/>
          </p:cNvSpPr>
          <p:nvPr>
            <p:ph idx="4294967295"/>
          </p:nvPr>
        </p:nvSpPr>
        <p:spPr>
          <a:xfrm>
            <a:off x="457200" y="1673225"/>
            <a:ext cx="8229600" cy="4564063"/>
          </a:xfrm>
        </p:spPr>
        <p:txBody>
          <a:bodyPr/>
          <a:lstStyle/>
          <a:p>
            <a:pPr eaLnBrk="1" hangingPunct="1">
              <a:buFontTx/>
              <a:buNone/>
            </a:pPr>
            <a:r>
              <a:rPr lang="en-US" sz="1800" b="1" i="1" smtClean="0"/>
              <a:t>1. </a:t>
            </a:r>
            <a:r>
              <a:rPr lang="ru-RU" sz="1800" b="1" i="1" smtClean="0"/>
              <a:t>Перекладіть на латинську мову:</a:t>
            </a:r>
            <a:endParaRPr lang="en-US" sz="1800" b="1" i="1" smtClean="0"/>
          </a:p>
          <a:p>
            <a:pPr eaLnBrk="1" hangingPunct="1"/>
            <a:endParaRPr lang="ru-RU" sz="1800" b="1" smtClean="0"/>
          </a:p>
          <a:p>
            <a:pPr eaLnBrk="1" hangingPunct="1">
              <a:buFontTx/>
              <a:buNone/>
            </a:pPr>
            <a:r>
              <a:rPr lang="ru-RU" sz="1800" b="1" smtClean="0">
                <a:solidFill>
                  <a:srgbClr val="FF0066"/>
                </a:solidFill>
              </a:rPr>
              <a:t>А). Перше ребро;  п’ять  міліграм; третя фаланга;  сто грам;  одна корова; тисяча коней; п’ятий хребець; десять крапель; третя кістка. </a:t>
            </a:r>
            <a:endParaRPr lang="en-US" sz="1800" b="1" smtClean="0">
              <a:solidFill>
                <a:srgbClr val="FF0066"/>
              </a:solidFill>
            </a:endParaRPr>
          </a:p>
          <a:p>
            <a:pPr eaLnBrk="1" hangingPunct="1">
              <a:buFontTx/>
              <a:buNone/>
            </a:pPr>
            <a:endParaRPr lang="ru-RU" sz="1800" b="1" smtClean="0">
              <a:solidFill>
                <a:srgbClr val="FF0066"/>
              </a:solidFill>
            </a:endParaRPr>
          </a:p>
          <a:p>
            <a:pPr eaLnBrk="1" hangingPunct="1">
              <a:buFontTx/>
              <a:buNone/>
            </a:pPr>
            <a:r>
              <a:rPr lang="ru-RU" sz="1800" b="1" smtClean="0">
                <a:solidFill>
                  <a:srgbClr val="FF0066"/>
                </a:solidFill>
              </a:rPr>
              <a:t>Б). Додай 100 грам кип’яченої води; Повтори ліки двічі;  Видай таких доз числом 10;</a:t>
            </a:r>
            <a:r>
              <a:rPr lang="ru-RU" sz="1800" b="1" smtClean="0"/>
              <a:t>  </a:t>
            </a:r>
          </a:p>
          <a:p>
            <a:pPr eaLnBrk="1" hangingPunct="1">
              <a:buFontTx/>
              <a:buNone/>
            </a:pPr>
            <a:r>
              <a:rPr lang="en-US" sz="1800" b="1" smtClean="0"/>
              <a:t>	</a:t>
            </a:r>
            <a:r>
              <a:rPr lang="ru-RU" sz="1800" b="1" smtClean="0"/>
              <a:t>Візьми:  Настоянки валеріани </a:t>
            </a:r>
          </a:p>
          <a:p>
            <a:pPr eaLnBrk="1" hangingPunct="1">
              <a:buFontTx/>
              <a:buNone/>
            </a:pPr>
            <a:r>
              <a:rPr lang="ru-RU" sz="1800" b="1" smtClean="0"/>
              <a:t>             </a:t>
            </a:r>
            <a:r>
              <a:rPr lang="en-US" sz="1800" b="1" smtClean="0"/>
              <a:t>  </a:t>
            </a:r>
            <a:r>
              <a:rPr lang="ru-RU" sz="1800" b="1" smtClean="0"/>
              <a:t> </a:t>
            </a:r>
            <a:r>
              <a:rPr lang="en-US" sz="1800" b="1" smtClean="0"/>
              <a:t>     </a:t>
            </a:r>
            <a:r>
              <a:rPr lang="ru-RU" sz="1800" b="1" smtClean="0"/>
              <a:t>Настоянки конвалії по 10 грам</a:t>
            </a:r>
          </a:p>
          <a:p>
            <a:pPr eaLnBrk="1" hangingPunct="1"/>
            <a:endParaRPr lang="ru-RU" sz="1800" b="1" smtClean="0"/>
          </a:p>
          <a:p>
            <a:pPr eaLnBrk="1" hangingPunct="1"/>
            <a:endParaRPr lang="ru-RU" sz="1800" b="1" smtClean="0"/>
          </a:p>
        </p:txBody>
      </p:sp>
      <p:sp>
        <p:nvSpPr>
          <p:cNvPr id="193538" name="Rectangle 4"/>
          <p:cNvSpPr>
            <a:spLocks noChangeArrowheads="1"/>
          </p:cNvSpPr>
          <p:nvPr/>
        </p:nvSpPr>
        <p:spPr bwMode="auto">
          <a:xfrm>
            <a:off x="755650" y="188913"/>
            <a:ext cx="7704138" cy="8636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latin typeface="Arial" charset="0"/>
              </a:rPr>
              <a:t>Домашнє</a:t>
            </a:r>
            <a:r>
              <a:rPr lang="uk-UA" sz="2400" b="1">
                <a:solidFill>
                  <a:srgbClr val="FF0066"/>
                </a:solidFill>
              </a:rPr>
              <a:t> </a:t>
            </a:r>
            <a:r>
              <a:rPr lang="uk-UA" sz="2400" b="1">
                <a:solidFill>
                  <a:srgbClr val="FF0066"/>
                </a:solidFill>
                <a:latin typeface="Arial" charset="0"/>
              </a:rPr>
              <a:t>завдання</a:t>
            </a:r>
            <a:endParaRPr lang="ru-RU" sz="2400" b="1">
              <a:solidFill>
                <a:srgbClr val="FF0066"/>
              </a:solidFill>
              <a:latin typeface="Arial" charset="0"/>
            </a:endParaRPr>
          </a:p>
        </p:txBody>
      </p:sp>
    </p:spTree>
  </p:cSld>
  <p:clrMapOvr>
    <a:masterClrMapping/>
  </p:clrMapOvr>
  <p:transition spd="med" advClick="0" advTm="30000">
    <p:wheel spokes="8"/>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Объект 1"/>
          <p:cNvSpPr>
            <a:spLocks noGrp="1"/>
          </p:cNvSpPr>
          <p:nvPr>
            <p:ph idx="4294967295"/>
          </p:nvPr>
        </p:nvSpPr>
        <p:spPr>
          <a:xfrm>
            <a:off x="457200" y="549275"/>
            <a:ext cx="8229600" cy="5903913"/>
          </a:xfrm>
        </p:spPr>
        <p:txBody>
          <a:bodyPr/>
          <a:lstStyle/>
          <a:p>
            <a:pPr eaLnBrk="1" hangingPunct="1">
              <a:buFontTx/>
              <a:buNone/>
            </a:pPr>
            <a:r>
              <a:rPr lang="en-US" sz="1800" b="1" i="1" smtClean="0"/>
              <a:t>2.  </a:t>
            </a:r>
            <a:r>
              <a:rPr lang="ru-RU" sz="1800" b="1" i="1" smtClean="0"/>
              <a:t>Напишіть рецепти на латинській мові:</a:t>
            </a:r>
            <a:endParaRPr lang="en-US" sz="1800" b="1" i="1" smtClean="0"/>
          </a:p>
          <a:p>
            <a:pPr eaLnBrk="1" hangingPunct="1"/>
            <a:endParaRPr lang="ru-RU" sz="1800" b="1" smtClean="0"/>
          </a:p>
          <a:p>
            <a:pPr eaLnBrk="1" hangingPunct="1">
              <a:buFontTx/>
              <a:buNone/>
            </a:pPr>
            <a:r>
              <a:rPr lang="en-US" sz="1800" b="1" smtClean="0"/>
              <a:t>	</a:t>
            </a:r>
            <a:r>
              <a:rPr lang="ru-RU" sz="1800" b="1" smtClean="0"/>
              <a:t>Візьми: Етазолу 2 грами</a:t>
            </a:r>
          </a:p>
          <a:p>
            <a:pPr eaLnBrk="1" hangingPunct="1">
              <a:buFontTx/>
              <a:buNone/>
            </a:pPr>
            <a:r>
              <a:rPr lang="ru-RU" sz="1800" b="1" smtClean="0"/>
              <a:t>              </a:t>
            </a:r>
            <a:r>
              <a:rPr lang="en-US" sz="1800" b="1" smtClean="0"/>
              <a:t>      </a:t>
            </a:r>
            <a:r>
              <a:rPr lang="ru-RU" sz="1800" b="1" smtClean="0"/>
              <a:t>Білого цукру 3 грами</a:t>
            </a:r>
          </a:p>
          <a:p>
            <a:pPr eaLnBrk="1" hangingPunct="1">
              <a:buFontTx/>
              <a:buNone/>
            </a:pPr>
            <a:r>
              <a:rPr lang="ru-RU" sz="1800" b="1" smtClean="0"/>
              <a:t>             </a:t>
            </a:r>
            <a:r>
              <a:rPr lang="en-US" sz="1800" b="1" smtClean="0"/>
              <a:t>       </a:t>
            </a:r>
            <a:r>
              <a:rPr lang="ru-RU" sz="1800" b="1" smtClean="0"/>
              <a:t>Змішай, щоб утворися порошок</a:t>
            </a:r>
          </a:p>
          <a:p>
            <a:pPr eaLnBrk="1" hangingPunct="1">
              <a:buFontTx/>
              <a:buNone/>
            </a:pPr>
            <a:r>
              <a:rPr lang="ru-RU" sz="1800" b="1" smtClean="0"/>
              <a:t>             </a:t>
            </a:r>
            <a:r>
              <a:rPr lang="en-US" sz="1800" b="1" smtClean="0"/>
              <a:t>       </a:t>
            </a:r>
            <a:r>
              <a:rPr lang="ru-RU" sz="1800" b="1" smtClean="0"/>
              <a:t>Нехай будуть видані такі дози числом 10</a:t>
            </a:r>
          </a:p>
          <a:p>
            <a:pPr eaLnBrk="1" hangingPunct="1">
              <a:buFontTx/>
              <a:buNone/>
            </a:pPr>
            <a:r>
              <a:rPr lang="ru-RU" sz="1800" b="1" smtClean="0"/>
              <a:t>             </a:t>
            </a:r>
            <a:r>
              <a:rPr lang="en-US" sz="1800" b="1" smtClean="0"/>
              <a:t>       </a:t>
            </a:r>
            <a:r>
              <a:rPr lang="ru-RU" sz="1800" b="1" smtClean="0"/>
              <a:t>Познач </a:t>
            </a:r>
          </a:p>
          <a:p>
            <a:pPr eaLnBrk="1" hangingPunct="1">
              <a:buFontTx/>
              <a:buNone/>
            </a:pPr>
            <a:endParaRPr lang="ru-RU" sz="1800" b="1" smtClean="0"/>
          </a:p>
          <a:p>
            <a:pPr eaLnBrk="1" hangingPunct="1">
              <a:buFontTx/>
              <a:buNone/>
            </a:pPr>
            <a:r>
              <a:rPr lang="en-US" sz="1800" b="1" smtClean="0"/>
              <a:t>	 </a:t>
            </a:r>
            <a:r>
              <a:rPr lang="ru-RU" sz="1800" b="1" smtClean="0"/>
              <a:t>Візьми:</a:t>
            </a:r>
            <a:r>
              <a:rPr lang="en-US" sz="1800" b="1" smtClean="0"/>
              <a:t> </a:t>
            </a:r>
            <a:r>
              <a:rPr lang="ru-RU" sz="1800" b="1" smtClean="0"/>
              <a:t>Молочної кислоти 12 грам</a:t>
            </a:r>
          </a:p>
          <a:p>
            <a:pPr eaLnBrk="1" hangingPunct="1">
              <a:buFontTx/>
              <a:buNone/>
            </a:pPr>
            <a:r>
              <a:rPr lang="ru-RU" sz="1800" b="1" smtClean="0"/>
              <a:t>              </a:t>
            </a:r>
            <a:r>
              <a:rPr lang="en-US" sz="1800" b="1" smtClean="0"/>
              <a:t>        </a:t>
            </a:r>
            <a:r>
              <a:rPr lang="ru-RU" sz="1800" b="1" smtClean="0"/>
              <a:t>Іхтіолу 25 грам</a:t>
            </a:r>
          </a:p>
          <a:p>
            <a:pPr eaLnBrk="1" hangingPunct="1">
              <a:buFontTx/>
              <a:buNone/>
            </a:pPr>
            <a:r>
              <a:rPr lang="ru-RU" sz="1800" b="1" smtClean="0"/>
              <a:t>              </a:t>
            </a:r>
            <a:r>
              <a:rPr lang="en-US" sz="1800" b="1" smtClean="0"/>
              <a:t>        </a:t>
            </a:r>
            <a:r>
              <a:rPr lang="ru-RU" sz="1800" b="1" smtClean="0"/>
              <a:t>Води кип’яченої до 500 мл</a:t>
            </a:r>
          </a:p>
          <a:p>
            <a:pPr eaLnBrk="1" hangingPunct="1">
              <a:buFontTx/>
              <a:buNone/>
            </a:pPr>
            <a:r>
              <a:rPr lang="ru-RU" sz="1800" b="1" smtClean="0"/>
              <a:t> </a:t>
            </a:r>
            <a:r>
              <a:rPr lang="en-US" sz="1800" b="1" smtClean="0"/>
              <a:t>		        </a:t>
            </a:r>
            <a:r>
              <a:rPr lang="ru-RU" sz="1800" b="1" smtClean="0"/>
              <a:t>Змішай. Видай. Познач. </a:t>
            </a:r>
          </a:p>
          <a:p>
            <a:pPr eaLnBrk="1" hangingPunct="1"/>
            <a:endParaRPr lang="ru-RU" sz="1800" b="1" smtClean="0"/>
          </a:p>
          <a:p>
            <a:pPr eaLnBrk="1" hangingPunct="1"/>
            <a:endParaRPr lang="ru-RU" sz="1800" smtClean="0"/>
          </a:p>
        </p:txBody>
      </p:sp>
    </p:spTree>
  </p:cSld>
  <p:clrMapOvr>
    <a:masterClrMapping/>
  </p:clrMapOvr>
  <p:transition spd="med" advClick="0" advTm="30000">
    <p:wheel spokes="8"/>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Объект 1"/>
          <p:cNvSpPr>
            <a:spLocks noGrp="1"/>
          </p:cNvSpPr>
          <p:nvPr>
            <p:ph idx="4294967295"/>
          </p:nvPr>
        </p:nvSpPr>
        <p:spPr>
          <a:xfrm>
            <a:off x="457200" y="549275"/>
            <a:ext cx="8229600" cy="4103688"/>
          </a:xfrm>
        </p:spPr>
        <p:txBody>
          <a:bodyPr/>
          <a:lstStyle/>
          <a:p>
            <a:pPr eaLnBrk="1" hangingPunct="1">
              <a:buFontTx/>
              <a:buNone/>
            </a:pPr>
            <a:r>
              <a:rPr lang="en-US" sz="1800" b="1" i="1" smtClean="0"/>
              <a:t>3. </a:t>
            </a:r>
            <a:r>
              <a:rPr lang="ru-RU" sz="1800" b="1" i="1" smtClean="0"/>
              <a:t>Перекладіть на латинську мову:</a:t>
            </a:r>
            <a:endParaRPr lang="ru-RU" sz="1800" b="1" smtClean="0"/>
          </a:p>
          <a:p>
            <a:pPr eaLnBrk="1" hangingPunct="1">
              <a:buFontTx/>
              <a:buNone/>
            </a:pPr>
            <a:r>
              <a:rPr lang="en-US" sz="1800" b="1" smtClean="0"/>
              <a:t>	</a:t>
            </a:r>
            <a:r>
              <a:rPr lang="ru-RU" sz="1800" b="1" smtClean="0">
                <a:solidFill>
                  <a:srgbClr val="FF0066"/>
                </a:solidFill>
              </a:rPr>
              <a:t>Дай таких доз; </a:t>
            </a:r>
          </a:p>
          <a:p>
            <a:pPr eaLnBrk="1" hangingPunct="1">
              <a:buFontTx/>
              <a:buNone/>
            </a:pPr>
            <a:r>
              <a:rPr lang="en-US" sz="1800" b="1" smtClean="0">
                <a:solidFill>
                  <a:srgbClr val="FF0066"/>
                </a:solidFill>
              </a:rPr>
              <a:t>	</a:t>
            </a:r>
            <a:r>
              <a:rPr lang="ru-RU" sz="1800" b="1" smtClean="0">
                <a:solidFill>
                  <a:srgbClr val="FF0066"/>
                </a:solidFill>
              </a:rPr>
              <a:t>Нехай будуть видані такі дози</a:t>
            </a:r>
            <a:endParaRPr lang="en-US" sz="1800" b="1" smtClean="0">
              <a:solidFill>
                <a:srgbClr val="FF0066"/>
              </a:solidFill>
            </a:endParaRPr>
          </a:p>
          <a:p>
            <a:pPr eaLnBrk="1" hangingPunct="1">
              <a:buFontTx/>
              <a:buNone/>
            </a:pPr>
            <a:endParaRPr lang="ru-RU" sz="1800" b="1" smtClean="0">
              <a:solidFill>
                <a:srgbClr val="FF0066"/>
              </a:solidFill>
            </a:endParaRPr>
          </a:p>
          <a:p>
            <a:pPr eaLnBrk="1" hangingPunct="1">
              <a:buFontTx/>
              <a:buNone/>
            </a:pPr>
            <a:r>
              <a:rPr lang="en-US" sz="1800" b="1" i="1" smtClean="0"/>
              <a:t>4. </a:t>
            </a:r>
            <a:r>
              <a:rPr lang="ru-RU" sz="1800" b="1" i="1" smtClean="0"/>
              <a:t>Перекладіть на латинську мову:</a:t>
            </a:r>
          </a:p>
          <a:p>
            <a:pPr eaLnBrk="1" hangingPunct="1">
              <a:buFontTx/>
              <a:buNone/>
            </a:pPr>
            <a:r>
              <a:rPr lang="ru-RU" sz="1800" b="1" smtClean="0"/>
              <a:t>    </a:t>
            </a:r>
            <a:r>
              <a:rPr lang="en-US" sz="1800" b="1" smtClean="0"/>
              <a:t> </a:t>
            </a:r>
            <a:r>
              <a:rPr lang="ru-RU" sz="1800" b="1" smtClean="0">
                <a:solidFill>
                  <a:srgbClr val="FF0066"/>
                </a:solidFill>
              </a:rPr>
              <a:t>Кип’яча вода, жовта мазь, трава звіробою, сліпа кишка, суха</a:t>
            </a:r>
            <a:endParaRPr lang="en-US" sz="1800" b="1" smtClean="0">
              <a:solidFill>
                <a:srgbClr val="FF0066"/>
              </a:solidFill>
            </a:endParaRPr>
          </a:p>
          <a:p>
            <a:pPr eaLnBrk="1" hangingPunct="1">
              <a:buFontTx/>
              <a:buNone/>
            </a:pPr>
            <a:r>
              <a:rPr lang="en-US" sz="1800" b="1" smtClean="0">
                <a:solidFill>
                  <a:srgbClr val="FF0066"/>
                </a:solidFill>
              </a:rPr>
              <a:t>	</a:t>
            </a:r>
            <a:r>
              <a:rPr lang="ru-RU" sz="1800" b="1" smtClean="0">
                <a:solidFill>
                  <a:srgbClr val="FF0066"/>
                </a:solidFill>
              </a:rPr>
              <a:t>витяжка, олійна емульсія, листя кропиви.</a:t>
            </a:r>
            <a:endParaRPr lang="en-US" sz="1800" b="1" smtClean="0">
              <a:solidFill>
                <a:srgbClr val="FF0066"/>
              </a:solidFill>
            </a:endParaRPr>
          </a:p>
          <a:p>
            <a:pPr eaLnBrk="1" hangingPunct="1">
              <a:buFontTx/>
              <a:buNone/>
            </a:pPr>
            <a:endParaRPr lang="ru-RU" sz="1800" b="1" smtClean="0">
              <a:solidFill>
                <a:srgbClr val="FF0066"/>
              </a:solidFill>
            </a:endParaRPr>
          </a:p>
          <a:p>
            <a:pPr eaLnBrk="1" hangingPunct="1">
              <a:buFontTx/>
              <a:buNone/>
            </a:pPr>
            <a:r>
              <a:rPr lang="en-US" sz="1800" b="1" i="1" smtClean="0"/>
              <a:t>5. </a:t>
            </a:r>
            <a:r>
              <a:rPr lang="ru-RU" sz="1800" b="1" i="1" smtClean="0"/>
              <a:t>Допишіть закінчення прикметників з узгодженим означенням і</a:t>
            </a:r>
            <a:r>
              <a:rPr lang="en-US" sz="1800" b="1" i="1" smtClean="0"/>
              <a:t> </a:t>
            </a:r>
            <a:r>
              <a:rPr lang="ru-RU" sz="1800" b="1" i="1" smtClean="0"/>
              <a:t>перекладіть:</a:t>
            </a:r>
            <a:endParaRPr lang="ru-RU" sz="1800" b="1" smtClean="0"/>
          </a:p>
          <a:p>
            <a:pPr eaLnBrk="1" hangingPunct="1">
              <a:buFontTx/>
              <a:buNone/>
            </a:pPr>
            <a:r>
              <a:rPr lang="uk-UA" sz="1800" b="1" smtClean="0"/>
              <a:t>  </a:t>
            </a:r>
            <a:r>
              <a:rPr lang="en-US" sz="1800" b="1" smtClean="0"/>
              <a:t>	</a:t>
            </a:r>
            <a:r>
              <a:rPr lang="en-US" sz="1800" b="1" smtClean="0">
                <a:solidFill>
                  <a:srgbClr val="FF0066"/>
                </a:solidFill>
              </a:rPr>
              <a:t>Ligamentum lat…;  musculus  rect…;  tinctura amar….; nervus vag…; scapula sinister…; aqua coct…. </a:t>
            </a:r>
          </a:p>
          <a:p>
            <a:pPr eaLnBrk="1" hangingPunct="1"/>
            <a:endParaRPr lang="ru-RU" sz="1800" b="1" smtClean="0">
              <a:solidFill>
                <a:srgbClr val="FF0066"/>
              </a:solidFill>
            </a:endParaRPr>
          </a:p>
        </p:txBody>
      </p:sp>
    </p:spTree>
  </p:cSld>
  <p:clrMapOvr>
    <a:masterClrMapping/>
  </p:clrMapOvr>
  <p:transition spd="med" advClick="0" advTm="30000">
    <p:wheel spokes="8"/>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Объект 1"/>
          <p:cNvSpPr>
            <a:spLocks noGrp="1"/>
          </p:cNvSpPr>
          <p:nvPr>
            <p:ph idx="4294967295"/>
          </p:nvPr>
        </p:nvSpPr>
        <p:spPr>
          <a:xfrm>
            <a:off x="457200" y="1673225"/>
            <a:ext cx="8229600" cy="892175"/>
          </a:xfrm>
        </p:spPr>
        <p:txBody>
          <a:bodyPr/>
          <a:lstStyle/>
          <a:p>
            <a:pPr eaLnBrk="1" hangingPunct="1">
              <a:buFontTx/>
              <a:buNone/>
            </a:pPr>
            <a:r>
              <a:rPr lang="ru-RU" sz="1800" b="1" smtClean="0"/>
              <a:t>	Вивчити числівники, що викладені вище. </a:t>
            </a:r>
          </a:p>
        </p:txBody>
      </p:sp>
      <p:sp>
        <p:nvSpPr>
          <p:cNvPr id="196610" name="Rectangle 5"/>
          <p:cNvSpPr>
            <a:spLocks noChangeArrowheads="1"/>
          </p:cNvSpPr>
          <p:nvPr/>
        </p:nvSpPr>
        <p:spPr bwMode="auto">
          <a:xfrm>
            <a:off x="468313" y="188913"/>
            <a:ext cx="7632700" cy="935037"/>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sym typeface="Wingdings" pitchFamily="2" charset="2"/>
              </a:rPr>
              <a:t> </a:t>
            </a:r>
            <a:r>
              <a:rPr lang="uk-UA" sz="2400" b="1">
                <a:solidFill>
                  <a:srgbClr val="FF0066"/>
                </a:solidFill>
              </a:rPr>
              <a:t>Слова для активного засвоювання</a:t>
            </a:r>
            <a:endParaRPr lang="ru-RU" sz="2400" b="1">
              <a:solidFill>
                <a:srgbClr val="FF0066"/>
              </a:solidFill>
            </a:endParaRPr>
          </a:p>
        </p:txBody>
      </p:sp>
    </p:spTree>
  </p:cSld>
  <p:clrMapOvr>
    <a:masterClrMapping/>
  </p:clrMapOvr>
  <p:transition spd="med" advClick="0" advTm="30000">
    <p:wheel spokes="8"/>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Объект 2"/>
          <p:cNvSpPr>
            <a:spLocks noGrp="1"/>
          </p:cNvSpPr>
          <p:nvPr>
            <p:ph idx="4294967295"/>
          </p:nvPr>
        </p:nvSpPr>
        <p:spPr>
          <a:xfrm>
            <a:off x="468313" y="1341438"/>
            <a:ext cx="8229600" cy="4394200"/>
          </a:xfrm>
        </p:spPr>
        <p:txBody>
          <a:bodyPr/>
          <a:lstStyle/>
          <a:p>
            <a:pPr marL="0" indent="0" eaLnBrk="1" hangingPunct="1">
              <a:buFontTx/>
              <a:buNone/>
            </a:pPr>
            <a:r>
              <a:rPr lang="ru-RU" sz="1800" b="1" i="1" smtClean="0">
                <a:solidFill>
                  <a:schemeClr val="hlink"/>
                </a:solidFill>
              </a:rPr>
              <a:t>План</a:t>
            </a:r>
          </a:p>
          <a:p>
            <a:pPr marL="0" indent="0" eaLnBrk="1" hangingPunct="1">
              <a:buFontTx/>
              <a:buNone/>
            </a:pPr>
            <a:r>
              <a:rPr lang="ru-RU" sz="1800" b="1" smtClean="0"/>
              <a:t>1.  Поняття про рецепт </a:t>
            </a:r>
          </a:p>
          <a:p>
            <a:pPr marL="0" indent="0" eaLnBrk="1" hangingPunct="1">
              <a:buFontTx/>
              <a:buNone/>
            </a:pPr>
            <a:r>
              <a:rPr lang="ru-RU" sz="1800" b="1" smtClean="0"/>
              <a:t>2.  Структура рецепта та правила виписування</a:t>
            </a:r>
          </a:p>
          <a:p>
            <a:pPr marL="0" indent="0" eaLnBrk="1" hangingPunct="1">
              <a:buFontTx/>
              <a:buNone/>
            </a:pPr>
            <a:r>
              <a:rPr lang="ru-RU" sz="1800" b="1" smtClean="0"/>
              <a:t>3.  Основні рецептурні скорочення</a:t>
            </a:r>
          </a:p>
          <a:p>
            <a:pPr marL="0" indent="0" eaLnBrk="1" hangingPunct="1">
              <a:buFontTx/>
              <a:buNone/>
            </a:pPr>
            <a:r>
              <a:rPr lang="ru-RU" sz="1800" b="1" smtClean="0"/>
              <a:t>4.  Додаткові надписи в рецептах</a:t>
            </a:r>
          </a:p>
          <a:p>
            <a:pPr marL="0" indent="0" eaLnBrk="1" hangingPunct="1"/>
            <a:endParaRPr lang="ru-RU" sz="1800" b="1" smtClean="0"/>
          </a:p>
          <a:p>
            <a:pPr marL="0" indent="0" eaLnBrk="1" hangingPunct="1">
              <a:buFontTx/>
              <a:buNone/>
            </a:pPr>
            <a:r>
              <a:rPr lang="ru-RU" sz="1800" b="1" i="1" smtClean="0">
                <a:solidFill>
                  <a:schemeClr val="hlink"/>
                </a:solidFill>
                <a:sym typeface="Webdings" pitchFamily="18" charset="2"/>
              </a:rPr>
              <a:t> </a:t>
            </a:r>
            <a:r>
              <a:rPr lang="ru-RU" sz="1800" b="1" i="1" smtClean="0">
                <a:solidFill>
                  <a:schemeClr val="hlink"/>
                </a:solidFill>
              </a:rPr>
              <a:t>Використані джерела:</a:t>
            </a:r>
          </a:p>
          <a:p>
            <a:pPr marL="0" indent="0" eaLnBrk="1" hangingPunct="1">
              <a:buFontTx/>
              <a:buNone/>
            </a:pPr>
            <a:r>
              <a:rPr lang="ru-RU" sz="1800" b="1" smtClean="0"/>
              <a:t>1.  Буркат А.П. "Латинский язык и основы ветеринарной терминологии", К, "Выща школа" 1989г. с. </a:t>
            </a:r>
          </a:p>
          <a:p>
            <a:pPr marL="0" indent="0" eaLnBrk="1" hangingPunct="1">
              <a:buFontTx/>
              <a:buNone/>
            </a:pPr>
            <a:r>
              <a:rPr lang="ru-RU" sz="1800" b="1" smtClean="0"/>
              <a:t>2.  Семілетко В.І., Столбецька С.Б. Латинська мова: Підручник. – Біла Церква, БДАУ, 2002. – с. 80-97.</a:t>
            </a:r>
          </a:p>
          <a:p>
            <a:pPr marL="0" indent="0" eaLnBrk="1" hangingPunct="1"/>
            <a:endParaRPr lang="ru-RU" sz="1800" b="1" smtClean="0"/>
          </a:p>
        </p:txBody>
      </p:sp>
      <p:sp>
        <p:nvSpPr>
          <p:cNvPr id="197636" name="Rectangle 4"/>
          <p:cNvSpPr>
            <a:spLocks noChangeArrowheads="1"/>
          </p:cNvSpPr>
          <p:nvPr/>
        </p:nvSpPr>
        <p:spPr bwMode="auto">
          <a:xfrm>
            <a:off x="827088" y="188913"/>
            <a:ext cx="7705725" cy="1008062"/>
          </a:xfrm>
          <a:prstGeom prst="rect">
            <a:avLst/>
          </a:prstGeom>
          <a:solidFill>
            <a:srgbClr val="3399FF">
              <a:alpha val="0"/>
            </a:srgbClr>
          </a:solidFill>
          <a:ln w="9525">
            <a:solidFill>
              <a:srgbClr val="FFFFFF">
                <a:alpha val="0"/>
              </a:srgbClr>
            </a:solidFill>
            <a:miter lim="800000"/>
            <a:headEnd/>
            <a:tailEnd/>
          </a:ln>
          <a:effectLst/>
        </p:spPr>
        <p:txBody>
          <a:bodyPr wrap="none" anchor="ctr"/>
          <a:lstStyle/>
          <a:p>
            <a:pPr algn="ctr"/>
            <a:r>
              <a:rPr lang="uk-UA" sz="2400" b="1">
                <a:solidFill>
                  <a:srgbClr val="FF0066"/>
                </a:solidFill>
                <a:latin typeface="Arial" charset="0"/>
              </a:rPr>
              <a:t>КОРОТКІ ВІДОМОСТІ ПРО РЕЦЕПТ</a:t>
            </a:r>
            <a:endParaRPr lang="ru-RU" sz="2400" b="1">
              <a:solidFill>
                <a:srgbClr val="FF0066"/>
              </a:solidFill>
              <a:latin typeface="Arial" charset="0"/>
            </a:endParaRPr>
          </a:p>
        </p:txBody>
      </p:sp>
    </p:spTree>
  </p:cSld>
  <p:clrMapOvr>
    <a:masterClrMapping/>
  </p:clrMapOvr>
  <p:transition spd="med" advClick="0" advTm="30000">
    <p:wheel spokes="8"/>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Объект 2"/>
          <p:cNvSpPr>
            <a:spLocks noGrp="1"/>
          </p:cNvSpPr>
          <p:nvPr>
            <p:ph idx="4294967295"/>
          </p:nvPr>
        </p:nvSpPr>
        <p:spPr>
          <a:xfrm>
            <a:off x="457200" y="1673225"/>
            <a:ext cx="8229600" cy="2979738"/>
          </a:xfrm>
        </p:spPr>
        <p:txBody>
          <a:bodyPr/>
          <a:lstStyle/>
          <a:p>
            <a:pPr eaLnBrk="1" hangingPunct="1">
              <a:buFontTx/>
              <a:buNone/>
            </a:pPr>
            <a:r>
              <a:rPr lang="en-US" sz="1800" b="1" i="1" smtClean="0">
                <a:solidFill>
                  <a:srgbClr val="FF0066"/>
                </a:solidFill>
              </a:rPr>
              <a:t>	</a:t>
            </a:r>
            <a:r>
              <a:rPr lang="ru-RU" sz="1800" b="1" i="1" smtClean="0">
                <a:solidFill>
                  <a:srgbClr val="FF0066"/>
                </a:solidFill>
              </a:rPr>
              <a:t>Рецепт</a:t>
            </a:r>
            <a:r>
              <a:rPr lang="ru-RU" sz="1800" b="1" smtClean="0"/>
              <a:t> - це письмове звернення лікаря до фармацевта з проханням приготувати лікарський засіб з зазначенням способу застосування.</a:t>
            </a:r>
          </a:p>
          <a:p>
            <a:pPr eaLnBrk="1" hangingPunct="1"/>
            <a:endParaRPr lang="ru-RU" sz="1800" b="1" smtClean="0"/>
          </a:p>
          <a:p>
            <a:pPr eaLnBrk="1" hangingPunct="1">
              <a:buFont typeface="Wingdings" pitchFamily="2" charset="2"/>
              <a:buChar char="Ø"/>
            </a:pPr>
            <a:r>
              <a:rPr lang="ru-RU" sz="1800" b="1" smtClean="0"/>
              <a:t>Рецепти виписуються на стандартних бланках, розбірливо, без виправлень, кульковою ручкою або чорнилом. </a:t>
            </a:r>
            <a:endParaRPr lang="en-US" sz="1800" b="1" smtClean="0"/>
          </a:p>
          <a:p>
            <a:pPr eaLnBrk="1" hangingPunct="1">
              <a:buFont typeface="Wingdings" pitchFamily="2" charset="2"/>
              <a:buChar char="Ø"/>
            </a:pPr>
            <a:r>
              <a:rPr lang="ru-RU" sz="1800" b="1" smtClean="0"/>
              <a:t>Рецепти пишуться латинською мовою в родовому відмінку.</a:t>
            </a:r>
          </a:p>
          <a:p>
            <a:pPr eaLnBrk="1" hangingPunct="1"/>
            <a:endParaRPr lang="ru-RU" sz="1800" b="1" smtClean="0"/>
          </a:p>
        </p:txBody>
      </p:sp>
      <p:sp>
        <p:nvSpPr>
          <p:cNvPr id="198660" name="Rectangle 4"/>
          <p:cNvSpPr>
            <a:spLocks noChangeArrowheads="1"/>
          </p:cNvSpPr>
          <p:nvPr/>
        </p:nvSpPr>
        <p:spPr bwMode="auto">
          <a:xfrm>
            <a:off x="971550" y="333375"/>
            <a:ext cx="7056438" cy="1008063"/>
          </a:xfrm>
          <a:prstGeom prst="rect">
            <a:avLst/>
          </a:prstGeom>
          <a:solidFill>
            <a:srgbClr val="3399FF">
              <a:alpha val="0"/>
            </a:srgbClr>
          </a:solidFill>
          <a:ln w="9525">
            <a:solidFill>
              <a:srgbClr val="FFFFFF">
                <a:alpha val="0"/>
              </a:srgbClr>
            </a:solidFill>
            <a:miter lim="800000"/>
            <a:headEnd/>
            <a:tailEnd/>
          </a:ln>
          <a:effectLst/>
        </p:spPr>
        <p:txBody>
          <a:bodyPr wrap="none" anchor="ctr"/>
          <a:lstStyle/>
          <a:p>
            <a:pPr algn="ctr"/>
            <a:r>
              <a:rPr lang="uk-UA" b="1" dirty="0">
                <a:solidFill>
                  <a:srgbClr val="92D050"/>
                </a:solidFill>
                <a:latin typeface="Arial" charset="0"/>
              </a:rPr>
              <a:t>1. Поняття про рецепт</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ъект 2"/>
          <p:cNvSpPr>
            <a:spLocks noGrp="1"/>
          </p:cNvSpPr>
          <p:nvPr>
            <p:ph sz="half" idx="4294967295"/>
          </p:nvPr>
        </p:nvSpPr>
        <p:spPr>
          <a:xfrm>
            <a:off x="457200" y="1981200"/>
            <a:ext cx="4059238" cy="2600325"/>
          </a:xfrm>
        </p:spPr>
        <p:txBody>
          <a:bodyPr/>
          <a:lstStyle/>
          <a:p>
            <a:pPr eaLnBrk="1" hangingPunct="1">
              <a:buFontTx/>
              <a:buNone/>
            </a:pPr>
            <a:r>
              <a:rPr lang="en-US" sz="2400" i="1" smtClean="0">
                <a:solidFill>
                  <a:schemeClr val="hlink"/>
                </a:solidFill>
              </a:rPr>
              <a:t>bos</a:t>
            </a:r>
            <a:r>
              <a:rPr lang="uk-UA" sz="2400" smtClean="0"/>
              <a:t> - </a:t>
            </a:r>
            <a:r>
              <a:rPr lang="ru-RU" sz="2400" smtClean="0"/>
              <a:t>бик</a:t>
            </a:r>
          </a:p>
          <a:p>
            <a:pPr eaLnBrk="1" hangingPunct="1">
              <a:buFontTx/>
              <a:buNone/>
            </a:pPr>
            <a:r>
              <a:rPr lang="en-US" sz="2400" i="1" smtClean="0">
                <a:solidFill>
                  <a:schemeClr val="hlink"/>
                </a:solidFill>
              </a:rPr>
              <a:t>vacca</a:t>
            </a:r>
            <a:r>
              <a:rPr lang="uk-UA" sz="2400" smtClean="0"/>
              <a:t> - </a:t>
            </a:r>
            <a:r>
              <a:rPr lang="ru-RU" sz="2400" smtClean="0"/>
              <a:t>корова</a:t>
            </a:r>
          </a:p>
          <a:p>
            <a:pPr eaLnBrk="1" hangingPunct="1">
              <a:buFontTx/>
              <a:buNone/>
            </a:pPr>
            <a:r>
              <a:rPr lang="en-US" sz="2400" i="1" smtClean="0">
                <a:solidFill>
                  <a:schemeClr val="hlink"/>
                </a:solidFill>
              </a:rPr>
              <a:t>animal</a:t>
            </a:r>
            <a:r>
              <a:rPr lang="en-US" sz="2400" smtClean="0"/>
              <a:t> </a:t>
            </a:r>
            <a:r>
              <a:rPr lang="uk-UA" sz="2400" smtClean="0"/>
              <a:t>- </a:t>
            </a:r>
            <a:r>
              <a:rPr lang="ru-RU" sz="2400" smtClean="0"/>
              <a:t>тварина</a:t>
            </a:r>
          </a:p>
          <a:p>
            <a:pPr eaLnBrk="1" hangingPunct="1">
              <a:buFontTx/>
              <a:buNone/>
            </a:pPr>
            <a:r>
              <a:rPr lang="en-US" sz="2400" i="1" smtClean="0">
                <a:solidFill>
                  <a:schemeClr val="hlink"/>
                </a:solidFill>
              </a:rPr>
              <a:t>corpus</a:t>
            </a:r>
            <a:r>
              <a:rPr lang="en-US" sz="2400" smtClean="0"/>
              <a:t> - </a:t>
            </a:r>
            <a:r>
              <a:rPr lang="ru-RU" sz="2400" smtClean="0"/>
              <a:t>тіло </a:t>
            </a:r>
          </a:p>
          <a:p>
            <a:pPr eaLnBrk="1" hangingPunct="1">
              <a:buFontTx/>
              <a:buNone/>
            </a:pPr>
            <a:r>
              <a:rPr lang="en-US" sz="2400" i="1" smtClean="0">
                <a:solidFill>
                  <a:schemeClr val="hlink"/>
                </a:solidFill>
              </a:rPr>
              <a:t>caput</a:t>
            </a:r>
            <a:r>
              <a:rPr lang="en-US" sz="2400" smtClean="0"/>
              <a:t> - </a:t>
            </a:r>
            <a:r>
              <a:rPr lang="ru-RU" sz="2400" smtClean="0"/>
              <a:t>голова</a:t>
            </a:r>
          </a:p>
          <a:p>
            <a:pPr eaLnBrk="1" hangingPunct="1">
              <a:buFontTx/>
              <a:buNone/>
            </a:pPr>
            <a:endParaRPr lang="ru-RU" sz="2400" smtClean="0"/>
          </a:p>
          <a:p>
            <a:pPr eaLnBrk="1" hangingPunct="1"/>
            <a:endParaRPr lang="ru-RU" smtClean="0"/>
          </a:p>
        </p:txBody>
      </p:sp>
      <p:sp>
        <p:nvSpPr>
          <p:cNvPr id="33794" name="Объект 3"/>
          <p:cNvSpPr>
            <a:spLocks noGrp="1"/>
          </p:cNvSpPr>
          <p:nvPr>
            <p:ph sz="half" idx="4294967295"/>
          </p:nvPr>
        </p:nvSpPr>
        <p:spPr>
          <a:xfrm>
            <a:off x="4356100" y="1989138"/>
            <a:ext cx="4351338" cy="2519362"/>
          </a:xfrm>
        </p:spPr>
        <p:txBody>
          <a:bodyPr/>
          <a:lstStyle/>
          <a:p>
            <a:pPr eaLnBrk="1" hangingPunct="1">
              <a:buFontTx/>
              <a:buNone/>
            </a:pPr>
            <a:r>
              <a:rPr lang="en-US" sz="2400" i="1" smtClean="0">
                <a:solidFill>
                  <a:schemeClr val="hlink"/>
                </a:solidFill>
              </a:rPr>
              <a:t>collum</a:t>
            </a:r>
            <a:r>
              <a:rPr lang="en-US" sz="2400" smtClean="0"/>
              <a:t> - </a:t>
            </a:r>
            <a:r>
              <a:rPr lang="ru-RU" sz="2400" smtClean="0"/>
              <a:t>шия</a:t>
            </a:r>
          </a:p>
          <a:p>
            <a:pPr eaLnBrk="1" hangingPunct="1">
              <a:buFontTx/>
              <a:buNone/>
            </a:pPr>
            <a:r>
              <a:rPr lang="en-US" sz="2400" i="1" smtClean="0">
                <a:solidFill>
                  <a:schemeClr val="hlink"/>
                </a:solidFill>
              </a:rPr>
              <a:t>dorsum</a:t>
            </a:r>
            <a:r>
              <a:rPr lang="en-US" sz="2400" smtClean="0"/>
              <a:t> - </a:t>
            </a:r>
            <a:r>
              <a:rPr lang="ru-RU" sz="2400" smtClean="0"/>
              <a:t>спина</a:t>
            </a:r>
          </a:p>
          <a:p>
            <a:pPr eaLnBrk="1" hangingPunct="1">
              <a:buFontTx/>
              <a:buNone/>
            </a:pPr>
            <a:r>
              <a:rPr lang="en-US" sz="2400" i="1" smtClean="0">
                <a:solidFill>
                  <a:schemeClr val="hlink"/>
                </a:solidFill>
              </a:rPr>
              <a:t>venter</a:t>
            </a:r>
            <a:r>
              <a:rPr lang="en-US" sz="2400" smtClean="0"/>
              <a:t> - </a:t>
            </a:r>
            <a:r>
              <a:rPr lang="ru-RU" sz="2400" smtClean="0"/>
              <a:t>черево</a:t>
            </a:r>
          </a:p>
          <a:p>
            <a:pPr eaLnBrk="1" hangingPunct="1">
              <a:buFontTx/>
              <a:buNone/>
            </a:pPr>
            <a:r>
              <a:rPr lang="en-US" sz="2400" i="1" smtClean="0">
                <a:solidFill>
                  <a:schemeClr val="hlink"/>
                </a:solidFill>
              </a:rPr>
              <a:t>cauda</a:t>
            </a:r>
            <a:r>
              <a:rPr lang="en-US" sz="2400" smtClean="0"/>
              <a:t> - </a:t>
            </a:r>
            <a:r>
              <a:rPr lang="ru-RU" sz="2400" smtClean="0"/>
              <a:t>хвіст</a:t>
            </a:r>
          </a:p>
          <a:p>
            <a:pPr eaLnBrk="1" hangingPunct="1">
              <a:buFontTx/>
              <a:buNone/>
            </a:pPr>
            <a:r>
              <a:rPr lang="en-US" sz="2400" i="1" smtClean="0">
                <a:solidFill>
                  <a:schemeClr val="hlink"/>
                </a:solidFill>
              </a:rPr>
              <a:t>membrum</a:t>
            </a:r>
            <a:r>
              <a:rPr lang="en-US" sz="2400" i="1" smtClean="0"/>
              <a:t> </a:t>
            </a:r>
            <a:r>
              <a:rPr lang="en-US" sz="2400" smtClean="0"/>
              <a:t>- </a:t>
            </a:r>
            <a:r>
              <a:rPr lang="ru-RU" sz="2400" smtClean="0"/>
              <a:t>кінцівка</a:t>
            </a:r>
          </a:p>
          <a:p>
            <a:pPr eaLnBrk="1" hangingPunct="1"/>
            <a:endParaRPr lang="ru-RU" sz="2400" smtClean="0"/>
          </a:p>
        </p:txBody>
      </p:sp>
      <p:sp>
        <p:nvSpPr>
          <p:cNvPr id="33795" name="Rectangle 5"/>
          <p:cNvSpPr>
            <a:spLocks noChangeArrowheads="1"/>
          </p:cNvSpPr>
          <p:nvPr/>
        </p:nvSpPr>
        <p:spPr bwMode="auto">
          <a:xfrm>
            <a:off x="684213" y="333375"/>
            <a:ext cx="7632700" cy="12954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sym typeface="Wingdings" pitchFamily="2" charset="2"/>
              </a:rPr>
              <a:t> </a:t>
            </a:r>
            <a:r>
              <a:rPr lang="uk-UA" sz="2400" b="1">
                <a:solidFill>
                  <a:srgbClr val="FF0066"/>
                </a:solidFill>
              </a:rPr>
              <a:t>Слова для активного засвоювання</a:t>
            </a:r>
            <a:endParaRPr lang="ru-RU" sz="2400" b="1">
              <a:solidFill>
                <a:srgbClr val="FF0066"/>
              </a:solidFill>
            </a:endParaRPr>
          </a:p>
        </p:txBody>
      </p:sp>
    </p:spTree>
  </p:cSld>
  <p:clrMapOvr>
    <a:masterClrMapping/>
  </p:clrMapOvr>
  <p:transition spd="med" advClick="0" advTm="30000">
    <p:wheel spokes="8"/>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Объект 2"/>
          <p:cNvSpPr>
            <a:spLocks noGrp="1"/>
          </p:cNvSpPr>
          <p:nvPr>
            <p:ph idx="4294967295"/>
          </p:nvPr>
        </p:nvSpPr>
        <p:spPr>
          <a:xfrm>
            <a:off x="468313" y="1268413"/>
            <a:ext cx="8229600" cy="4394200"/>
          </a:xfrm>
        </p:spPr>
        <p:txBody>
          <a:bodyPr/>
          <a:lstStyle/>
          <a:p>
            <a:pPr eaLnBrk="1" hangingPunct="1">
              <a:buFont typeface="Wingdings" pitchFamily="2" charset="2"/>
              <a:buChar char="Ø"/>
            </a:pPr>
            <a:r>
              <a:rPr lang="en-US" sz="1800" b="1" smtClean="0">
                <a:solidFill>
                  <a:srgbClr val="FF0000"/>
                </a:solidFill>
              </a:rPr>
              <a:t> </a:t>
            </a:r>
            <a:r>
              <a:rPr lang="en-US" sz="1800" b="1" i="1" smtClean="0">
                <a:solidFill>
                  <a:srgbClr val="FF0066"/>
                </a:solidFill>
              </a:rPr>
              <a:t>Inscriptio</a:t>
            </a:r>
            <a:r>
              <a:rPr lang="en-US" sz="1800" b="1" smtClean="0"/>
              <a:t> (</a:t>
            </a:r>
            <a:r>
              <a:rPr lang="ru-RU" sz="1800" b="1" smtClean="0"/>
              <a:t>напис) - перша частина рецепту - штамп лікувальної установи, адреса, номер телефону, відомості про хвору тварину, вид і номер, дата виписування рецепту, прізвище та ініціали лікаря, який виписав рецепт.  </a:t>
            </a:r>
            <a:endParaRPr lang="en-US" sz="1800" b="1" smtClean="0"/>
          </a:p>
          <a:p>
            <a:pPr eaLnBrk="1" hangingPunct="1">
              <a:buFont typeface="Wingdings" pitchFamily="2" charset="2"/>
              <a:buNone/>
            </a:pPr>
            <a:endParaRPr lang="en-US" sz="1800" b="1" smtClean="0"/>
          </a:p>
          <a:p>
            <a:pPr eaLnBrk="1" hangingPunct="1">
              <a:buFont typeface="Wingdings" pitchFamily="2" charset="2"/>
              <a:buChar char="Ø"/>
            </a:pPr>
            <a:r>
              <a:rPr lang="en-US" sz="1800" b="1" i="1" smtClean="0">
                <a:solidFill>
                  <a:srgbClr val="FF0066"/>
                </a:solidFill>
              </a:rPr>
              <a:t>Invocatio</a:t>
            </a:r>
            <a:r>
              <a:rPr lang="en-US" sz="1800" b="1" smtClean="0"/>
              <a:t>  - </a:t>
            </a:r>
            <a:r>
              <a:rPr lang="ru-RU" sz="1800" b="1" smtClean="0"/>
              <a:t>друга частина рецепту - (звернення лікаря до фармацевта). Пишеться на латинській мові і починається словом </a:t>
            </a:r>
            <a:r>
              <a:rPr lang="en-US" sz="1800" b="1" smtClean="0"/>
              <a:t>Recipe (Rp): </a:t>
            </a:r>
            <a:r>
              <a:rPr lang="ru-RU" sz="1800" b="1" smtClean="0"/>
              <a:t>в наказовій формі.</a:t>
            </a:r>
            <a:endParaRPr lang="en-US" sz="1800" b="1" smtClean="0"/>
          </a:p>
          <a:p>
            <a:pPr eaLnBrk="1" hangingPunct="1">
              <a:buFont typeface="Wingdings" pitchFamily="2" charset="2"/>
              <a:buNone/>
            </a:pPr>
            <a:endParaRPr lang="en-US" sz="1800" b="1" smtClean="0"/>
          </a:p>
          <a:p>
            <a:pPr eaLnBrk="1" hangingPunct="1">
              <a:buFont typeface="Wingdings" pitchFamily="2" charset="2"/>
              <a:buChar char="Ø"/>
            </a:pPr>
            <a:r>
              <a:rPr lang="en-US" sz="1800" b="1" i="1" smtClean="0">
                <a:solidFill>
                  <a:srgbClr val="FF0066"/>
                </a:solidFill>
              </a:rPr>
              <a:t>Designatio materiarum</a:t>
            </a:r>
            <a:r>
              <a:rPr lang="en-US" sz="1800" b="1" smtClean="0">
                <a:solidFill>
                  <a:srgbClr val="FF0000"/>
                </a:solidFill>
              </a:rPr>
              <a:t> </a:t>
            </a:r>
            <a:r>
              <a:rPr lang="en-US" sz="1800" b="1" smtClean="0"/>
              <a:t>-  </a:t>
            </a:r>
            <a:r>
              <a:rPr lang="ru-RU" sz="1800" b="1" smtClean="0"/>
              <a:t>третя частина рецепту (основна матеріальна). Перелік лікарських речовин, що входять до складу  лікарського засобу, їх доза. Кожна речовина пишеться з нового рядка в родовому відмінку однини або множини</a:t>
            </a:r>
          </a:p>
          <a:p>
            <a:pPr eaLnBrk="1" hangingPunct="1">
              <a:buFontTx/>
              <a:buNone/>
            </a:pPr>
            <a:r>
              <a:rPr lang="en-US" sz="1800" b="1" smtClean="0"/>
              <a:t>	Rp:  </a:t>
            </a:r>
            <a:r>
              <a:rPr lang="ru-RU" sz="1800" b="1" smtClean="0"/>
              <a:t>А</a:t>
            </a:r>
            <a:r>
              <a:rPr lang="en-US" sz="1800" b="1" smtClean="0"/>
              <a:t>cidi acetylsalicylici 5,0</a:t>
            </a:r>
          </a:p>
          <a:p>
            <a:pPr eaLnBrk="1" hangingPunct="1">
              <a:buFontTx/>
              <a:buNone/>
            </a:pPr>
            <a:r>
              <a:rPr lang="en-US" sz="1800" b="1" smtClean="0"/>
              <a:t>	(</a:t>
            </a:r>
            <a:r>
              <a:rPr lang="ru-RU" sz="1800" b="1" smtClean="0"/>
              <a:t>Візьми: Ацетилсаліцилової кислоти 5,0)</a:t>
            </a:r>
            <a:endParaRPr lang="en-US" sz="1800" b="1" smtClean="0"/>
          </a:p>
          <a:p>
            <a:pPr eaLnBrk="1" hangingPunct="1"/>
            <a:endParaRPr lang="ru-RU" sz="1800" b="1" smtClean="0"/>
          </a:p>
        </p:txBody>
      </p:sp>
      <p:sp>
        <p:nvSpPr>
          <p:cNvPr id="199684" name="Rectangle 4"/>
          <p:cNvSpPr>
            <a:spLocks noChangeArrowheads="1"/>
          </p:cNvSpPr>
          <p:nvPr/>
        </p:nvSpPr>
        <p:spPr bwMode="auto">
          <a:xfrm>
            <a:off x="611188" y="260350"/>
            <a:ext cx="8137525" cy="1008063"/>
          </a:xfrm>
          <a:prstGeom prst="rect">
            <a:avLst/>
          </a:prstGeom>
          <a:solidFill>
            <a:srgbClr val="3399FF">
              <a:alpha val="0"/>
            </a:srgbClr>
          </a:solidFill>
          <a:ln w="9525">
            <a:solidFill>
              <a:srgbClr val="FFFFFF">
                <a:alpha val="0"/>
              </a:srgbClr>
            </a:solidFill>
            <a:miter lim="800000"/>
            <a:headEnd/>
            <a:tailEnd/>
          </a:ln>
          <a:effectLst/>
        </p:spPr>
        <p:txBody>
          <a:bodyPr wrap="none" anchor="ctr"/>
          <a:lstStyle/>
          <a:p>
            <a:pPr algn="ctr"/>
            <a:r>
              <a:rPr lang="uk-UA" b="1" dirty="0">
                <a:solidFill>
                  <a:srgbClr val="92D050"/>
                </a:solidFill>
                <a:latin typeface="Arial" charset="0"/>
              </a:rPr>
              <a:t>2. Структура рецепта та правила виписування</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Объект 2"/>
          <p:cNvSpPr>
            <a:spLocks noGrp="1"/>
          </p:cNvSpPr>
          <p:nvPr>
            <p:ph idx="4294967295"/>
          </p:nvPr>
        </p:nvSpPr>
        <p:spPr>
          <a:xfrm>
            <a:off x="457200" y="476250"/>
            <a:ext cx="8229600" cy="4824413"/>
          </a:xfrm>
        </p:spPr>
        <p:txBody>
          <a:bodyPr/>
          <a:lstStyle/>
          <a:p>
            <a:pPr marL="0" indent="0" eaLnBrk="1" hangingPunct="1">
              <a:buFontTx/>
              <a:buNone/>
            </a:pPr>
            <a:endParaRPr lang="ru-RU" sz="1800" b="1" smtClean="0"/>
          </a:p>
          <a:p>
            <a:pPr marL="0" indent="0" eaLnBrk="1" hangingPunct="1">
              <a:buFont typeface="Wingdings" pitchFamily="2" charset="2"/>
              <a:buChar char="Ø"/>
            </a:pPr>
            <a:r>
              <a:rPr lang="en-US" sz="1800" b="1" smtClean="0"/>
              <a:t> </a:t>
            </a:r>
            <a:r>
              <a:rPr lang="ru-RU" sz="1800" b="1" smtClean="0"/>
              <a:t>Після назви лікарського засобу з правого боку бланка  ставиться вагова кількість його в знахідному відмінку (в грамах, міліграмах, літрах, мілілітрах або одиницях дії).	</a:t>
            </a:r>
          </a:p>
          <a:p>
            <a:pPr marL="0" indent="0" eaLnBrk="1" hangingPunct="1">
              <a:buFontTx/>
              <a:buNone/>
            </a:pPr>
            <a:r>
              <a:rPr lang="en-US" sz="1800" b="1" smtClean="0"/>
              <a:t>Rp: Acidi acetylsalicylici 10,0</a:t>
            </a:r>
          </a:p>
          <a:p>
            <a:pPr marL="0" indent="0" eaLnBrk="1" hangingPunct="1">
              <a:buFontTx/>
              <a:buNone/>
            </a:pPr>
            <a:r>
              <a:rPr lang="en-US" sz="1800" b="1" smtClean="0"/>
              <a:t>Rp: Streptomycini sulfatis 500 000 </a:t>
            </a:r>
            <a:r>
              <a:rPr lang="ru-RU" sz="1800" b="1" smtClean="0"/>
              <a:t>О.Д. </a:t>
            </a:r>
          </a:p>
          <a:p>
            <a:pPr marL="0" indent="0" eaLnBrk="1" hangingPunct="1">
              <a:buFontTx/>
              <a:buNone/>
            </a:pPr>
            <a:r>
              <a:rPr lang="en-US" sz="1800" b="1" smtClean="0"/>
              <a:t>Rp: Olei Menthae gtt.  X</a:t>
            </a:r>
          </a:p>
          <a:p>
            <a:pPr marL="0" indent="0" eaLnBrk="1" hangingPunct="1">
              <a:buFontTx/>
              <a:buNone/>
            </a:pPr>
            <a:endParaRPr lang="en-US" sz="1800" b="1" smtClean="0"/>
          </a:p>
          <a:p>
            <a:pPr marL="0" indent="0" eaLnBrk="1" hangingPunct="1">
              <a:buFont typeface="Wingdings" pitchFamily="2" charset="2"/>
              <a:buChar char="Ø"/>
            </a:pPr>
            <a:r>
              <a:rPr lang="en-US" sz="1800" b="1" smtClean="0"/>
              <a:t> </a:t>
            </a:r>
            <a:r>
              <a:rPr lang="ru-RU" sz="1800" b="1" smtClean="0"/>
              <a:t>Якщо лікарські речовини виписуються в однакових кількостях то їх кількість вказується тільки один раз – після назви останньої речовини (а</a:t>
            </a:r>
            <a:r>
              <a:rPr lang="en-US" sz="1800" b="1" smtClean="0"/>
              <a:t>n</a:t>
            </a:r>
            <a:r>
              <a:rPr lang="ru-RU" sz="1800" b="1" smtClean="0"/>
              <a:t>а (аа) – порівну).</a:t>
            </a:r>
          </a:p>
          <a:p>
            <a:pPr marL="0" indent="0" eaLnBrk="1" hangingPunct="1">
              <a:buFontTx/>
              <a:buNone/>
            </a:pPr>
            <a:r>
              <a:rPr lang="en-US" sz="1800" b="1" smtClean="0"/>
              <a:t>R</a:t>
            </a:r>
            <a:r>
              <a:rPr lang="ru-RU" sz="1800" b="1" smtClean="0"/>
              <a:t>р: О</a:t>
            </a:r>
            <a:r>
              <a:rPr lang="en-US" sz="1800" b="1" smtClean="0"/>
              <a:t>l</a:t>
            </a:r>
            <a:r>
              <a:rPr lang="ru-RU" sz="1800" b="1" smtClean="0"/>
              <a:t>еі сатр</a:t>
            </a:r>
            <a:r>
              <a:rPr lang="en-US" sz="1800" b="1" smtClean="0"/>
              <a:t>horati</a:t>
            </a:r>
          </a:p>
          <a:p>
            <a:pPr marL="0" indent="0" eaLnBrk="1" hangingPunct="1">
              <a:buFontTx/>
              <a:buNone/>
            </a:pPr>
            <a:r>
              <a:rPr lang="en-US" sz="1800" b="1" smtClean="0"/>
              <a:t>       </a:t>
            </a:r>
            <a:r>
              <a:rPr lang="ru-RU" sz="1800" b="1" smtClean="0"/>
              <a:t>О</a:t>
            </a:r>
            <a:r>
              <a:rPr lang="en-US" sz="1800" b="1" smtClean="0"/>
              <a:t>l</a:t>
            </a:r>
            <a:r>
              <a:rPr lang="ru-RU" sz="1800" b="1" smtClean="0"/>
              <a:t>еі </a:t>
            </a:r>
            <a:r>
              <a:rPr lang="en-US" sz="1800" b="1" smtClean="0"/>
              <a:t>Hyoscyami</a:t>
            </a:r>
          </a:p>
          <a:p>
            <a:pPr marL="0" indent="0" eaLnBrk="1" hangingPunct="1">
              <a:buFontTx/>
              <a:buNone/>
            </a:pPr>
            <a:r>
              <a:rPr lang="en-US" sz="1800" b="1" smtClean="0"/>
              <a:t>       Chloroformii    </a:t>
            </a:r>
            <a:r>
              <a:rPr lang="ru-RU" sz="1800" b="1" smtClean="0"/>
              <a:t>аа 15,0</a:t>
            </a:r>
          </a:p>
          <a:p>
            <a:pPr marL="0" indent="0" eaLnBrk="1" hangingPunct="1"/>
            <a:endParaRPr lang="ru-RU" sz="1800" b="1" smtClean="0"/>
          </a:p>
        </p:txBody>
      </p:sp>
    </p:spTree>
  </p:cSld>
  <p:clrMapOvr>
    <a:masterClrMapping/>
  </p:clrMapOvr>
  <p:transition spd="med" advClick="0" advTm="30000">
    <p:wheel spokes="8"/>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Объект 2"/>
          <p:cNvSpPr>
            <a:spLocks noGrp="1"/>
          </p:cNvSpPr>
          <p:nvPr>
            <p:ph idx="4294967295"/>
          </p:nvPr>
        </p:nvSpPr>
        <p:spPr>
          <a:xfrm>
            <a:off x="395288" y="692150"/>
            <a:ext cx="8229600" cy="4897438"/>
          </a:xfrm>
        </p:spPr>
        <p:txBody>
          <a:bodyPr/>
          <a:lstStyle/>
          <a:p>
            <a:pPr marL="0" indent="0" eaLnBrk="1" hangingPunct="1">
              <a:buFontTx/>
              <a:buNone/>
            </a:pPr>
            <a:r>
              <a:rPr lang="ru-RU" sz="1800" b="1" smtClean="0">
                <a:solidFill>
                  <a:schemeClr val="hlink"/>
                </a:solidFill>
              </a:rPr>
              <a:t>Рецепти бувають прості і складні.</a:t>
            </a:r>
          </a:p>
          <a:p>
            <a:pPr marL="0" indent="0" eaLnBrk="1" hangingPunct="1">
              <a:buFontTx/>
              <a:buNone/>
            </a:pPr>
            <a:r>
              <a:rPr lang="ru-RU" sz="1800" b="1" smtClean="0">
                <a:solidFill>
                  <a:srgbClr val="FF0066"/>
                </a:solidFill>
              </a:rPr>
              <a:t>Простим</a:t>
            </a:r>
            <a:r>
              <a:rPr lang="ru-RU" sz="1800" b="1" smtClean="0"/>
              <a:t> – називається рецепт в якому виписується тільки одна лікарська речовина.</a:t>
            </a:r>
          </a:p>
          <a:p>
            <a:pPr marL="0" indent="0" eaLnBrk="1" hangingPunct="1">
              <a:buFontTx/>
              <a:buNone/>
            </a:pPr>
            <a:r>
              <a:rPr lang="uk-UA" sz="1800" b="1" i="1" smtClean="0">
                <a:solidFill>
                  <a:schemeClr val="hlink"/>
                </a:solidFill>
              </a:rPr>
              <a:t>Наприклад:</a:t>
            </a:r>
            <a:endParaRPr lang="ru-RU" sz="1800" b="1" i="1" smtClean="0">
              <a:solidFill>
                <a:schemeClr val="hlink"/>
              </a:solidFill>
            </a:endParaRPr>
          </a:p>
          <a:p>
            <a:pPr marL="0" indent="0" eaLnBrk="1" hangingPunct="1">
              <a:buFontTx/>
              <a:buNone/>
            </a:pPr>
            <a:r>
              <a:rPr lang="en-US" sz="1800" b="1" smtClean="0"/>
              <a:t>Recipe: Tincturae Belladonnae 10 ml</a:t>
            </a:r>
          </a:p>
          <a:p>
            <a:pPr marL="0" indent="0" eaLnBrk="1" hangingPunct="1">
              <a:buFontTx/>
              <a:buNone/>
            </a:pPr>
            <a:r>
              <a:rPr lang="en-US" sz="1800" b="1" smtClean="0"/>
              <a:t>              Da. Signa  </a:t>
            </a:r>
            <a:r>
              <a:rPr lang="ru-RU" sz="1800" b="1" smtClean="0"/>
              <a:t>внутрішньо по 5 крапель 3 рази на день </a:t>
            </a:r>
          </a:p>
          <a:p>
            <a:pPr marL="0" indent="0" eaLnBrk="1" hangingPunct="1">
              <a:buFontTx/>
              <a:buNone/>
            </a:pPr>
            <a:endParaRPr lang="ru-RU" sz="1800" b="1" smtClean="0"/>
          </a:p>
          <a:p>
            <a:pPr marL="0" indent="0" eaLnBrk="1" hangingPunct="1">
              <a:buFontTx/>
              <a:buNone/>
            </a:pPr>
            <a:r>
              <a:rPr lang="ru-RU" sz="1800" b="1" smtClean="0">
                <a:solidFill>
                  <a:srgbClr val="FF0066"/>
                </a:solidFill>
              </a:rPr>
              <a:t>Складним</a:t>
            </a:r>
            <a:r>
              <a:rPr lang="ru-RU" sz="1800" b="1" smtClean="0"/>
              <a:t> – називається рецепт коли до складу лікарських препаратів входить дві або більше лікарських речовин. </a:t>
            </a:r>
          </a:p>
          <a:p>
            <a:pPr marL="0" indent="0" eaLnBrk="1" hangingPunct="1">
              <a:buFontTx/>
              <a:buNone/>
            </a:pPr>
            <a:r>
              <a:rPr lang="uk-UA" sz="1800" b="1" i="1" smtClean="0">
                <a:solidFill>
                  <a:schemeClr val="hlink"/>
                </a:solidFill>
              </a:rPr>
              <a:t>Наприклад:</a:t>
            </a:r>
            <a:r>
              <a:rPr lang="ru-RU" sz="1800" b="1" smtClean="0"/>
              <a:t> </a:t>
            </a:r>
          </a:p>
          <a:p>
            <a:pPr marL="0" indent="0" eaLnBrk="1" hangingPunct="1">
              <a:buFontTx/>
              <a:buNone/>
            </a:pPr>
            <a:r>
              <a:rPr lang="en-US" sz="1800" b="1" smtClean="0"/>
              <a:t>Recipe: Tincturae Valerianae </a:t>
            </a:r>
          </a:p>
          <a:p>
            <a:pPr marL="0" indent="0" eaLnBrk="1" hangingPunct="1">
              <a:buFontTx/>
              <a:buNone/>
            </a:pPr>
            <a:r>
              <a:rPr lang="en-US" sz="1800" b="1" smtClean="0"/>
              <a:t>               Tincturae Convallariae  ana 25,0</a:t>
            </a:r>
          </a:p>
          <a:p>
            <a:pPr marL="0" indent="0" eaLnBrk="1" hangingPunct="1">
              <a:buFontTx/>
              <a:buNone/>
            </a:pPr>
            <a:r>
              <a:rPr lang="en-US" sz="1800" b="1" smtClean="0"/>
              <a:t>               Misce. Da. Signa.  </a:t>
            </a:r>
            <a:r>
              <a:rPr lang="ru-RU" sz="1800" b="1" smtClean="0"/>
              <a:t>По 25 крапель 3 рази на день.</a:t>
            </a:r>
          </a:p>
        </p:txBody>
      </p:sp>
    </p:spTree>
  </p:cSld>
  <p:clrMapOvr>
    <a:masterClrMapping/>
  </p:clrMapOvr>
  <p:transition spd="med" advClick="0" advTm="30000">
    <p:wheel spokes="8"/>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Объект 2"/>
          <p:cNvSpPr>
            <a:spLocks noGrp="1"/>
          </p:cNvSpPr>
          <p:nvPr>
            <p:ph idx="4294967295"/>
          </p:nvPr>
        </p:nvSpPr>
        <p:spPr>
          <a:xfrm>
            <a:off x="457200" y="620713"/>
            <a:ext cx="8229600" cy="5832475"/>
          </a:xfrm>
        </p:spPr>
        <p:txBody>
          <a:bodyPr/>
          <a:lstStyle/>
          <a:p>
            <a:pPr marL="0" indent="0" eaLnBrk="1" hangingPunct="1">
              <a:buFontTx/>
              <a:buNone/>
            </a:pPr>
            <a:r>
              <a:rPr lang="ru-RU" sz="1800" b="1" i="1" smtClean="0"/>
              <a:t>В складному рецепті  </a:t>
            </a:r>
            <a:r>
              <a:rPr lang="en-US" sz="1800" b="1" i="1" smtClean="0">
                <a:solidFill>
                  <a:schemeClr val="hlink"/>
                </a:solidFill>
              </a:rPr>
              <a:t>Designatio materiarum</a:t>
            </a:r>
            <a:r>
              <a:rPr lang="en-US" sz="1800" b="1" i="1" smtClean="0"/>
              <a:t> </a:t>
            </a:r>
            <a:r>
              <a:rPr lang="ru-RU" sz="1800" b="1" i="1" smtClean="0">
                <a:solidFill>
                  <a:schemeClr val="hlink"/>
                </a:solidFill>
              </a:rPr>
              <a:t>є такі частини:</a:t>
            </a:r>
            <a:r>
              <a:rPr lang="ru-RU" sz="1800" b="1" i="1" smtClean="0"/>
              <a:t> </a:t>
            </a:r>
          </a:p>
          <a:p>
            <a:pPr marL="0" indent="0" eaLnBrk="1" hangingPunct="1"/>
            <a:endParaRPr lang="ru-RU" sz="1800" b="1" smtClean="0"/>
          </a:p>
          <a:p>
            <a:pPr marL="0" indent="0" eaLnBrk="1" hangingPunct="1">
              <a:buFontTx/>
              <a:buNone/>
            </a:pPr>
            <a:r>
              <a:rPr lang="ru-RU" sz="1800" b="1" smtClean="0"/>
              <a:t>а)</a:t>
            </a:r>
            <a:r>
              <a:rPr lang="ru-RU" sz="1800" b="1" smtClean="0">
                <a:solidFill>
                  <a:srgbClr val="FF0000"/>
                </a:solidFill>
              </a:rPr>
              <a:t> </a:t>
            </a:r>
            <a:r>
              <a:rPr lang="en-US" sz="1800" b="1" i="1" smtClean="0">
                <a:solidFill>
                  <a:srgbClr val="FF0066"/>
                </a:solidFill>
              </a:rPr>
              <a:t>basis</a:t>
            </a:r>
            <a:r>
              <a:rPr lang="en-US" sz="1800" b="1" smtClean="0">
                <a:solidFill>
                  <a:srgbClr val="FF0000"/>
                </a:solidFill>
              </a:rPr>
              <a:t> </a:t>
            </a:r>
            <a:r>
              <a:rPr lang="en-US" sz="1800" b="1" smtClean="0"/>
              <a:t>– </a:t>
            </a:r>
            <a:r>
              <a:rPr lang="ru-RU" sz="1800" b="1" smtClean="0"/>
              <a:t>основна речовина за допомогою якої лікар хоче досягнути головного терапевтичного ефекту;</a:t>
            </a:r>
          </a:p>
          <a:p>
            <a:pPr marL="0" indent="0" eaLnBrk="1" hangingPunct="1">
              <a:buFontTx/>
              <a:buNone/>
            </a:pPr>
            <a:endParaRPr lang="ru-RU" sz="1800" b="1" smtClean="0"/>
          </a:p>
          <a:p>
            <a:pPr marL="0" indent="0" eaLnBrk="1" hangingPunct="1">
              <a:buFontTx/>
              <a:buNone/>
            </a:pPr>
            <a:r>
              <a:rPr lang="ru-RU" sz="1800" b="1" smtClean="0"/>
              <a:t>б) </a:t>
            </a:r>
            <a:r>
              <a:rPr lang="en-US" sz="1800" b="1" i="1" smtClean="0">
                <a:solidFill>
                  <a:srgbClr val="FF0066"/>
                </a:solidFill>
              </a:rPr>
              <a:t>remedium adjuvans</a:t>
            </a:r>
            <a:r>
              <a:rPr lang="en-US" sz="1800" b="1" smtClean="0">
                <a:solidFill>
                  <a:srgbClr val="FF0000"/>
                </a:solidFill>
              </a:rPr>
              <a:t> </a:t>
            </a:r>
            <a:r>
              <a:rPr lang="en-US" sz="1800" b="1" smtClean="0"/>
              <a:t>– </a:t>
            </a:r>
            <a:r>
              <a:rPr lang="ru-RU" sz="1800" b="1" smtClean="0"/>
              <a:t>допоміжна речовина, яка посилює або послаблює дію основної речовини; </a:t>
            </a:r>
          </a:p>
          <a:p>
            <a:pPr marL="0" indent="0" eaLnBrk="1" hangingPunct="1">
              <a:buFontTx/>
              <a:buNone/>
            </a:pPr>
            <a:endParaRPr lang="ru-RU" sz="1800" b="1" smtClean="0"/>
          </a:p>
          <a:p>
            <a:pPr marL="0" indent="0" eaLnBrk="1" hangingPunct="1">
              <a:buFontTx/>
              <a:buNone/>
            </a:pPr>
            <a:r>
              <a:rPr lang="ru-RU" sz="1800" b="1" smtClean="0"/>
              <a:t>в) </a:t>
            </a:r>
            <a:r>
              <a:rPr lang="en-US" sz="1800" b="1" i="1" smtClean="0">
                <a:solidFill>
                  <a:srgbClr val="FF0066"/>
                </a:solidFill>
              </a:rPr>
              <a:t>remedium corrigens</a:t>
            </a:r>
            <a:r>
              <a:rPr lang="en-US" sz="1800" b="1" smtClean="0">
                <a:solidFill>
                  <a:srgbClr val="FF0000"/>
                </a:solidFill>
              </a:rPr>
              <a:t>  </a:t>
            </a:r>
            <a:r>
              <a:rPr lang="en-US" sz="1800" b="1" smtClean="0"/>
              <a:t>- </a:t>
            </a:r>
            <a:r>
              <a:rPr lang="ru-RU" sz="1800" b="1" smtClean="0"/>
              <a:t>виправляюча речовина, яка виправляє смак або запах ліків.</a:t>
            </a:r>
          </a:p>
          <a:p>
            <a:pPr marL="0" indent="0" eaLnBrk="1" hangingPunct="1">
              <a:buFontTx/>
              <a:buNone/>
            </a:pPr>
            <a:endParaRPr lang="ru-RU" sz="1800" b="1" smtClean="0"/>
          </a:p>
          <a:p>
            <a:pPr marL="0" indent="0" eaLnBrk="1" hangingPunct="1">
              <a:buFontTx/>
              <a:buNone/>
            </a:pPr>
            <a:r>
              <a:rPr lang="ru-RU" sz="1800" b="1" smtClean="0"/>
              <a:t>г) </a:t>
            </a:r>
            <a:r>
              <a:rPr lang="en-US" sz="1800" b="1" i="1" smtClean="0">
                <a:solidFill>
                  <a:srgbClr val="FF0066"/>
                </a:solidFill>
              </a:rPr>
              <a:t>remedium constituens</a:t>
            </a:r>
            <a:r>
              <a:rPr lang="en-US" sz="1800" b="1" smtClean="0">
                <a:solidFill>
                  <a:srgbClr val="FF0000"/>
                </a:solidFill>
              </a:rPr>
              <a:t> </a:t>
            </a:r>
            <a:r>
              <a:rPr lang="en-US" sz="1800" b="1" smtClean="0"/>
              <a:t>– </a:t>
            </a:r>
            <a:r>
              <a:rPr lang="ru-RU" sz="1800" b="1" smtClean="0"/>
              <a:t>формоутворююча речовина, яка надає лікам твердої, мякої або рідкої форми.</a:t>
            </a:r>
          </a:p>
        </p:txBody>
      </p:sp>
    </p:spTree>
  </p:cSld>
  <p:clrMapOvr>
    <a:masterClrMapping/>
  </p:clrMapOvr>
  <p:transition spd="med" advClick="0" advTm="30000">
    <p:wheel spokes="8"/>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Объект 2"/>
          <p:cNvSpPr>
            <a:spLocks noGrp="1"/>
          </p:cNvSpPr>
          <p:nvPr>
            <p:ph idx="4294967295"/>
          </p:nvPr>
        </p:nvSpPr>
        <p:spPr>
          <a:xfrm>
            <a:off x="468313" y="260350"/>
            <a:ext cx="8229600" cy="5546725"/>
          </a:xfrm>
        </p:spPr>
        <p:txBody>
          <a:bodyPr/>
          <a:lstStyle/>
          <a:p>
            <a:pPr eaLnBrk="1" hangingPunct="1">
              <a:buFont typeface="Wingdings" pitchFamily="2" charset="2"/>
              <a:buChar char="Ø"/>
            </a:pPr>
            <a:r>
              <a:rPr lang="en-US" sz="1800" b="1" smtClean="0">
                <a:solidFill>
                  <a:srgbClr val="FF0066"/>
                </a:solidFill>
              </a:rPr>
              <a:t>Subscriptio</a:t>
            </a:r>
            <a:r>
              <a:rPr lang="en-US" sz="1800" b="1" smtClean="0"/>
              <a:t> – </a:t>
            </a:r>
            <a:r>
              <a:rPr lang="ru-RU" sz="1800" b="1" smtClean="0"/>
              <a:t>четверта частина рецепта містить вказівки фармацевту про виготовлення і видачу лікарських засобів (змішай, отримай певну лікарську форму, в чому видають, скільки доз видають).</a:t>
            </a:r>
          </a:p>
          <a:p>
            <a:pPr eaLnBrk="1" hangingPunct="1">
              <a:buFontTx/>
              <a:buNone/>
            </a:pPr>
            <a:r>
              <a:rPr lang="ru-RU" sz="1800" b="1" smtClean="0"/>
              <a:t>	М</a:t>
            </a:r>
            <a:r>
              <a:rPr lang="en-US" sz="1800" b="1" smtClean="0"/>
              <a:t>isce. Da. Signa –</a:t>
            </a:r>
            <a:r>
              <a:rPr lang="ru-RU" sz="1800" b="1" smtClean="0"/>
              <a:t>Змішай. Видай. Познач.</a:t>
            </a:r>
          </a:p>
          <a:p>
            <a:pPr eaLnBrk="1" hangingPunct="1">
              <a:buFontTx/>
              <a:buNone/>
            </a:pPr>
            <a:r>
              <a:rPr lang="uk-UA" sz="1800" b="1" smtClean="0"/>
              <a:t>	</a:t>
            </a:r>
            <a:r>
              <a:rPr lang="uk-UA" sz="1800" b="1" i="1" smtClean="0">
                <a:solidFill>
                  <a:schemeClr val="hlink"/>
                </a:solidFill>
              </a:rPr>
              <a:t>Наприклад:</a:t>
            </a:r>
            <a:endParaRPr lang="ru-RU" sz="1800" b="1" i="1" smtClean="0">
              <a:solidFill>
                <a:schemeClr val="hlink"/>
              </a:solidFill>
            </a:endParaRPr>
          </a:p>
          <a:p>
            <a:pPr eaLnBrk="1" hangingPunct="1">
              <a:buFontTx/>
              <a:buNone/>
            </a:pPr>
            <a:r>
              <a:rPr lang="uk-UA" sz="1800" b="1" smtClean="0"/>
              <a:t>	</a:t>
            </a:r>
            <a:r>
              <a:rPr lang="en-US" sz="1800" b="1" i="1" smtClean="0"/>
              <a:t>Misce ut  fiat unguentum</a:t>
            </a:r>
            <a:r>
              <a:rPr lang="en-US" sz="1800" b="1" smtClean="0"/>
              <a:t> –</a:t>
            </a:r>
            <a:r>
              <a:rPr lang="ru-RU" sz="1800" b="1" smtClean="0"/>
              <a:t>Змішай, щоб  утворилась мазь. </a:t>
            </a:r>
          </a:p>
          <a:p>
            <a:pPr eaLnBrk="1" hangingPunct="1">
              <a:buFontTx/>
              <a:buNone/>
            </a:pPr>
            <a:r>
              <a:rPr lang="uk-UA" sz="1800" b="1" smtClean="0"/>
              <a:t>	</a:t>
            </a:r>
            <a:r>
              <a:rPr lang="en-US" sz="1800" b="1" i="1" smtClean="0"/>
              <a:t>Da in charta cerata</a:t>
            </a:r>
            <a:r>
              <a:rPr lang="en-US" sz="1800" b="1" smtClean="0"/>
              <a:t>. –</a:t>
            </a:r>
            <a:r>
              <a:rPr lang="ru-RU" sz="1800" b="1" smtClean="0"/>
              <a:t>Видай в вощеному  папері. </a:t>
            </a:r>
          </a:p>
          <a:p>
            <a:pPr eaLnBrk="1" hangingPunct="1">
              <a:buFontTx/>
              <a:buNone/>
            </a:pPr>
            <a:r>
              <a:rPr lang="uk-UA" sz="1800" b="1" smtClean="0"/>
              <a:t>	</a:t>
            </a:r>
            <a:r>
              <a:rPr lang="en-US" sz="1800" b="1" i="1" smtClean="0"/>
              <a:t>Dentur tales doses</a:t>
            </a:r>
            <a:r>
              <a:rPr lang="en-US" sz="1800" b="1" smtClean="0"/>
              <a:t> </a:t>
            </a:r>
            <a:r>
              <a:rPr lang="en-US" sz="1800" b="1" i="1" smtClean="0"/>
              <a:t>n</a:t>
            </a:r>
            <a:r>
              <a:rPr lang="ru-RU" sz="1800" b="1" i="1" smtClean="0"/>
              <a:t>и</a:t>
            </a:r>
            <a:r>
              <a:rPr lang="en-US" sz="1800" b="1" i="1" smtClean="0"/>
              <a:t>m</a:t>
            </a:r>
            <a:r>
              <a:rPr lang="ru-RU" sz="1800" b="1" i="1" smtClean="0"/>
              <a:t>его</a:t>
            </a:r>
            <a:r>
              <a:rPr lang="ru-RU" sz="1800" b="1" smtClean="0"/>
              <a:t> </a:t>
            </a:r>
            <a:r>
              <a:rPr lang="ru-RU" sz="1800" b="1" i="1" smtClean="0"/>
              <a:t>10</a:t>
            </a:r>
            <a:r>
              <a:rPr lang="ru-RU" sz="1800" b="1" smtClean="0"/>
              <a:t>. –Нехай будуть видані такі дози числом  10.</a:t>
            </a:r>
          </a:p>
          <a:p>
            <a:pPr eaLnBrk="1" hangingPunct="1">
              <a:buFont typeface="Wingdings" pitchFamily="2" charset="2"/>
              <a:buChar char="Ø"/>
            </a:pPr>
            <a:r>
              <a:rPr lang="en-US" sz="1800" b="1" smtClean="0">
                <a:solidFill>
                  <a:srgbClr val="FF0066"/>
                </a:solidFill>
              </a:rPr>
              <a:t>Signatura </a:t>
            </a:r>
            <a:r>
              <a:rPr lang="en-US" sz="1800" b="1" smtClean="0"/>
              <a:t>- </a:t>
            </a:r>
            <a:r>
              <a:rPr lang="ru-RU" sz="1800" b="1" smtClean="0"/>
              <a:t>п’ята частина рецепту</a:t>
            </a:r>
            <a:r>
              <a:rPr lang="ru-RU" sz="1800" b="1" smtClean="0">
                <a:solidFill>
                  <a:srgbClr val="FF0000"/>
                </a:solidFill>
              </a:rPr>
              <a:t>  </a:t>
            </a:r>
            <a:r>
              <a:rPr lang="ru-RU" sz="1800" b="1" smtClean="0"/>
              <a:t>- позначення, в якому вказується детально спосіб вживання ліків. Пишеться після слова </a:t>
            </a:r>
            <a:r>
              <a:rPr lang="en-US" sz="1800" b="1" i="1" smtClean="0"/>
              <a:t>signa</a:t>
            </a:r>
            <a:r>
              <a:rPr lang="en-US" sz="1800" b="1" smtClean="0"/>
              <a:t> </a:t>
            </a:r>
            <a:r>
              <a:rPr lang="ru-RU" sz="1800" b="1" smtClean="0"/>
              <a:t>на рідній мові.</a:t>
            </a:r>
          </a:p>
          <a:p>
            <a:pPr eaLnBrk="1" hangingPunct="1">
              <a:buFont typeface="Wingdings" pitchFamily="2" charset="2"/>
              <a:buChar char="Ø"/>
            </a:pPr>
            <a:r>
              <a:rPr lang="en-US" sz="1800" b="1" smtClean="0">
                <a:solidFill>
                  <a:srgbClr val="FF0066"/>
                </a:solidFill>
              </a:rPr>
              <a:t>Nomen et sigillum medici personale</a:t>
            </a:r>
            <a:r>
              <a:rPr lang="en-US" sz="1800" b="1" smtClean="0">
                <a:solidFill>
                  <a:srgbClr val="FF0000"/>
                </a:solidFill>
              </a:rPr>
              <a:t> </a:t>
            </a:r>
            <a:r>
              <a:rPr lang="en-US" sz="1800" b="1" smtClean="0"/>
              <a:t>-</a:t>
            </a:r>
            <a:r>
              <a:rPr lang="en-US" sz="1800" b="1" smtClean="0">
                <a:solidFill>
                  <a:srgbClr val="FF0000"/>
                </a:solidFill>
              </a:rPr>
              <a:t> </a:t>
            </a:r>
            <a:r>
              <a:rPr lang="ru-RU" sz="1800" b="1" smtClean="0"/>
              <a:t>шоста частина рецепту – підпис лікаря і його особиста печатка.  Рецепт завершується підписом лікаря, інколи печаткою лікувального закладу (отрути, сильнодіючі речовини).</a:t>
            </a:r>
          </a:p>
          <a:p>
            <a:pPr eaLnBrk="1" hangingPunct="1"/>
            <a:endParaRPr lang="ru-RU" sz="1800" b="1" smtClean="0"/>
          </a:p>
        </p:txBody>
      </p:sp>
    </p:spTree>
  </p:cSld>
  <p:clrMapOvr>
    <a:masterClrMapping/>
  </p:clrMapOvr>
  <p:transition spd="med" advClick="0" advTm="30000">
    <p:wheel spokes="8"/>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Объект 1"/>
          <p:cNvSpPr>
            <a:spLocks noGrp="1"/>
          </p:cNvSpPr>
          <p:nvPr>
            <p:ph idx="4294967295"/>
          </p:nvPr>
        </p:nvSpPr>
        <p:spPr>
          <a:xfrm>
            <a:off x="457200" y="981075"/>
            <a:ext cx="8507413" cy="4535488"/>
          </a:xfrm>
        </p:spPr>
        <p:txBody>
          <a:bodyPr/>
          <a:lstStyle/>
          <a:p>
            <a:pPr eaLnBrk="1" hangingPunct="1">
              <a:buFontTx/>
              <a:buNone/>
            </a:pPr>
            <a:r>
              <a:rPr lang="ru-RU" sz="1800" b="1" smtClean="0">
                <a:solidFill>
                  <a:srgbClr val="FF0066"/>
                </a:solidFill>
              </a:rPr>
              <a:t>В рецептах допускаються загальноприйняті  скорочення слів  і виразів.</a:t>
            </a:r>
          </a:p>
        </p:txBody>
      </p:sp>
      <p:graphicFrame>
        <p:nvGraphicFramePr>
          <p:cNvPr id="204865" name="Group 65"/>
          <p:cNvGraphicFramePr>
            <a:graphicFrameLocks noGrp="1"/>
          </p:cNvGraphicFramePr>
          <p:nvPr/>
        </p:nvGraphicFramePr>
        <p:xfrm>
          <a:off x="395288" y="1700213"/>
          <a:ext cx="8353425" cy="2994028"/>
        </p:xfrm>
        <a:graphic>
          <a:graphicData uri="http://schemas.openxmlformats.org/drawingml/2006/table">
            <a:tbl>
              <a:tblPr/>
              <a:tblGrid>
                <a:gridCol w="2736850"/>
                <a:gridCol w="1295400"/>
                <a:gridCol w="4321175"/>
              </a:tblGrid>
              <a:tr h="315913">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Recipe</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Rp.</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Візьми</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r>
              <a:tr h="30638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Мisce. Da. Signa</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M.D.S.</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Змішай. Видай. Познач.</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r>
              <a:tr h="307975">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Misce ut</a:t>
                      </a:r>
                      <a:r>
                        <a:rPr kumimoji="0" lang="uk-UA" sz="1800" b="1" i="1" u="none" strike="noStrike" cap="none" normalizeH="0" baseline="0" smtClean="0">
                          <a:ln>
                            <a:noFill/>
                          </a:ln>
                          <a:solidFill>
                            <a:schemeClr val="hlink"/>
                          </a:solidFill>
                          <a:effectLst/>
                          <a:latin typeface="Arial" charset="0"/>
                        </a:rPr>
                        <a:t>  </a:t>
                      </a:r>
                      <a:r>
                        <a:rPr kumimoji="0" lang="en-US" sz="1800" b="1" i="1" u="none" strike="noStrike" cap="none" normalizeH="0" baseline="0" smtClean="0">
                          <a:ln>
                            <a:noFill/>
                          </a:ln>
                          <a:solidFill>
                            <a:schemeClr val="hlink"/>
                          </a:solidFill>
                          <a:effectLst/>
                          <a:latin typeface="Arial" charset="0"/>
                        </a:rPr>
                        <a:t>fiat</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M.f</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Змішай, нехай </a:t>
                      </a:r>
                      <a:r>
                        <a:rPr kumimoji="0" lang="en-US" sz="1800" b="1" i="1" u="none" strike="noStrike" cap="none" normalizeH="0" baseline="0" smtClean="0">
                          <a:ln>
                            <a:noFill/>
                          </a:ln>
                          <a:solidFill>
                            <a:schemeClr val="tx1"/>
                          </a:solidFill>
                          <a:effectLst/>
                          <a:latin typeface="Arial" charset="0"/>
                        </a:rPr>
                        <a:t>  </a:t>
                      </a:r>
                      <a:r>
                        <a:rPr kumimoji="0" lang="uk-UA" sz="1800" b="1" i="1" u="none" strike="noStrike" cap="none" normalizeH="0" baseline="0" smtClean="0">
                          <a:ln>
                            <a:noFill/>
                          </a:ln>
                          <a:solidFill>
                            <a:schemeClr val="tx1"/>
                          </a:solidFill>
                          <a:effectLst/>
                          <a:latin typeface="Arial" charset="0"/>
                        </a:rPr>
                        <a:t>утвориться.</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r>
              <a:tr h="614363">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Dentur tales </a:t>
                      </a:r>
                      <a:endParaRPr kumimoji="0" lang="en-US" sz="1800" b="1" i="1" u="none" strike="noStrike" cap="none" normalizeH="0" baseline="0" smtClean="0">
                        <a:ln>
                          <a:noFill/>
                        </a:ln>
                        <a:solidFill>
                          <a:schemeClr val="hlink"/>
                        </a:solidFill>
                        <a:effectLst/>
                        <a:latin typeface="Arial"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doses     </a:t>
                      </a:r>
                      <a:r>
                        <a:rPr kumimoji="0" lang="en-US" sz="1800" b="1" i="1" u="none" strike="noStrike" cap="none" normalizeH="0" baseline="0" smtClean="0">
                          <a:ln>
                            <a:noFill/>
                          </a:ln>
                          <a:solidFill>
                            <a:schemeClr val="hlink"/>
                          </a:solidFill>
                          <a:effectLst/>
                          <a:latin typeface="Arial" charset="0"/>
                        </a:rPr>
                        <a:t>num</a:t>
                      </a:r>
                      <a:r>
                        <a:rPr kumimoji="0" lang="uk-UA" sz="1800" b="1" i="1" u="none" strike="noStrike" cap="none" normalizeH="0" baseline="0" smtClean="0">
                          <a:ln>
                            <a:noFill/>
                          </a:ln>
                          <a:solidFill>
                            <a:schemeClr val="hlink"/>
                          </a:solidFill>
                          <a:effectLst/>
                          <a:latin typeface="Arial" charset="0"/>
                        </a:rPr>
                        <a:t>его</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D.t.d.n</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457200" algn="l" defTabSz="914400" rtl="0" eaLnBrk="1" fontAlgn="base" latinLnBrk="0" hangingPunct="1">
                        <a:lnSpc>
                          <a:spcPts val="1613"/>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Нехай будуть видані такі     </a:t>
                      </a:r>
                      <a:endParaRPr kumimoji="0" lang="en-US" sz="1800" b="1" i="1" u="none" strike="noStrike" cap="none" normalizeH="0" baseline="0" smtClean="0">
                        <a:ln>
                          <a:noFill/>
                        </a:ln>
                        <a:solidFill>
                          <a:schemeClr val="tx1"/>
                        </a:solidFill>
                        <a:effectLst/>
                        <a:latin typeface="Arial" charset="0"/>
                      </a:endParaRPr>
                    </a:p>
                    <a:p>
                      <a:pPr marL="0" marR="0" lvl="0" indent="457200" algn="l" defTabSz="914400" rtl="0" eaLnBrk="1" fontAlgn="base" latinLnBrk="0" hangingPunct="1">
                        <a:lnSpc>
                          <a:spcPts val="1613"/>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дози</a:t>
                      </a:r>
                      <a:r>
                        <a:rPr kumimoji="0" lang="en-US" sz="1800" b="1" i="1" u="none" strike="noStrike" cap="none" normalizeH="0" baseline="0" smtClean="0">
                          <a:ln>
                            <a:noFill/>
                          </a:ln>
                          <a:solidFill>
                            <a:schemeClr val="tx1"/>
                          </a:solidFill>
                          <a:effectLst/>
                          <a:latin typeface="Arial" charset="0"/>
                        </a:rPr>
                        <a:t> </a:t>
                      </a:r>
                      <a:r>
                        <a:rPr kumimoji="0" lang="uk-UA" sz="1800" b="1" i="1" u="none" strike="noStrike" cap="none" normalizeH="0" baseline="0" smtClean="0">
                          <a:ln>
                            <a:noFill/>
                          </a:ln>
                          <a:solidFill>
                            <a:schemeClr val="tx1"/>
                          </a:solidFill>
                          <a:effectLst/>
                          <a:latin typeface="Arial" charset="0"/>
                        </a:rPr>
                        <a:t>числом.</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r>
              <a:tr h="37623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Da tales doses</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D.t.d.</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457200" algn="l" defTabSz="914400" rtl="0" eaLnBrk="1" fontAlgn="base" latinLnBrk="0" hangingPunct="1">
                        <a:lnSpc>
                          <a:spcPts val="1613"/>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Видай таких доз</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r>
              <a:tr h="455613">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Аnа </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āā</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По, порівну.</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r>
              <a:tr h="61753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Quantum satis </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q.s.</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rPr>
                        <a:t>Скільки потрібно.</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r>
            </a:tbl>
          </a:graphicData>
        </a:graphic>
      </p:graphicFrame>
      <p:sp>
        <p:nvSpPr>
          <p:cNvPr id="204838" name="Rectangle 38"/>
          <p:cNvSpPr>
            <a:spLocks noChangeArrowheads="1"/>
          </p:cNvSpPr>
          <p:nvPr/>
        </p:nvSpPr>
        <p:spPr bwMode="auto">
          <a:xfrm>
            <a:off x="755650" y="260350"/>
            <a:ext cx="7632700" cy="647700"/>
          </a:xfrm>
          <a:prstGeom prst="rect">
            <a:avLst/>
          </a:prstGeom>
          <a:solidFill>
            <a:srgbClr val="3399FF">
              <a:alpha val="0"/>
            </a:srgbClr>
          </a:solidFill>
          <a:ln w="9525">
            <a:solidFill>
              <a:srgbClr val="FFFFFF">
                <a:alpha val="0"/>
              </a:srgbClr>
            </a:solidFill>
            <a:miter lim="800000"/>
            <a:headEnd/>
            <a:tailEnd/>
          </a:ln>
          <a:effectLst/>
        </p:spPr>
        <p:txBody>
          <a:bodyPr wrap="none" anchor="ctr"/>
          <a:lstStyle/>
          <a:p>
            <a:pPr algn="ctr"/>
            <a:r>
              <a:rPr lang="uk-UA" b="1" dirty="0">
                <a:solidFill>
                  <a:srgbClr val="92D050"/>
                </a:solidFill>
                <a:latin typeface="Arial" charset="0"/>
              </a:rPr>
              <a:t>3. Основні рецептурні скорочення</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Объект 1"/>
          <p:cNvSpPr>
            <a:spLocks noGrp="1"/>
          </p:cNvSpPr>
          <p:nvPr>
            <p:ph idx="4294967295"/>
          </p:nvPr>
        </p:nvSpPr>
        <p:spPr>
          <a:xfrm>
            <a:off x="457200" y="1125538"/>
            <a:ext cx="8229600" cy="3455987"/>
          </a:xfrm>
        </p:spPr>
        <p:txBody>
          <a:bodyPr/>
          <a:lstStyle/>
          <a:p>
            <a:pPr eaLnBrk="1" hangingPunct="1"/>
            <a:endParaRPr lang="ru-RU" sz="1800" smtClean="0"/>
          </a:p>
          <a:p>
            <a:pPr eaLnBrk="1" hangingPunct="1">
              <a:buFont typeface="Wingdings" pitchFamily="2" charset="2"/>
              <a:buChar char="Ø"/>
            </a:pPr>
            <a:r>
              <a:rPr lang="ru-RU" sz="1800" b="1" smtClean="0"/>
              <a:t>На одному бланку  повинно бути не більше двох рецептів;</a:t>
            </a:r>
            <a:endParaRPr lang="en-US" sz="1800" b="1" smtClean="0"/>
          </a:p>
          <a:p>
            <a:pPr eaLnBrk="1" hangingPunct="1">
              <a:buFont typeface="Wingdings" pitchFamily="2" charset="2"/>
              <a:buChar char="Ø"/>
            </a:pPr>
            <a:endParaRPr lang="en-US" sz="1800" b="1" smtClean="0"/>
          </a:p>
          <a:p>
            <a:pPr eaLnBrk="1" hangingPunct="1">
              <a:buFont typeface="Wingdings" pitchFamily="2" charset="2"/>
              <a:buChar char="Ø"/>
            </a:pPr>
            <a:r>
              <a:rPr lang="ru-RU" sz="1800" b="1" smtClean="0"/>
              <a:t>Ставиться значок між рецептами </a:t>
            </a:r>
            <a:r>
              <a:rPr lang="ru-RU" sz="1800" b="1" i="1" smtClean="0">
                <a:solidFill>
                  <a:srgbClr val="FF0066"/>
                </a:solidFill>
              </a:rPr>
              <a:t>(#)</a:t>
            </a:r>
            <a:r>
              <a:rPr lang="ru-RU" sz="1800" b="1" smtClean="0"/>
              <a:t>;</a:t>
            </a:r>
            <a:endParaRPr lang="en-US" sz="1800" b="1" smtClean="0"/>
          </a:p>
          <a:p>
            <a:pPr eaLnBrk="1" hangingPunct="1">
              <a:buFont typeface="Wingdings" pitchFamily="2" charset="2"/>
              <a:buChar char="Ø"/>
            </a:pPr>
            <a:endParaRPr lang="en-US" sz="1800" b="1" smtClean="0"/>
          </a:p>
          <a:p>
            <a:pPr eaLnBrk="1" hangingPunct="1">
              <a:buFont typeface="Wingdings" pitchFamily="2" charset="2"/>
              <a:buChar char="Ø"/>
            </a:pPr>
            <a:r>
              <a:rPr lang="ru-RU" sz="1800" b="1" smtClean="0"/>
              <a:t>Якщо ліки треба приготувати швидко - в верхньому правому</a:t>
            </a:r>
          </a:p>
          <a:p>
            <a:pPr eaLnBrk="1" hangingPunct="1">
              <a:buFontTx/>
              <a:buNone/>
            </a:pPr>
            <a:r>
              <a:rPr lang="en-US" sz="1800" b="1" smtClean="0"/>
              <a:t>	</a:t>
            </a:r>
            <a:r>
              <a:rPr lang="ru-RU" sz="1800" b="1" smtClean="0"/>
              <a:t>кутку </a:t>
            </a:r>
            <a:r>
              <a:rPr lang="ru-RU" sz="1800" b="1" i="1" smtClean="0">
                <a:solidFill>
                  <a:srgbClr val="FF0066"/>
                </a:solidFill>
              </a:rPr>
              <a:t>(сі</a:t>
            </a:r>
            <a:r>
              <a:rPr lang="en-US" sz="1800" b="1" i="1" smtClean="0">
                <a:solidFill>
                  <a:srgbClr val="FF0066"/>
                </a:solidFill>
              </a:rPr>
              <a:t>to -</a:t>
            </a:r>
            <a:r>
              <a:rPr lang="ru-RU" sz="1800" b="1" i="1" smtClean="0">
                <a:solidFill>
                  <a:srgbClr val="FF0066"/>
                </a:solidFill>
              </a:rPr>
              <a:t>швидко, або сі</a:t>
            </a:r>
            <a:r>
              <a:rPr lang="en-US" sz="1800" b="1" i="1" smtClean="0">
                <a:solidFill>
                  <a:srgbClr val="FF0066"/>
                </a:solidFill>
              </a:rPr>
              <a:t>tissime - </a:t>
            </a:r>
            <a:r>
              <a:rPr lang="ru-RU" sz="1800" b="1" i="1" smtClean="0">
                <a:solidFill>
                  <a:srgbClr val="FF0066"/>
                </a:solidFill>
              </a:rPr>
              <a:t>дуже швидко)</a:t>
            </a:r>
            <a:r>
              <a:rPr lang="ru-RU" sz="1800" b="1" i="1" smtClean="0"/>
              <a:t>;</a:t>
            </a:r>
            <a:endParaRPr lang="en-US" sz="1800" b="1" i="1" smtClean="0"/>
          </a:p>
          <a:p>
            <a:pPr eaLnBrk="1" hangingPunct="1">
              <a:buFontTx/>
              <a:buNone/>
            </a:pPr>
            <a:endParaRPr lang="en-US" sz="1800" b="1" smtClean="0"/>
          </a:p>
          <a:p>
            <a:pPr eaLnBrk="1" hangingPunct="1">
              <a:buFont typeface="Wingdings" pitchFamily="2" charset="2"/>
              <a:buChar char="Ø"/>
            </a:pPr>
            <a:r>
              <a:rPr lang="ru-RU" sz="1800" b="1" smtClean="0"/>
              <a:t>Якщо по даному рецепту необхідно отримати ліки двічі </a:t>
            </a:r>
            <a:endParaRPr lang="en-US" sz="1800" b="1" smtClean="0"/>
          </a:p>
          <a:p>
            <a:pPr eaLnBrk="1" hangingPunct="1">
              <a:buFont typeface="Wingdings" pitchFamily="2" charset="2"/>
              <a:buNone/>
            </a:pPr>
            <a:r>
              <a:rPr lang="en-US" sz="1800" b="1" smtClean="0">
                <a:solidFill>
                  <a:srgbClr val="FF0066"/>
                </a:solidFill>
              </a:rPr>
              <a:t>	</a:t>
            </a:r>
            <a:r>
              <a:rPr lang="ru-RU" sz="1800" b="1" i="1" smtClean="0">
                <a:solidFill>
                  <a:srgbClr val="FF0066"/>
                </a:solidFill>
              </a:rPr>
              <a:t>(</a:t>
            </a:r>
            <a:r>
              <a:rPr lang="en-US" sz="1800" b="1" i="1" smtClean="0">
                <a:solidFill>
                  <a:srgbClr val="FF0066"/>
                </a:solidFill>
              </a:rPr>
              <a:t>r</a:t>
            </a:r>
            <a:r>
              <a:rPr lang="ru-RU" sz="1800" b="1" i="1" smtClean="0">
                <a:solidFill>
                  <a:srgbClr val="FF0066"/>
                </a:solidFill>
              </a:rPr>
              <a:t>ере</a:t>
            </a:r>
            <a:r>
              <a:rPr lang="en-US" sz="1800" b="1" i="1" smtClean="0">
                <a:solidFill>
                  <a:srgbClr val="FF0066"/>
                </a:solidFill>
              </a:rPr>
              <a:t>te - </a:t>
            </a:r>
            <a:r>
              <a:rPr lang="ru-RU" sz="1800" b="1" i="1" smtClean="0">
                <a:solidFill>
                  <a:srgbClr val="FF0066"/>
                </a:solidFill>
              </a:rPr>
              <a:t>повтори,</a:t>
            </a:r>
            <a:r>
              <a:rPr lang="en-US" sz="1800" b="1" i="1" smtClean="0">
                <a:solidFill>
                  <a:srgbClr val="FF0066"/>
                </a:solidFill>
              </a:rPr>
              <a:t> </a:t>
            </a:r>
            <a:r>
              <a:rPr lang="ru-RU" sz="1800" b="1" i="1" smtClean="0">
                <a:solidFill>
                  <a:srgbClr val="FF0066"/>
                </a:solidFill>
              </a:rPr>
              <a:t>або </a:t>
            </a:r>
            <a:r>
              <a:rPr lang="en-US" sz="1800" b="1" i="1" smtClean="0">
                <a:solidFill>
                  <a:srgbClr val="FF0066"/>
                </a:solidFill>
              </a:rPr>
              <a:t>r</a:t>
            </a:r>
            <a:r>
              <a:rPr lang="ru-RU" sz="1800" b="1" i="1" smtClean="0">
                <a:solidFill>
                  <a:srgbClr val="FF0066"/>
                </a:solidFill>
              </a:rPr>
              <a:t>ере</a:t>
            </a:r>
            <a:r>
              <a:rPr lang="en-US" sz="1800" b="1" i="1" smtClean="0">
                <a:solidFill>
                  <a:srgbClr val="FF0066"/>
                </a:solidFill>
              </a:rPr>
              <a:t>tatur - </a:t>
            </a:r>
            <a:r>
              <a:rPr lang="ru-RU" sz="1800" b="1" i="1" smtClean="0">
                <a:solidFill>
                  <a:srgbClr val="FF0066"/>
                </a:solidFill>
              </a:rPr>
              <a:t>нехай буде повторено)</a:t>
            </a:r>
            <a:r>
              <a:rPr lang="ru-RU" sz="1800" b="1" i="1" smtClean="0"/>
              <a:t>.</a:t>
            </a:r>
          </a:p>
          <a:p>
            <a:pPr eaLnBrk="1" hangingPunct="1"/>
            <a:endParaRPr lang="ru-RU" sz="1800" i="1" smtClean="0"/>
          </a:p>
        </p:txBody>
      </p:sp>
      <p:sp>
        <p:nvSpPr>
          <p:cNvPr id="205828" name="Rectangle 4"/>
          <p:cNvSpPr>
            <a:spLocks noChangeArrowheads="1"/>
          </p:cNvSpPr>
          <p:nvPr/>
        </p:nvSpPr>
        <p:spPr bwMode="auto">
          <a:xfrm>
            <a:off x="971550" y="260350"/>
            <a:ext cx="7416800" cy="1008063"/>
          </a:xfrm>
          <a:prstGeom prst="rect">
            <a:avLst/>
          </a:prstGeom>
          <a:solidFill>
            <a:srgbClr val="FAF4E8">
              <a:alpha val="0"/>
            </a:srgbClr>
          </a:solidFill>
          <a:ln w="9525">
            <a:solidFill>
              <a:srgbClr val="FFFFFF">
                <a:alpha val="0"/>
              </a:srgbClr>
            </a:solidFill>
            <a:miter lim="800000"/>
            <a:headEnd/>
            <a:tailEnd/>
          </a:ln>
          <a:effectLst/>
        </p:spPr>
        <p:txBody>
          <a:bodyPr wrap="none" anchor="ctr"/>
          <a:lstStyle/>
          <a:p>
            <a:pPr algn="ctr"/>
            <a:r>
              <a:rPr lang="uk-UA" b="1" dirty="0">
                <a:solidFill>
                  <a:srgbClr val="92D050"/>
                </a:solidFill>
              </a:rPr>
              <a:t>4. Додаткові надписи в рецептах</a:t>
            </a:r>
            <a:endParaRPr lang="ru-RU" b="1" dirty="0">
              <a:solidFill>
                <a:srgbClr val="92D050"/>
              </a:solidFill>
            </a:endParaRPr>
          </a:p>
        </p:txBody>
      </p:sp>
    </p:spTree>
  </p:cSld>
  <p:clrMapOvr>
    <a:masterClrMapping/>
  </p:clrMapOvr>
  <p:transition spd="med" advClick="0" advTm="30000">
    <p:wheel spokes="8"/>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Объект 1"/>
          <p:cNvSpPr>
            <a:spLocks noGrp="1"/>
          </p:cNvSpPr>
          <p:nvPr>
            <p:ph idx="4294967295"/>
          </p:nvPr>
        </p:nvSpPr>
        <p:spPr>
          <a:xfrm>
            <a:off x="457200" y="1673225"/>
            <a:ext cx="8229600" cy="2116138"/>
          </a:xfrm>
        </p:spPr>
        <p:txBody>
          <a:bodyPr/>
          <a:lstStyle/>
          <a:p>
            <a:pPr marL="0" indent="0" eaLnBrk="1" hangingPunct="1">
              <a:buFontTx/>
              <a:buNone/>
            </a:pPr>
            <a:r>
              <a:rPr lang="ru-RU" sz="1800" b="1" smtClean="0"/>
              <a:t>1.  Що таке рецепт?</a:t>
            </a:r>
          </a:p>
          <a:p>
            <a:pPr marL="0" indent="0" eaLnBrk="1" hangingPunct="1">
              <a:buFontTx/>
              <a:buNone/>
            </a:pPr>
            <a:r>
              <a:rPr lang="ru-RU" sz="1800" b="1" smtClean="0"/>
              <a:t>2.  Назвіть структуру рецепту?</a:t>
            </a:r>
          </a:p>
          <a:p>
            <a:pPr marL="0" indent="0" eaLnBrk="1" hangingPunct="1">
              <a:buFontTx/>
              <a:buNone/>
            </a:pPr>
            <a:r>
              <a:rPr lang="ru-RU" sz="1800" b="1" smtClean="0"/>
              <a:t>3.  Охарактеризуйте третю частину рецепту.</a:t>
            </a:r>
          </a:p>
          <a:p>
            <a:pPr marL="0" indent="0" eaLnBrk="1" hangingPunct="1">
              <a:buFontTx/>
              <a:buNone/>
            </a:pPr>
            <a:r>
              <a:rPr lang="ru-RU" sz="1800" b="1" smtClean="0"/>
              <a:t>4.  Охарактеризуйте додаткові надписи в рецептах.</a:t>
            </a:r>
          </a:p>
          <a:p>
            <a:pPr marL="0" indent="0" eaLnBrk="1" hangingPunct="1">
              <a:buFontTx/>
              <a:buNone/>
            </a:pPr>
            <a:r>
              <a:rPr lang="ru-RU" sz="1800" b="1" smtClean="0"/>
              <a:t>5.  Охарактеризуйте основні скорочення в рецептах</a:t>
            </a:r>
          </a:p>
          <a:p>
            <a:pPr marL="0" indent="0" eaLnBrk="1" hangingPunct="1"/>
            <a:endParaRPr lang="ru-RU" sz="1800" b="1" smtClean="0"/>
          </a:p>
        </p:txBody>
      </p:sp>
      <p:sp>
        <p:nvSpPr>
          <p:cNvPr id="206852" name="Rectangle 4"/>
          <p:cNvSpPr>
            <a:spLocks noChangeArrowheads="1"/>
          </p:cNvSpPr>
          <p:nvPr/>
        </p:nvSpPr>
        <p:spPr bwMode="auto">
          <a:xfrm>
            <a:off x="539750" y="549275"/>
            <a:ext cx="7993063" cy="8636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latin typeface="Arial" charset="0"/>
              </a:rPr>
              <a:t>? Запитання для самоконтролю</a:t>
            </a:r>
            <a:endParaRPr lang="ru-RU" sz="2400" b="1">
              <a:solidFill>
                <a:srgbClr val="FF0066"/>
              </a:solidFill>
              <a:latin typeface="Arial" charset="0"/>
            </a:endParaRPr>
          </a:p>
        </p:txBody>
      </p:sp>
    </p:spTree>
  </p:cSld>
  <p:clrMapOvr>
    <a:masterClrMapping/>
  </p:clrMapOvr>
  <p:transition spd="med" advClick="0" advTm="30000">
    <p:wheel spokes="8"/>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Объект 1"/>
          <p:cNvSpPr>
            <a:spLocks noGrp="1"/>
          </p:cNvSpPr>
          <p:nvPr>
            <p:ph idx="4294967295"/>
          </p:nvPr>
        </p:nvSpPr>
        <p:spPr>
          <a:xfrm>
            <a:off x="323850" y="1628775"/>
            <a:ext cx="8229600" cy="4060825"/>
          </a:xfrm>
        </p:spPr>
        <p:txBody>
          <a:bodyPr/>
          <a:lstStyle/>
          <a:p>
            <a:pPr marL="0" indent="0" eaLnBrk="1" hangingPunct="1">
              <a:buFontTx/>
              <a:buNone/>
            </a:pPr>
            <a:r>
              <a:rPr lang="ru-RU" sz="1800" b="1" i="1" smtClean="0"/>
              <a:t>1. Прочитайте і перекладіть рецепти на українську мову:</a:t>
            </a:r>
          </a:p>
          <a:p>
            <a:pPr marL="0" indent="0" eaLnBrk="1" hangingPunct="1">
              <a:buFont typeface="Wingdings 2" pitchFamily="18" charset="2"/>
              <a:buAutoNum type="arabicPeriod"/>
            </a:pPr>
            <a:endParaRPr lang="ru-RU" sz="1800" b="1" i="1" smtClean="0"/>
          </a:p>
          <a:p>
            <a:pPr marL="0" indent="0" eaLnBrk="1" hangingPunct="1">
              <a:buFontTx/>
              <a:buNone/>
            </a:pPr>
            <a:r>
              <a:rPr lang="en-US" sz="1800" b="1" smtClean="0"/>
              <a:t>Rp: Solutionis Kalii permanganatis 0,1% - 500 ml</a:t>
            </a:r>
          </a:p>
          <a:p>
            <a:pPr marL="0" indent="0" eaLnBrk="1" hangingPunct="1">
              <a:buFontTx/>
              <a:buNone/>
            </a:pPr>
            <a:r>
              <a:rPr lang="en-US" sz="1800" b="1" smtClean="0"/>
              <a:t>       D.S. </a:t>
            </a:r>
            <a:r>
              <a:rPr lang="ru-RU" sz="1800" b="1" smtClean="0"/>
              <a:t>зовнішньо </a:t>
            </a:r>
          </a:p>
          <a:p>
            <a:pPr marL="0" indent="0" eaLnBrk="1" hangingPunct="1">
              <a:buFontTx/>
              <a:buNone/>
            </a:pPr>
            <a:endParaRPr lang="ru-RU" sz="1800" b="1" smtClean="0"/>
          </a:p>
          <a:p>
            <a:pPr marL="0" indent="0" eaLnBrk="1" hangingPunct="1">
              <a:buFontTx/>
              <a:buNone/>
            </a:pPr>
            <a:r>
              <a:rPr lang="en-US" sz="1800" b="1" smtClean="0"/>
              <a:t>R</a:t>
            </a:r>
            <a:r>
              <a:rPr lang="ru-RU" sz="1800" b="1" smtClean="0"/>
              <a:t>р: О</a:t>
            </a:r>
            <a:r>
              <a:rPr lang="en-US" sz="1800" b="1" smtClean="0"/>
              <a:t>l</a:t>
            </a:r>
            <a:r>
              <a:rPr lang="ru-RU" sz="1800" b="1" smtClean="0"/>
              <a:t>еі іесо</a:t>
            </a:r>
            <a:r>
              <a:rPr lang="en-US" sz="1800" b="1" smtClean="0"/>
              <a:t>ris </a:t>
            </a:r>
            <a:r>
              <a:rPr lang="ru-RU" sz="1800" b="1" smtClean="0"/>
              <a:t>ЗО </a:t>
            </a:r>
            <a:r>
              <a:rPr lang="en-US" sz="1800" b="1" smtClean="0"/>
              <a:t>ml</a:t>
            </a:r>
          </a:p>
          <a:p>
            <a:pPr marL="0" indent="0" eaLnBrk="1" hangingPunct="1">
              <a:buFontTx/>
              <a:buNone/>
            </a:pPr>
            <a:r>
              <a:rPr lang="en-US" sz="1800" b="1" smtClean="0"/>
              <a:t>        Gelatosae 15,0</a:t>
            </a:r>
          </a:p>
          <a:p>
            <a:pPr marL="0" indent="0" eaLnBrk="1" hangingPunct="1">
              <a:buFontTx/>
              <a:buNone/>
            </a:pPr>
            <a:r>
              <a:rPr lang="en-US" sz="1800" b="1" smtClean="0"/>
              <a:t>        Aquae destillatae ad 200,0</a:t>
            </a:r>
          </a:p>
          <a:p>
            <a:pPr marL="0" indent="0" eaLnBrk="1" hangingPunct="1">
              <a:buFontTx/>
              <a:buNone/>
            </a:pPr>
            <a:r>
              <a:rPr lang="en-US" sz="1800" b="1" smtClean="0"/>
              <a:t>        </a:t>
            </a:r>
            <a:r>
              <a:rPr lang="ru-RU" sz="1800" b="1" smtClean="0"/>
              <a:t>М.</a:t>
            </a:r>
            <a:r>
              <a:rPr lang="en-US" sz="1800" b="1" smtClean="0"/>
              <a:t>f. emulsum.</a:t>
            </a:r>
          </a:p>
          <a:p>
            <a:pPr marL="0" indent="0" eaLnBrk="1" hangingPunct="1">
              <a:buFontTx/>
              <a:buNone/>
            </a:pPr>
            <a:r>
              <a:rPr lang="en-US" sz="1800" b="1" smtClean="0"/>
              <a:t>        D.S </a:t>
            </a:r>
            <a:r>
              <a:rPr lang="ru-RU" sz="1800" b="1" smtClean="0"/>
              <a:t>внутрішньо.</a:t>
            </a:r>
          </a:p>
          <a:p>
            <a:pPr marL="0" indent="0" eaLnBrk="1" hangingPunct="1"/>
            <a:endParaRPr lang="ru-RU" sz="1800" b="1" smtClean="0"/>
          </a:p>
        </p:txBody>
      </p:sp>
      <p:sp>
        <p:nvSpPr>
          <p:cNvPr id="207876" name="Rectangle 4"/>
          <p:cNvSpPr>
            <a:spLocks noChangeArrowheads="1"/>
          </p:cNvSpPr>
          <p:nvPr/>
        </p:nvSpPr>
        <p:spPr bwMode="auto">
          <a:xfrm>
            <a:off x="755650" y="476250"/>
            <a:ext cx="7704138" cy="8636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rPr>
              <a:t>Домашнє завдання</a:t>
            </a:r>
            <a:endParaRPr lang="ru-RU" sz="2400" b="1">
              <a:solidFill>
                <a:srgbClr val="FF0066"/>
              </a:solidFill>
            </a:endParaRPr>
          </a:p>
        </p:txBody>
      </p:sp>
    </p:spTree>
  </p:cSld>
  <p:clrMapOvr>
    <a:masterClrMapping/>
  </p:clrMapOvr>
  <p:transition spd="med" advClick="0" advTm="30000">
    <p:wheel spokes="8"/>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Объект 1"/>
          <p:cNvSpPr>
            <a:spLocks noGrp="1"/>
          </p:cNvSpPr>
          <p:nvPr>
            <p:ph idx="4294967295"/>
          </p:nvPr>
        </p:nvSpPr>
        <p:spPr>
          <a:xfrm>
            <a:off x="468313" y="620713"/>
            <a:ext cx="8229600" cy="4608512"/>
          </a:xfrm>
        </p:spPr>
        <p:txBody>
          <a:bodyPr/>
          <a:lstStyle/>
          <a:p>
            <a:pPr eaLnBrk="1" hangingPunct="1">
              <a:buFontTx/>
              <a:buNone/>
            </a:pPr>
            <a:r>
              <a:rPr lang="ru-RU" sz="2200" i="1" smtClean="0"/>
              <a:t>	</a:t>
            </a:r>
            <a:r>
              <a:rPr lang="en-US" sz="1800" b="1" i="1" smtClean="0"/>
              <a:t>2.</a:t>
            </a:r>
            <a:r>
              <a:rPr lang="en-US" sz="1800" i="1" smtClean="0"/>
              <a:t> </a:t>
            </a:r>
            <a:r>
              <a:rPr lang="ru-RU" sz="1800" b="1" i="1" smtClean="0"/>
              <a:t>Перекладіть рецепти на латинську мову:</a:t>
            </a:r>
          </a:p>
          <a:p>
            <a:pPr eaLnBrk="1" hangingPunct="1"/>
            <a:endParaRPr lang="ru-RU" sz="1800" b="1" smtClean="0"/>
          </a:p>
          <a:p>
            <a:pPr eaLnBrk="1" hangingPunct="1">
              <a:buFontTx/>
              <a:buNone/>
            </a:pPr>
            <a:r>
              <a:rPr lang="ru-RU" sz="1800" b="1" smtClean="0"/>
              <a:t>Візьми: Анальгіну 0,5 грама</a:t>
            </a:r>
          </a:p>
          <a:p>
            <a:pPr eaLnBrk="1" hangingPunct="1">
              <a:buFontTx/>
              <a:buNone/>
            </a:pPr>
            <a:r>
              <a:rPr lang="ru-RU" sz="1800" b="1" smtClean="0"/>
              <a:t>               Нехай будуть видані такі дози числом 10 в таблетках. </a:t>
            </a:r>
          </a:p>
          <a:p>
            <a:pPr eaLnBrk="1" hangingPunct="1">
              <a:buFontTx/>
              <a:buNone/>
            </a:pPr>
            <a:r>
              <a:rPr lang="ru-RU" sz="1800" b="1" smtClean="0"/>
              <a:t>               Познач. </a:t>
            </a:r>
            <a:endParaRPr lang="en-US" sz="1800" b="1" smtClean="0"/>
          </a:p>
          <a:p>
            <a:pPr eaLnBrk="1" hangingPunct="1">
              <a:buFontTx/>
              <a:buNone/>
            </a:pPr>
            <a:endParaRPr lang="ru-RU" sz="1800" b="1" smtClean="0"/>
          </a:p>
          <a:p>
            <a:pPr eaLnBrk="1" hangingPunct="1">
              <a:buFontTx/>
              <a:buNone/>
            </a:pPr>
            <a:r>
              <a:rPr lang="ru-RU" sz="1800" b="1" smtClean="0"/>
              <a:t>Візьми: Настою трави подорожника  із 10,0 – 100,0</a:t>
            </a:r>
          </a:p>
          <a:p>
            <a:pPr eaLnBrk="1" hangingPunct="1">
              <a:buFontTx/>
              <a:buNone/>
            </a:pPr>
            <a:r>
              <a:rPr lang="ru-RU" sz="1800" b="1" smtClean="0"/>
              <a:t>              </a:t>
            </a:r>
            <a:r>
              <a:rPr lang="en-US" sz="1800" b="1" smtClean="0"/>
              <a:t> </a:t>
            </a:r>
            <a:r>
              <a:rPr lang="ru-RU" sz="1800" b="1" smtClean="0"/>
              <a:t>Видай. Познач. </a:t>
            </a:r>
            <a:endParaRPr lang="en-US" sz="1800" b="1" smtClean="0"/>
          </a:p>
          <a:p>
            <a:pPr eaLnBrk="1" hangingPunct="1">
              <a:buFontTx/>
              <a:buNone/>
            </a:pPr>
            <a:endParaRPr lang="ru-RU" sz="1800" b="1" smtClean="0"/>
          </a:p>
          <a:p>
            <a:pPr eaLnBrk="1" hangingPunct="1">
              <a:buFontTx/>
              <a:buNone/>
            </a:pPr>
            <a:r>
              <a:rPr lang="ru-RU" sz="1800" b="1" smtClean="0"/>
              <a:t>Візьми:</a:t>
            </a:r>
            <a:r>
              <a:rPr lang="en-US" sz="1800" b="1" smtClean="0"/>
              <a:t> </a:t>
            </a:r>
            <a:r>
              <a:rPr lang="ru-RU" sz="1800" b="1" smtClean="0"/>
              <a:t>Відвару кори дуба з 20,0-200,0</a:t>
            </a:r>
          </a:p>
          <a:p>
            <a:pPr eaLnBrk="1" hangingPunct="1">
              <a:buFontTx/>
              <a:buNone/>
            </a:pPr>
            <a:r>
              <a:rPr lang="ru-RU" sz="1800" b="1" smtClean="0"/>
              <a:t>              </a:t>
            </a:r>
            <a:r>
              <a:rPr lang="en-US" sz="1800" b="1" smtClean="0"/>
              <a:t> </a:t>
            </a:r>
            <a:r>
              <a:rPr lang="ru-RU" sz="1800" b="1" smtClean="0"/>
              <a:t>Видай. Познач. </a:t>
            </a:r>
            <a:endParaRPr lang="en-US" sz="1800" b="1" smtClean="0"/>
          </a:p>
          <a:p>
            <a:pPr eaLnBrk="1" hangingPunct="1">
              <a:buFontTx/>
              <a:buNone/>
            </a:pPr>
            <a:r>
              <a:rPr lang="ru-RU" sz="1800" b="1" smtClean="0"/>
              <a:t> </a:t>
            </a:r>
          </a:p>
          <a:p>
            <a:pPr eaLnBrk="1" hangingPunct="1">
              <a:buFontTx/>
              <a:buNone/>
            </a:pPr>
            <a:r>
              <a:rPr lang="ru-RU" sz="1800" b="1" smtClean="0"/>
              <a:t>Візьми: Норсульфазолу 0,5</a:t>
            </a:r>
          </a:p>
          <a:p>
            <a:pPr eaLnBrk="1" hangingPunct="1">
              <a:buFontTx/>
              <a:buNone/>
            </a:pPr>
            <a:r>
              <a:rPr lang="ru-RU" sz="1800" b="1" smtClean="0"/>
              <a:t>         </a:t>
            </a:r>
            <a:r>
              <a:rPr lang="en-US" sz="1800" b="1" smtClean="0"/>
              <a:t>      </a:t>
            </a:r>
            <a:r>
              <a:rPr lang="ru-RU" sz="1800" b="1" smtClean="0"/>
              <a:t>Видай 10 таки х доз в таблетках.</a:t>
            </a:r>
          </a:p>
          <a:p>
            <a:pPr eaLnBrk="1" hangingPunct="1">
              <a:buFontTx/>
              <a:buNone/>
            </a:pPr>
            <a:r>
              <a:rPr lang="ru-RU" sz="1800" b="1" smtClean="0"/>
              <a:t>         </a:t>
            </a:r>
            <a:r>
              <a:rPr lang="en-US" sz="1800" b="1" smtClean="0"/>
              <a:t>      </a:t>
            </a:r>
            <a:r>
              <a:rPr lang="ru-RU" sz="1800" b="1" smtClean="0"/>
              <a:t>Познач. </a:t>
            </a:r>
          </a:p>
          <a:p>
            <a:pPr eaLnBrk="1" hangingPunct="1"/>
            <a:endParaRPr lang="ru-RU" sz="1800" b="1" smtClean="0"/>
          </a:p>
        </p:txBody>
      </p:sp>
    </p:spTree>
  </p:cSld>
  <p:clrMapOvr>
    <a:masterClrMapping/>
  </p:clrMapOvr>
  <p:transition spd="med" advClick="0" advTm="30000">
    <p:wheel spokes="8"/>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ъект 1"/>
          <p:cNvSpPr>
            <a:spLocks noGrp="1"/>
          </p:cNvSpPr>
          <p:nvPr>
            <p:ph idx="4294967295"/>
          </p:nvPr>
        </p:nvSpPr>
        <p:spPr>
          <a:xfrm>
            <a:off x="468313" y="1268413"/>
            <a:ext cx="8229600" cy="4824412"/>
          </a:xfrm>
        </p:spPr>
        <p:txBody>
          <a:bodyPr/>
          <a:lstStyle/>
          <a:p>
            <a:pPr marL="0" indent="0" eaLnBrk="1" hangingPunct="1">
              <a:buFontTx/>
              <a:buNone/>
            </a:pPr>
            <a:r>
              <a:rPr lang="ru-RU" sz="1800" b="1" i="1" smtClean="0">
                <a:solidFill>
                  <a:schemeClr val="accent2"/>
                </a:solidFill>
              </a:rPr>
              <a:t>План</a:t>
            </a:r>
          </a:p>
          <a:p>
            <a:pPr marL="0" indent="0" eaLnBrk="1" hangingPunct="1">
              <a:buFontTx/>
              <a:buNone/>
            </a:pPr>
            <a:r>
              <a:rPr lang="ru-RU" sz="1800" smtClean="0"/>
              <a:t>  </a:t>
            </a:r>
            <a:r>
              <a:rPr lang="ru-RU" sz="1800" b="1" smtClean="0"/>
              <a:t>1.  Приголосні і їх вимова</a:t>
            </a:r>
          </a:p>
          <a:p>
            <a:pPr marL="0" indent="0" eaLnBrk="1" hangingPunct="1">
              <a:buFontTx/>
              <a:buNone/>
            </a:pPr>
            <a:r>
              <a:rPr lang="ru-RU" sz="1800" b="1" smtClean="0"/>
              <a:t>  2.  Звукосполучення</a:t>
            </a:r>
          </a:p>
          <a:p>
            <a:pPr marL="0" indent="0" eaLnBrk="1" hangingPunct="1">
              <a:buFontTx/>
              <a:buNone/>
            </a:pPr>
            <a:r>
              <a:rPr lang="ru-RU" sz="1800" b="1" smtClean="0"/>
              <a:t>  3.  Довгота і короткість складу</a:t>
            </a:r>
          </a:p>
          <a:p>
            <a:pPr marL="0" indent="0" eaLnBrk="1" hangingPunct="1">
              <a:buFontTx/>
              <a:buNone/>
            </a:pPr>
            <a:r>
              <a:rPr lang="ru-RU" sz="1800" b="1" smtClean="0"/>
              <a:t>  4.  Поділ слова на склади</a:t>
            </a:r>
          </a:p>
          <a:p>
            <a:pPr marL="0" indent="0" eaLnBrk="1" hangingPunct="1">
              <a:buFontTx/>
              <a:buNone/>
            </a:pPr>
            <a:r>
              <a:rPr lang="ru-RU" sz="1800" b="1" smtClean="0"/>
              <a:t>  5.  Наголос</a:t>
            </a:r>
          </a:p>
          <a:p>
            <a:pPr marL="0" indent="0" eaLnBrk="1" hangingPunct="1">
              <a:buFontTx/>
              <a:buNone/>
            </a:pPr>
            <a:endParaRPr lang="ru-RU" sz="1800" b="1" smtClean="0"/>
          </a:p>
          <a:p>
            <a:pPr marL="0" indent="0" eaLnBrk="1" hangingPunct="1">
              <a:buFontTx/>
              <a:buNone/>
            </a:pPr>
            <a:r>
              <a:rPr lang="uk-UA" sz="2400" b="1" i="1" smtClean="0">
                <a:solidFill>
                  <a:schemeClr val="accent2"/>
                </a:solidFill>
                <a:sym typeface="Webdings" pitchFamily="18" charset="2"/>
              </a:rPr>
              <a:t> </a:t>
            </a:r>
            <a:r>
              <a:rPr lang="uk-UA" sz="1800" b="1" i="1" smtClean="0">
                <a:solidFill>
                  <a:schemeClr val="accent2"/>
                </a:solidFill>
              </a:rPr>
              <a:t>Використані джерела:</a:t>
            </a:r>
            <a:endParaRPr lang="ru-RU" sz="1800" b="1" i="1" smtClean="0">
              <a:solidFill>
                <a:schemeClr val="accent2"/>
              </a:solidFill>
            </a:endParaRPr>
          </a:p>
          <a:p>
            <a:pPr marL="0" indent="0" eaLnBrk="1" hangingPunct="1">
              <a:buFontTx/>
              <a:buNone/>
            </a:pPr>
            <a:r>
              <a:rPr lang="ru-RU" sz="1800" b="1" smtClean="0"/>
              <a:t>1. Буркат А.П. "Латинский язык и основы ветеринарной терминологии", К, "Выща школа" 1989 г. -  с. 14-17.</a:t>
            </a:r>
          </a:p>
          <a:p>
            <a:pPr marL="0" indent="0" eaLnBrk="1" hangingPunct="1">
              <a:buFontTx/>
              <a:buNone/>
            </a:pPr>
            <a:r>
              <a:rPr lang="ru-RU" sz="1800" b="1" smtClean="0"/>
              <a:t>2. Семілетко В.І., Столбецька С.Б. Латинська мова: Підручник. – Біла Церква, БДАУ, 2002. – с. 12-20.</a:t>
            </a:r>
          </a:p>
          <a:p>
            <a:pPr marL="0" indent="0" eaLnBrk="1" hangingPunct="1">
              <a:buFontTx/>
              <a:buNone/>
            </a:pPr>
            <a:endParaRPr lang="ru-RU" sz="1800" b="1" smtClean="0"/>
          </a:p>
          <a:p>
            <a:pPr marL="0" indent="0" eaLnBrk="1" hangingPunct="1">
              <a:buFontTx/>
              <a:buNone/>
            </a:pPr>
            <a:endParaRPr lang="ru-RU" sz="1800" b="1" smtClean="0"/>
          </a:p>
        </p:txBody>
      </p:sp>
      <p:sp>
        <p:nvSpPr>
          <p:cNvPr id="34818" name="Rectangle 4"/>
          <p:cNvSpPr>
            <a:spLocks noChangeArrowheads="1"/>
          </p:cNvSpPr>
          <p:nvPr/>
        </p:nvSpPr>
        <p:spPr bwMode="auto">
          <a:xfrm>
            <a:off x="611188" y="260350"/>
            <a:ext cx="7777162" cy="8636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rPr>
              <a:t>ПРИГОЛОСНІ</a:t>
            </a:r>
            <a:endParaRPr lang="ru-RU" sz="2400" b="1">
              <a:solidFill>
                <a:srgbClr val="FF0066"/>
              </a:solidFill>
            </a:endParaRPr>
          </a:p>
        </p:txBody>
      </p:sp>
    </p:spTree>
  </p:cSld>
  <p:clrMapOvr>
    <a:masterClrMapping/>
  </p:clrMapOvr>
  <p:transition spd="med" advClick="0" advTm="30000">
    <p:wheel spokes="8"/>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AutoShape 4"/>
          <p:cNvSpPr>
            <a:spLocks noChangeArrowheads="1"/>
          </p:cNvSpPr>
          <p:nvPr/>
        </p:nvSpPr>
        <p:spPr bwMode="auto">
          <a:xfrm>
            <a:off x="1979613" y="260350"/>
            <a:ext cx="4897437" cy="1081088"/>
          </a:xfrm>
          <a:prstGeom prst="ribbon">
            <a:avLst>
              <a:gd name="adj1" fmla="val 12500"/>
              <a:gd name="adj2" fmla="val 50000"/>
            </a:avLst>
          </a:prstGeom>
          <a:gradFill rotWithShape="1">
            <a:gsLst>
              <a:gs pos="0">
                <a:srgbClr val="CCFF66"/>
              </a:gs>
              <a:gs pos="100000">
                <a:schemeClr val="bg2"/>
              </a:gs>
            </a:gsLst>
            <a:lin ang="2700000" scaled="1"/>
          </a:gradFill>
          <a:ln w="9525">
            <a:solidFill>
              <a:srgbClr val="000000"/>
            </a:solidFill>
            <a:round/>
            <a:headEnd/>
            <a:tailEnd/>
          </a:ln>
        </p:spPr>
        <p:txBody>
          <a:bodyPr/>
          <a:lstStyle/>
          <a:p>
            <a:pPr algn="ctr"/>
            <a:r>
              <a:rPr lang="uk-UA" sz="2400" b="1" i="1">
                <a:solidFill>
                  <a:srgbClr val="0000FF"/>
                </a:solidFill>
              </a:rPr>
              <a:t>Використані джерела</a:t>
            </a:r>
            <a:endParaRPr lang="ru-RU" sz="2400" b="1" i="1">
              <a:solidFill>
                <a:srgbClr val="0000FF"/>
              </a:solidFill>
            </a:endParaRPr>
          </a:p>
        </p:txBody>
      </p:sp>
      <p:sp>
        <p:nvSpPr>
          <p:cNvPr id="209922" name="Rectangle 5"/>
          <p:cNvSpPr>
            <a:spLocks noChangeArrowheads="1"/>
          </p:cNvSpPr>
          <p:nvPr/>
        </p:nvSpPr>
        <p:spPr bwMode="auto">
          <a:xfrm>
            <a:off x="179388" y="1484313"/>
            <a:ext cx="8756650" cy="4495800"/>
          </a:xfrm>
          <a:prstGeom prst="rect">
            <a:avLst/>
          </a:prstGeom>
          <a:solidFill>
            <a:srgbClr val="A5B592">
              <a:alpha val="0"/>
            </a:srgbClr>
          </a:solidFill>
          <a:ln w="9525">
            <a:solidFill>
              <a:srgbClr val="000000">
                <a:alpha val="0"/>
              </a:srgbClr>
            </a:solidFill>
            <a:miter lim="800000"/>
            <a:headEnd/>
            <a:tailEnd/>
          </a:ln>
        </p:spPr>
        <p:txBody>
          <a:bodyPr anchor="ctr">
            <a:spAutoFit/>
          </a:bodyPr>
          <a:lstStyle/>
          <a:p>
            <a:pPr marL="342900" indent="-342900" algn="just">
              <a:buFontTx/>
              <a:buAutoNum type="arabicPeriod"/>
            </a:pPr>
            <a:r>
              <a:rPr lang="uk-UA" b="1">
                <a:latin typeface="Arial" charset="0"/>
              </a:rPr>
              <a:t>Буркат А.П.  «Латинский язык и основы ветеринарной терминологии», Киев «Вышая школа» 1989.</a:t>
            </a:r>
          </a:p>
          <a:p>
            <a:pPr marL="342900" indent="-342900" algn="just">
              <a:buFontTx/>
              <a:buAutoNum type="arabicPeriod"/>
            </a:pPr>
            <a:r>
              <a:rPr lang="uk-UA" b="1">
                <a:latin typeface="Arial" charset="0"/>
              </a:rPr>
              <a:t> Вульф В.Д. «Латинский язык й основы ветеринарной терминологии», Москва ВО «Агропромиздат» 1988.</a:t>
            </a:r>
          </a:p>
          <a:p>
            <a:pPr marL="342900" indent="-342900" algn="just">
              <a:buFontTx/>
              <a:buAutoNum type="arabicPeriod"/>
            </a:pPr>
            <a:r>
              <a:rPr lang="uk-UA" b="1">
                <a:latin typeface="Arial" charset="0"/>
              </a:rPr>
              <a:t> Западнюк В.Г., Гарбарець М.О. "Фармакологія з рецепту­рою", Київ "Вища школа" 1989.</a:t>
            </a:r>
          </a:p>
          <a:p>
            <a:pPr marL="342900" indent="-342900" algn="just">
              <a:buFontTx/>
              <a:buAutoNum type="arabicPeriod"/>
            </a:pPr>
            <a:r>
              <a:rPr lang="uk-UA" b="1">
                <a:latin typeface="Arial" charset="0"/>
              </a:rPr>
              <a:t> Козовик І.Я.,. Шипайло Л.Д "Підручник латинської мови", видавниче об'єднання "Вища школа" головне видавництво, Київ 1976.</a:t>
            </a:r>
          </a:p>
          <a:p>
            <a:pPr marL="342900" indent="-342900" algn="just">
              <a:buFontTx/>
              <a:buAutoNum type="arabicPeriod"/>
            </a:pPr>
            <a:r>
              <a:rPr lang="uk-UA" b="1">
                <a:latin typeface="Arial" charset="0"/>
              </a:rPr>
              <a:t> Семілетко В.І., Столбецька С.Б. Латинська мова: Підручник. – Біла Церква, БДАУ, 2002. – с. 80-97.</a:t>
            </a:r>
          </a:p>
          <a:p>
            <a:pPr marL="342900" indent="-342900" algn="just">
              <a:buFontTx/>
              <a:buAutoNum type="arabicPeriod"/>
            </a:pPr>
            <a:r>
              <a:rPr lang="uk-UA" b="1">
                <a:latin typeface="Arial" charset="0"/>
              </a:rPr>
              <a:t> Филиппович З.М. «Латинский язык», издательство «Вища школа» Киев 1972.</a:t>
            </a:r>
          </a:p>
          <a:p>
            <a:pPr marL="342900" indent="-342900" algn="just">
              <a:buFontTx/>
              <a:buAutoNum type="arabicPeriod"/>
            </a:pPr>
            <a:r>
              <a:rPr lang="uk-UA" b="1">
                <a:latin typeface="Arial" charset="0"/>
              </a:rPr>
              <a:t> Шевченко Є.М. Латинська мова і основи медичної термінології.: Навчальний посібник. – 6-вид. – К.: В.С.В. «Медицина». 2010. – 240 с.</a:t>
            </a:r>
          </a:p>
          <a:p>
            <a:pPr marL="342900" indent="-342900" algn="just">
              <a:buFontTx/>
              <a:buAutoNum type="arabicPeriod"/>
            </a:pPr>
            <a:r>
              <a:rPr lang="uk-UA" b="1">
                <a:latin typeface="Arial" charset="0"/>
              </a:rPr>
              <a:t> Яковлев Я.И., Колпаков З.М. «Фармакология с рецептурой», Москва «Колос» 1972.</a:t>
            </a:r>
            <a:endParaRPr lang="ru-RU" b="1">
              <a:latin typeface="Arial" charset="0"/>
            </a:endParaRPr>
          </a:p>
        </p:txBody>
      </p:sp>
    </p:spTree>
  </p:cSld>
  <p:clrMapOvr>
    <a:masterClrMapping/>
  </p:clrMapOvr>
  <p:transition spd="med" advClick="0" advTm="30000">
    <p:wheel spokes="8"/>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WordArt 5"/>
          <p:cNvSpPr>
            <a:spLocks noChangeArrowheads="1" noChangeShapeType="1" noTextEdit="1"/>
          </p:cNvSpPr>
          <p:nvPr/>
        </p:nvSpPr>
        <p:spPr bwMode="auto">
          <a:xfrm>
            <a:off x="827088" y="1700213"/>
            <a:ext cx="7993062" cy="2520950"/>
          </a:xfrm>
          <a:prstGeom prst="rect">
            <a:avLst/>
          </a:prstGeom>
        </p:spPr>
        <p:txBody>
          <a:bodyPr wrap="none" fromWordArt="1">
            <a:prstTxWarp prst="textPlain">
              <a:avLst>
                <a:gd name="adj" fmla="val 50000"/>
              </a:avLst>
            </a:prstTxWarp>
          </a:bodyPr>
          <a:lstStyle/>
          <a:p>
            <a:pPr algn="ctr"/>
            <a:r>
              <a:rPr lang="ru-RU"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Дякую за увагу</a:t>
            </a:r>
          </a:p>
        </p:txBody>
      </p:sp>
    </p:spTree>
  </p:cSld>
  <p:clrMapOvr>
    <a:masterClrMapping/>
  </p:clrMapOvr>
  <p:transition spd="med">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ъект 2"/>
          <p:cNvSpPr>
            <a:spLocks/>
          </p:cNvSpPr>
          <p:nvPr/>
        </p:nvSpPr>
        <p:spPr bwMode="auto">
          <a:xfrm>
            <a:off x="468313" y="476250"/>
            <a:ext cx="8229600" cy="6121400"/>
          </a:xfrm>
          <a:prstGeom prst="rect">
            <a:avLst/>
          </a:prstGeom>
          <a:noFill/>
          <a:ln w="9525">
            <a:noFill/>
            <a:miter lim="800000"/>
            <a:headEnd/>
            <a:tailEnd/>
          </a:ln>
        </p:spPr>
        <p:txBody>
          <a:bodyPr/>
          <a:lstStyle/>
          <a:p>
            <a:pPr algn="ctr" eaLnBrk="0" hangingPunct="0">
              <a:spcBef>
                <a:spcPts val="600"/>
              </a:spcBef>
              <a:buClr>
                <a:schemeClr val="accent2"/>
              </a:buClr>
              <a:buSzPct val="85000"/>
              <a:buFont typeface="Wingdings 2" pitchFamily="18" charset="2"/>
              <a:buNone/>
            </a:pPr>
            <a:r>
              <a:rPr lang="ru-RU" dirty="0">
                <a:latin typeface="Constantia" pitchFamily="18" charset="0"/>
              </a:rPr>
              <a:t>МІНІСТЕРСТВО АГРАРНОЇ ПОЛІТИКИ  ТА ПРОДОВОЛЬСТВА УКРАЇНИ</a:t>
            </a:r>
          </a:p>
          <a:p>
            <a:pPr algn="ctr" eaLnBrk="0" hangingPunct="0">
              <a:spcBef>
                <a:spcPts val="600"/>
              </a:spcBef>
              <a:buClr>
                <a:schemeClr val="accent2"/>
              </a:buClr>
              <a:buSzPct val="85000"/>
              <a:buFont typeface="Wingdings 2" pitchFamily="18" charset="2"/>
              <a:buNone/>
            </a:pPr>
            <a:r>
              <a:rPr lang="ru-RU" dirty="0">
                <a:latin typeface="Constantia" pitchFamily="18" charset="0"/>
              </a:rPr>
              <a:t>ТЕХНОЛОГО – ЕКОНОМІЧНИЙ КОЛЕДЖ  БНАУ</a:t>
            </a:r>
          </a:p>
          <a:p>
            <a:pPr algn="ctr" eaLnBrk="0" hangingPunct="0">
              <a:spcBef>
                <a:spcPts val="600"/>
              </a:spcBef>
              <a:buClr>
                <a:schemeClr val="accent2"/>
              </a:buClr>
              <a:buSzPct val="85000"/>
              <a:buFont typeface="Wingdings 2" pitchFamily="18" charset="2"/>
              <a:buChar char=""/>
            </a:pPr>
            <a:endParaRPr lang="ru-RU" dirty="0">
              <a:latin typeface="Constantia" pitchFamily="18" charset="0"/>
            </a:endParaRPr>
          </a:p>
          <a:p>
            <a:pPr algn="ctr" eaLnBrk="0" hangingPunct="0">
              <a:spcBef>
                <a:spcPts val="600"/>
              </a:spcBef>
              <a:buClr>
                <a:schemeClr val="accent2"/>
              </a:buClr>
              <a:buSzPct val="85000"/>
              <a:buFont typeface="Wingdings 2" pitchFamily="18" charset="2"/>
              <a:buNone/>
            </a:pPr>
            <a:r>
              <a:rPr lang="ru-RU" i="1" dirty="0">
                <a:latin typeface="Constantia" pitchFamily="18" charset="0"/>
              </a:rPr>
              <a:t>ЛАТИНСЬКА МОВА</a:t>
            </a:r>
          </a:p>
          <a:p>
            <a:pPr algn="ctr" eaLnBrk="0" hangingPunct="0">
              <a:spcBef>
                <a:spcPts val="600"/>
              </a:spcBef>
              <a:buClr>
                <a:schemeClr val="accent2"/>
              </a:buClr>
              <a:buSzPct val="85000"/>
              <a:buFont typeface="Wingdings 2" pitchFamily="18" charset="2"/>
              <a:buNone/>
            </a:pPr>
            <a:r>
              <a:rPr lang="ru-RU" i="1" dirty="0">
                <a:latin typeface="Constantia" pitchFamily="18" charset="0"/>
              </a:rPr>
              <a:t>НАВЧАЛЬНИЙ ПОСІБНИК ДЛЯ СТУДЕНТІВ ВИЩИХ </a:t>
            </a:r>
          </a:p>
          <a:p>
            <a:pPr algn="ctr" eaLnBrk="0" hangingPunct="0">
              <a:spcBef>
                <a:spcPts val="600"/>
              </a:spcBef>
              <a:buClr>
                <a:schemeClr val="accent2"/>
              </a:buClr>
              <a:buSzPct val="85000"/>
              <a:buFont typeface="Wingdings 2" pitchFamily="18" charset="2"/>
              <a:buNone/>
            </a:pPr>
            <a:r>
              <a:rPr lang="ru-RU" i="1" dirty="0">
                <a:latin typeface="Constantia" pitchFamily="18" charset="0"/>
              </a:rPr>
              <a:t>НАВЧАЛЬНИХ ЗАКЛАДІВ І –ІІ  РІВНІВ АКРЕДИТАЦІЇ</a:t>
            </a:r>
          </a:p>
          <a:p>
            <a:pPr algn="ctr" eaLnBrk="0" hangingPunct="0">
              <a:spcBef>
                <a:spcPts val="600"/>
              </a:spcBef>
              <a:buClr>
                <a:schemeClr val="accent2"/>
              </a:buClr>
              <a:buSzPct val="85000"/>
              <a:buFont typeface="Wingdings 2" pitchFamily="18" charset="2"/>
              <a:buNone/>
            </a:pPr>
            <a:r>
              <a:rPr lang="ru-RU" i="1" dirty="0">
                <a:latin typeface="Constantia" pitchFamily="18" charset="0"/>
              </a:rPr>
              <a:t>ЗІ СПЕЦІАЛЬНОСТІ 5.11010101 “ВЕТЕРИНАРНА МЕДИЦИНА”  ІЗ СПЕЦІАЛІЗАЦІЄЮ </a:t>
            </a:r>
          </a:p>
          <a:p>
            <a:pPr algn="ctr" eaLnBrk="0" hangingPunct="0">
              <a:spcBef>
                <a:spcPts val="600"/>
              </a:spcBef>
              <a:buClr>
                <a:schemeClr val="accent2"/>
              </a:buClr>
              <a:buSzPct val="85000"/>
              <a:buFont typeface="Wingdings 2" pitchFamily="18" charset="2"/>
              <a:buNone/>
            </a:pPr>
            <a:r>
              <a:rPr lang="ru-RU" i="1" dirty="0">
                <a:latin typeface="Constantia" pitchFamily="18" charset="0"/>
              </a:rPr>
              <a:t>“ВЕТЕРИНАРНА САНІТАРІЯ”</a:t>
            </a:r>
          </a:p>
          <a:p>
            <a:pPr eaLnBrk="0" hangingPunct="0">
              <a:spcBef>
                <a:spcPts val="600"/>
              </a:spcBef>
              <a:buClr>
                <a:schemeClr val="accent2"/>
              </a:buClr>
              <a:buSzPct val="85000"/>
              <a:buFont typeface="Wingdings 2" pitchFamily="18" charset="2"/>
              <a:buChar char=""/>
            </a:pPr>
            <a:endParaRPr lang="ru-RU" dirty="0">
              <a:latin typeface="Constantia" pitchFamily="18" charset="0"/>
            </a:endParaRPr>
          </a:p>
          <a:p>
            <a:pPr eaLnBrk="0" hangingPunct="0">
              <a:spcBef>
                <a:spcPts val="600"/>
              </a:spcBef>
              <a:buClr>
                <a:schemeClr val="accent2"/>
              </a:buClr>
              <a:buSzPct val="85000"/>
              <a:buFont typeface="Wingdings 2" pitchFamily="18" charset="2"/>
              <a:buChar char=""/>
            </a:pPr>
            <a:endParaRPr lang="ru-RU" sz="1600" dirty="0">
              <a:latin typeface="Constantia" pitchFamily="18" charset="0"/>
            </a:endParaRPr>
          </a:p>
          <a:p>
            <a:pPr eaLnBrk="0" hangingPunct="0">
              <a:spcBef>
                <a:spcPts val="600"/>
              </a:spcBef>
              <a:buClr>
                <a:schemeClr val="accent2"/>
              </a:buClr>
              <a:buSzPct val="85000"/>
              <a:buFont typeface="Wingdings 2" pitchFamily="18" charset="2"/>
              <a:buChar char=""/>
            </a:pPr>
            <a:endParaRPr lang="ru-RU" sz="1600" dirty="0">
              <a:latin typeface="Constantia" pitchFamily="18" charset="0"/>
            </a:endParaRPr>
          </a:p>
        </p:txBody>
      </p:sp>
      <p:pic>
        <p:nvPicPr>
          <p:cNvPr id="18434" name="Picture 2"/>
          <p:cNvPicPr>
            <a:picLocks noChangeAspect="1" noChangeArrowheads="1"/>
          </p:cNvPicPr>
          <p:nvPr/>
        </p:nvPicPr>
        <p:blipFill>
          <a:blip r:embed="rId2"/>
          <a:srcRect/>
          <a:stretch>
            <a:fillRect/>
          </a:stretch>
        </p:blipFill>
        <p:spPr bwMode="auto">
          <a:xfrm>
            <a:off x="2700338" y="3789363"/>
            <a:ext cx="4032250" cy="2205037"/>
          </a:xfrm>
          <a:prstGeom prst="rect">
            <a:avLst/>
          </a:prstGeom>
          <a:noFill/>
          <a:ln w="9525">
            <a:noFill/>
            <a:miter lim="800000"/>
            <a:headEnd/>
            <a:tailEnd/>
          </a:ln>
        </p:spPr>
      </p:pic>
      <p:sp>
        <p:nvSpPr>
          <p:cNvPr id="18435" name="Прямоугольник 3"/>
          <p:cNvSpPr>
            <a:spLocks noChangeArrowheads="1"/>
          </p:cNvSpPr>
          <p:nvPr/>
        </p:nvSpPr>
        <p:spPr bwMode="auto">
          <a:xfrm>
            <a:off x="4140200" y="6165850"/>
            <a:ext cx="2016125" cy="366713"/>
          </a:xfrm>
          <a:prstGeom prst="rect">
            <a:avLst/>
          </a:prstGeom>
          <a:noFill/>
          <a:ln w="9525">
            <a:noFill/>
            <a:miter lim="800000"/>
            <a:headEnd/>
            <a:tailEnd/>
          </a:ln>
        </p:spPr>
        <p:txBody>
          <a:bodyPr>
            <a:spAutoFit/>
          </a:bodyPr>
          <a:lstStyle/>
          <a:p>
            <a:r>
              <a:rPr lang="ru-RU">
                <a:latin typeface="Constantia" pitchFamily="18" charset="0"/>
              </a:rPr>
              <a:t>БІЛА ЦЕРКВА</a:t>
            </a:r>
          </a:p>
        </p:txBody>
      </p:sp>
    </p:spTree>
  </p:cSld>
  <p:clrMapOvr>
    <a:masterClrMapping/>
  </p:clrMapOvr>
  <p:transition spd="med" advClick="0" advTm="30000">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ъект 1"/>
          <p:cNvSpPr>
            <a:spLocks noGrp="1"/>
          </p:cNvSpPr>
          <p:nvPr>
            <p:ph idx="4294967295"/>
          </p:nvPr>
        </p:nvSpPr>
        <p:spPr>
          <a:xfrm>
            <a:off x="323850" y="908050"/>
            <a:ext cx="8229600" cy="4394200"/>
          </a:xfrm>
        </p:spPr>
        <p:txBody>
          <a:bodyPr/>
          <a:lstStyle/>
          <a:p>
            <a:pPr marL="0" indent="0" algn="ctr" eaLnBrk="1" hangingPunct="1">
              <a:buFontTx/>
              <a:buNone/>
            </a:pPr>
            <a:r>
              <a:rPr lang="ru-RU" sz="1800" b="1" i="1" smtClean="0">
                <a:solidFill>
                  <a:schemeClr val="hlink"/>
                </a:solidFill>
              </a:rPr>
              <a:t>В латинській мові 16 приголосних</a:t>
            </a:r>
          </a:p>
        </p:txBody>
      </p:sp>
      <p:graphicFrame>
        <p:nvGraphicFramePr>
          <p:cNvPr id="33834" name="Group 42"/>
          <p:cNvGraphicFramePr>
            <a:graphicFrameLocks noGrp="1"/>
          </p:cNvGraphicFramePr>
          <p:nvPr>
            <p:extLst>
              <p:ext uri="{D42A27DB-BD31-4B8C-83A1-F6EECF244321}">
                <p14:modId xmlns:p14="http://schemas.microsoft.com/office/powerpoint/2010/main" val="3316064670"/>
              </p:ext>
            </p:extLst>
          </p:nvPr>
        </p:nvGraphicFramePr>
        <p:xfrm>
          <a:off x="323850" y="1557338"/>
          <a:ext cx="8496300" cy="4537077"/>
        </p:xfrm>
        <a:graphic>
          <a:graphicData uri="http://schemas.openxmlformats.org/drawingml/2006/table">
            <a:tbl>
              <a:tblPr/>
              <a:tblGrid>
                <a:gridCol w="1773238"/>
                <a:gridCol w="2428875"/>
                <a:gridCol w="4294187"/>
              </a:tblGrid>
              <a:tr h="792163">
                <a:tc>
                  <a:txBody>
                    <a:bodyPr/>
                    <a:lstStyle/>
                    <a:p>
                      <a:pPr marL="203200" marR="0" lvl="0" indent="0" algn="ctr" defTabSz="914400" rtl="0" eaLnBrk="1" fontAlgn="base" latinLnBrk="0" hangingPunct="1">
                        <a:lnSpc>
                          <a:spcPts val="1613"/>
                        </a:lnSpc>
                        <a:spcBef>
                          <a:spcPct val="0"/>
                        </a:spcBef>
                        <a:spcAft>
                          <a:spcPct val="0"/>
                        </a:spcAft>
                        <a:buClrTx/>
                        <a:buSzTx/>
                        <a:buFontTx/>
                        <a:buNone/>
                        <a:tabLst>
                          <a:tab pos="285750" algn="l"/>
                          <a:tab pos="3138488" algn="l"/>
                        </a:tabLst>
                      </a:pPr>
                      <a:endParaRPr kumimoji="0" lang="uk-UA" sz="1800" b="1" i="1" u="none" strike="noStrike" cap="none" normalizeH="0" baseline="0" dirty="0" smtClean="0">
                        <a:ln>
                          <a:noFill/>
                        </a:ln>
                        <a:solidFill>
                          <a:srgbClr val="FF0066"/>
                        </a:solidFill>
                        <a:effectLst/>
                        <a:latin typeface="Arial" charset="0"/>
                      </a:endParaRPr>
                    </a:p>
                    <a:p>
                      <a:pPr marL="203200" marR="0" lvl="0" indent="0" algn="ctr" defTabSz="914400" rtl="0" eaLnBrk="1" fontAlgn="base" latinLnBrk="0" hangingPunct="1">
                        <a:lnSpc>
                          <a:spcPts val="1613"/>
                        </a:lnSpc>
                        <a:spcBef>
                          <a:spcPct val="0"/>
                        </a:spcBef>
                        <a:spcAft>
                          <a:spcPct val="0"/>
                        </a:spcAft>
                        <a:buClrTx/>
                        <a:buSzTx/>
                        <a:buFontTx/>
                        <a:buNone/>
                        <a:tabLst>
                          <a:tab pos="285750" algn="l"/>
                          <a:tab pos="3138488" algn="l"/>
                        </a:tabLst>
                      </a:pPr>
                      <a:r>
                        <a:rPr kumimoji="0" lang="uk-UA" sz="1800" b="1" i="1" u="none" strike="noStrike" cap="none" normalizeH="0" baseline="0" dirty="0" err="1" smtClean="0">
                          <a:ln>
                            <a:noFill/>
                          </a:ln>
                          <a:solidFill>
                            <a:srgbClr val="FF0066"/>
                          </a:solidFill>
                          <a:effectLst/>
                          <a:latin typeface="Arial" charset="0"/>
                        </a:rPr>
                        <a:t>Вв</a:t>
                      </a:r>
                      <a:endParaRPr kumimoji="0" lang="ru-RU" sz="1800" b="1" i="1" u="none" strike="noStrike" cap="none" normalizeH="0" baseline="0" dirty="0" smtClean="0">
                        <a:ln>
                          <a:noFill/>
                        </a:ln>
                        <a:solidFill>
                          <a:srgbClr val="FF0066"/>
                        </a:solidFill>
                        <a:effectLst/>
                        <a:latin typeface="Arial" charset="0"/>
                      </a:endParaRPr>
                    </a:p>
                  </a:txBody>
                  <a:tcPr marL="22552" marR="22552"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endParaRPr kumimoji="0" lang="uk-UA" sz="1800" b="1" i="1" u="none" strike="noStrike" cap="none" normalizeH="0" baseline="0" dirty="0" smtClean="0">
                        <a:ln>
                          <a:noFill/>
                        </a:ln>
                        <a:solidFill>
                          <a:srgbClr val="000000"/>
                        </a:solidFill>
                        <a:effectLst/>
                        <a:latin typeface="Arial" charset="0"/>
                      </a:endParaRPr>
                    </a:p>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dirty="0" smtClean="0">
                          <a:ln>
                            <a:noFill/>
                          </a:ln>
                          <a:solidFill>
                            <a:srgbClr val="000000"/>
                          </a:solidFill>
                          <a:effectLst/>
                          <a:latin typeface="Arial" charset="0"/>
                        </a:rPr>
                        <a:t>б</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2552" marR="22552"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just" defTabSz="914400" rtl="0" eaLnBrk="1" fontAlgn="base" latinLnBrk="0" hangingPunct="1">
                        <a:lnSpc>
                          <a:spcPts val="1613"/>
                        </a:lnSpc>
                        <a:spcBef>
                          <a:spcPct val="0"/>
                        </a:spcBef>
                        <a:spcAft>
                          <a:spcPct val="0"/>
                        </a:spcAft>
                        <a:buClrTx/>
                        <a:buSzTx/>
                        <a:buFontTx/>
                        <a:buNone/>
                        <a:tabLst>
                          <a:tab pos="3138488" algn="l"/>
                        </a:tabLst>
                      </a:pPr>
                      <a:endParaRPr kumimoji="0" lang="uk-UA" sz="1800" b="0" i="0" u="none" strike="noStrike" cap="none" normalizeH="0" baseline="0" dirty="0" smtClean="0">
                        <a:ln>
                          <a:noFill/>
                        </a:ln>
                        <a:solidFill>
                          <a:srgbClr val="000000"/>
                        </a:solidFill>
                        <a:effectLst/>
                        <a:latin typeface="Arial" charset="0"/>
                      </a:endParaRPr>
                    </a:p>
                    <a:p>
                      <a:pPr marL="203200" marR="0" lvl="0" indent="0" algn="just" defTabSz="914400" rtl="0" eaLnBrk="1" fontAlgn="base" latinLnBrk="0" hangingPunct="1">
                        <a:lnSpc>
                          <a:spcPts val="1613"/>
                        </a:lnSpc>
                        <a:spcBef>
                          <a:spcPct val="0"/>
                        </a:spcBef>
                        <a:spcAft>
                          <a:spcPct val="0"/>
                        </a:spcAft>
                        <a:buClrTx/>
                        <a:buSzTx/>
                        <a:buFontTx/>
                        <a:buNone/>
                        <a:tabLst>
                          <a:tab pos="3138488" algn="l"/>
                        </a:tabLst>
                      </a:pPr>
                      <a:r>
                        <a:rPr kumimoji="0" lang="uk-UA" sz="1800" b="0" i="0" u="none" strike="noStrike" cap="none" normalizeH="0" baseline="0" dirty="0" err="1" smtClean="0">
                          <a:ln>
                            <a:noFill/>
                          </a:ln>
                          <a:solidFill>
                            <a:schemeClr val="bg1"/>
                          </a:solidFill>
                          <a:effectLst/>
                          <a:latin typeface="Arial" charset="0"/>
                        </a:rPr>
                        <a:t>Воs</a:t>
                      </a:r>
                      <a:r>
                        <a:rPr kumimoji="0" lang="uk-UA" sz="1800" b="0" i="0" u="none" strike="noStrike" cap="none" normalizeH="0" baseline="0" dirty="0" smtClean="0">
                          <a:ln>
                            <a:noFill/>
                          </a:ln>
                          <a:solidFill>
                            <a:schemeClr val="bg1"/>
                          </a:solidFill>
                          <a:effectLst/>
                          <a:latin typeface="Arial" charset="0"/>
                        </a:rPr>
                        <a:t> (бос)</a:t>
                      </a:r>
                      <a:r>
                        <a:rPr kumimoji="0" lang="uk-UA" sz="1800" b="0" i="0" u="none" strike="noStrike" cap="none" normalizeH="0" baseline="0" dirty="0" smtClean="0">
                          <a:ln>
                            <a:noFill/>
                          </a:ln>
                          <a:solidFill>
                            <a:srgbClr val="000000"/>
                          </a:solidFill>
                          <a:effectLst/>
                          <a:latin typeface="Arial" charset="0"/>
                        </a:rPr>
                        <a:t> - бик </a:t>
                      </a:r>
                      <a:endParaRPr kumimoji="0" lang="ru-RU" sz="1800" b="0" i="0" u="none" strike="noStrike" cap="none" normalizeH="0" baseline="0" dirty="0" smtClean="0">
                        <a:ln>
                          <a:noFill/>
                        </a:ln>
                        <a:solidFill>
                          <a:srgbClr val="000000"/>
                        </a:solidFill>
                        <a:effectLst/>
                        <a:latin typeface="Times New Roman" pitchFamily="18" charset="0"/>
                      </a:endParaRPr>
                    </a:p>
                  </a:txBody>
                  <a:tcPr marL="22552" marR="22552"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r>
              <a:tr h="792163">
                <a:tc>
                  <a:txBody>
                    <a:bodyPr/>
                    <a:lstStyle/>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endParaRPr kumimoji="0" lang="uk-UA" sz="1800" b="1" i="1" u="none" strike="noStrike" cap="none" normalizeH="0" baseline="0" smtClean="0">
                        <a:ln>
                          <a:noFill/>
                        </a:ln>
                        <a:solidFill>
                          <a:srgbClr val="FF0066"/>
                        </a:solidFill>
                        <a:effectLst/>
                        <a:latin typeface="Arial" charset="0"/>
                      </a:endParaRPr>
                    </a:p>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smtClean="0">
                          <a:ln>
                            <a:noFill/>
                          </a:ln>
                          <a:solidFill>
                            <a:srgbClr val="FF0066"/>
                          </a:solidFill>
                          <a:effectLst/>
                          <a:latin typeface="Arial" charset="0"/>
                        </a:rPr>
                        <a:t>Сс</a:t>
                      </a:r>
                      <a:endParaRPr kumimoji="0" lang="ru-RU" sz="1800" b="1" i="1" u="none" strike="noStrike" cap="none" normalizeH="0" baseline="0" smtClean="0">
                        <a:ln>
                          <a:noFill/>
                        </a:ln>
                        <a:solidFill>
                          <a:srgbClr val="FF0066"/>
                        </a:solidFill>
                        <a:effectLst/>
                        <a:latin typeface="Arial" charset="0"/>
                        <a:cs typeface="Times New Roman" pitchFamily="18" charset="0"/>
                      </a:endParaRPr>
                    </a:p>
                  </a:txBody>
                  <a:tcPr marL="22552" marR="22552"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endParaRPr kumimoji="0" lang="uk-UA" sz="1800" b="1" i="1" u="none" strike="noStrike" cap="none" normalizeH="0" baseline="0" dirty="0" smtClean="0">
                        <a:ln>
                          <a:noFill/>
                        </a:ln>
                        <a:solidFill>
                          <a:srgbClr val="000000"/>
                        </a:solidFill>
                        <a:effectLst/>
                        <a:latin typeface="Arial" charset="0"/>
                      </a:endParaRPr>
                    </a:p>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dirty="0" smtClean="0">
                          <a:ln>
                            <a:noFill/>
                          </a:ln>
                          <a:solidFill>
                            <a:srgbClr val="000000"/>
                          </a:solidFill>
                          <a:effectLst/>
                          <a:latin typeface="Arial" charset="0"/>
                        </a:rPr>
                        <a:t>ц</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2552" marR="22552"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just" defTabSz="914400" rtl="0" eaLnBrk="1" fontAlgn="base" latinLnBrk="0" hangingPunct="1">
                        <a:lnSpc>
                          <a:spcPts val="1613"/>
                        </a:lnSpc>
                        <a:spcBef>
                          <a:spcPct val="0"/>
                        </a:spcBef>
                        <a:spcAft>
                          <a:spcPct val="0"/>
                        </a:spcAft>
                        <a:buClrTx/>
                        <a:buSzTx/>
                        <a:buFontTx/>
                        <a:buNone/>
                        <a:tabLst>
                          <a:tab pos="3138488" algn="l"/>
                        </a:tabLst>
                      </a:pPr>
                      <a:endParaRPr kumimoji="0" lang="uk-UA" sz="1800" b="0" i="0" u="none" strike="noStrike" cap="none" normalizeH="0" baseline="0" smtClean="0">
                        <a:ln>
                          <a:noFill/>
                        </a:ln>
                        <a:solidFill>
                          <a:srgbClr val="000000"/>
                        </a:solidFill>
                        <a:effectLst/>
                        <a:latin typeface="Arial" charset="0"/>
                      </a:endParaRPr>
                    </a:p>
                    <a:p>
                      <a:pPr marL="203200" marR="0" lvl="0" indent="0" algn="just" defTabSz="914400" rtl="0" eaLnBrk="1" fontAlgn="base" latinLnBrk="0" hangingPunct="1">
                        <a:lnSpc>
                          <a:spcPts val="1613"/>
                        </a:lnSpc>
                        <a:spcBef>
                          <a:spcPct val="0"/>
                        </a:spcBef>
                        <a:spcAft>
                          <a:spcPct val="0"/>
                        </a:spcAft>
                        <a:buClrTx/>
                        <a:buSzTx/>
                        <a:buFontTx/>
                        <a:buNone/>
                        <a:tabLst>
                          <a:tab pos="3138488" algn="l"/>
                        </a:tabLst>
                      </a:pPr>
                      <a:r>
                        <a:rPr kumimoji="0" lang="uk-UA" sz="1800" b="0" i="0" u="none" strike="noStrike" cap="none" normalizeH="0" baseline="0" smtClean="0">
                          <a:ln>
                            <a:noFill/>
                          </a:ln>
                          <a:solidFill>
                            <a:srgbClr val="000000"/>
                          </a:solidFill>
                          <a:effectLst/>
                          <a:latin typeface="Arial" charset="0"/>
                        </a:rPr>
                        <a:t>Перед літерами </a:t>
                      </a:r>
                      <a:r>
                        <a:rPr kumimoji="0" lang="uk-UA" sz="1800" b="0" i="1" u="none" strike="noStrike" cap="none" normalizeH="0" baseline="0" smtClean="0">
                          <a:ln>
                            <a:noFill/>
                          </a:ln>
                          <a:solidFill>
                            <a:srgbClr val="FF0066"/>
                          </a:solidFill>
                          <a:effectLst/>
                          <a:latin typeface="Arial" charset="0"/>
                        </a:rPr>
                        <a:t>е, і, у, ае, ое</a:t>
                      </a:r>
                      <a:r>
                        <a:rPr kumimoji="0" lang="uk-UA" sz="1800" b="0" i="0" u="none" strike="noStrike" cap="none" normalizeH="0" baseline="0" smtClean="0">
                          <a:ln>
                            <a:noFill/>
                          </a:ln>
                          <a:solidFill>
                            <a:srgbClr val="000000"/>
                          </a:solidFill>
                          <a:effectLst/>
                          <a:latin typeface="Arial" charset="0"/>
                        </a:rPr>
                        <a:t>: </a:t>
                      </a:r>
                      <a:r>
                        <a:rPr kumimoji="0" lang="uk-UA" sz="1800" b="0" i="0" u="none" strike="noStrike" cap="none" normalizeH="0" baseline="0" smtClean="0">
                          <a:ln>
                            <a:noFill/>
                          </a:ln>
                          <a:solidFill>
                            <a:schemeClr val="bg1"/>
                          </a:solidFill>
                          <a:effectLst/>
                          <a:latin typeface="Arial" charset="0"/>
                        </a:rPr>
                        <a:t>сеrebrum (церебрум)</a:t>
                      </a:r>
                      <a:r>
                        <a:rPr kumimoji="0" lang="uk-UA" sz="1800" b="0" i="0" u="none" strike="noStrike" cap="none" normalizeH="0" baseline="0" smtClean="0">
                          <a:ln>
                            <a:noFill/>
                          </a:ln>
                          <a:solidFill>
                            <a:srgbClr val="000000"/>
                          </a:solidFill>
                          <a:effectLst/>
                          <a:latin typeface="Arial" charset="0"/>
                        </a:rPr>
                        <a:t> - мозок </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22552" marR="22552"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r>
              <a:tr h="1362075">
                <a:tc>
                  <a:txBody>
                    <a:bodyPr/>
                    <a:lstStyle/>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smtClean="0">
                          <a:ln>
                            <a:noFill/>
                          </a:ln>
                          <a:solidFill>
                            <a:srgbClr val="FF0066"/>
                          </a:solidFill>
                          <a:effectLst/>
                          <a:latin typeface="Arial" charset="0"/>
                        </a:rPr>
                        <a:t> </a:t>
                      </a:r>
                      <a:endParaRPr kumimoji="0" lang="ru-RU" sz="1800" b="1" i="1" u="none" strike="noStrike" cap="none" normalizeH="0" baseline="0" smtClean="0">
                        <a:ln>
                          <a:noFill/>
                        </a:ln>
                        <a:solidFill>
                          <a:srgbClr val="FF0066"/>
                        </a:solidFill>
                        <a:effectLst/>
                        <a:latin typeface="Arial" charset="0"/>
                        <a:cs typeface="Times New Roman" pitchFamily="18" charset="0"/>
                      </a:endParaRPr>
                    </a:p>
                  </a:txBody>
                  <a:tcPr marL="22552" marR="22552"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endParaRPr kumimoji="0" lang="uk-UA" sz="1800" b="1" i="1" u="none" strike="noStrike" cap="none" normalizeH="0" baseline="0" dirty="0" smtClean="0">
                        <a:ln>
                          <a:noFill/>
                        </a:ln>
                        <a:solidFill>
                          <a:srgbClr val="000000"/>
                        </a:solidFill>
                        <a:effectLst/>
                        <a:latin typeface="Arial" charset="0"/>
                      </a:endParaRPr>
                    </a:p>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dirty="0" smtClean="0">
                          <a:ln>
                            <a:noFill/>
                          </a:ln>
                          <a:solidFill>
                            <a:srgbClr val="000000"/>
                          </a:solidFill>
                          <a:effectLst/>
                          <a:latin typeface="Arial" charset="0"/>
                        </a:rPr>
                        <a:t>к</a:t>
                      </a:r>
                      <a:endParaRPr kumimoji="0" lang="ru-RU" sz="1800" b="1" i="1" u="none" strike="noStrike" cap="none" normalizeH="0" baseline="0" dirty="0" smtClean="0">
                        <a:ln>
                          <a:noFill/>
                        </a:ln>
                        <a:solidFill>
                          <a:srgbClr val="000000"/>
                        </a:solidFill>
                        <a:effectLst/>
                        <a:latin typeface="Arial" charset="0"/>
                      </a:endParaRPr>
                    </a:p>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dirty="0" smtClean="0">
                          <a:ln>
                            <a:noFill/>
                          </a:ln>
                          <a:solidFill>
                            <a:srgbClr val="000000"/>
                          </a:solidFill>
                          <a:effectLst/>
                          <a:latin typeface="Arial" charset="0"/>
                        </a:rPr>
                        <a:t> </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2552" marR="22552"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just" defTabSz="914400" rtl="0" eaLnBrk="1" fontAlgn="base" latinLnBrk="0" hangingPunct="1">
                        <a:lnSpc>
                          <a:spcPts val="1613"/>
                        </a:lnSpc>
                        <a:spcBef>
                          <a:spcPct val="0"/>
                        </a:spcBef>
                        <a:spcAft>
                          <a:spcPct val="0"/>
                        </a:spcAft>
                        <a:buClrTx/>
                        <a:buSzTx/>
                        <a:buFontTx/>
                        <a:buNone/>
                        <a:tabLst>
                          <a:tab pos="2897188" algn="l"/>
                        </a:tabLst>
                      </a:pPr>
                      <a:endParaRPr kumimoji="0" lang="uk-UA" sz="1800" b="0" i="0" u="none" strike="noStrike" cap="none" normalizeH="0" baseline="0" smtClean="0">
                        <a:ln>
                          <a:noFill/>
                        </a:ln>
                        <a:solidFill>
                          <a:srgbClr val="000000"/>
                        </a:solidFill>
                        <a:effectLst/>
                        <a:latin typeface="Arial" charset="0"/>
                      </a:endParaRPr>
                    </a:p>
                    <a:p>
                      <a:pPr marL="203200" marR="0" lvl="0" indent="0" algn="just" defTabSz="914400" rtl="0" eaLnBrk="1" fontAlgn="base" latinLnBrk="0" hangingPunct="1">
                        <a:lnSpc>
                          <a:spcPts val="1613"/>
                        </a:lnSpc>
                        <a:spcBef>
                          <a:spcPct val="0"/>
                        </a:spcBef>
                        <a:spcAft>
                          <a:spcPct val="0"/>
                        </a:spcAft>
                        <a:buClrTx/>
                        <a:buSzTx/>
                        <a:buFontTx/>
                        <a:buNone/>
                        <a:tabLst>
                          <a:tab pos="2897188" algn="l"/>
                        </a:tabLst>
                      </a:pPr>
                      <a:r>
                        <a:rPr kumimoji="0" lang="uk-UA" sz="1800" b="0" i="0" u="none" strike="noStrike" cap="none" normalizeH="0" baseline="0" smtClean="0">
                          <a:ln>
                            <a:noFill/>
                          </a:ln>
                          <a:solidFill>
                            <a:srgbClr val="000000"/>
                          </a:solidFill>
                          <a:effectLst/>
                          <a:latin typeface="Arial" charset="0"/>
                        </a:rPr>
                        <a:t>Перед літерами </a:t>
                      </a:r>
                      <a:r>
                        <a:rPr kumimoji="0" lang="uk-UA" sz="1800" b="0" i="1" u="none" strike="noStrike" cap="none" normalizeH="0" baseline="0" smtClean="0">
                          <a:ln>
                            <a:noFill/>
                          </a:ln>
                          <a:solidFill>
                            <a:srgbClr val="FF0066"/>
                          </a:solidFill>
                          <a:effectLst/>
                          <a:latin typeface="Arial" charset="0"/>
                        </a:rPr>
                        <a:t>о, и, а</a:t>
                      </a:r>
                      <a:r>
                        <a:rPr kumimoji="0" lang="uk-UA" sz="1800" b="0" i="0" u="none" strike="noStrike" cap="none" normalizeH="0" baseline="0" smtClean="0">
                          <a:ln>
                            <a:noFill/>
                          </a:ln>
                          <a:solidFill>
                            <a:srgbClr val="FF0066"/>
                          </a:solidFill>
                          <a:effectLst/>
                          <a:latin typeface="Arial" charset="0"/>
                        </a:rPr>
                        <a:t>,</a:t>
                      </a:r>
                      <a:r>
                        <a:rPr kumimoji="0" lang="uk-UA" sz="1800" b="0" i="0" u="none" strike="noStrike" cap="none" normalizeH="0" baseline="0" smtClean="0">
                          <a:ln>
                            <a:noFill/>
                          </a:ln>
                          <a:solidFill>
                            <a:srgbClr val="000000"/>
                          </a:solidFill>
                          <a:effectLst/>
                          <a:latin typeface="Arial" charset="0"/>
                        </a:rPr>
                        <a:t> в кінці слова та перед приголосними:</a:t>
                      </a:r>
                    </a:p>
                    <a:p>
                      <a:pPr marL="203200" marR="0" lvl="0" indent="0" algn="just" defTabSz="914400" rtl="0" eaLnBrk="1" fontAlgn="base" latinLnBrk="0" hangingPunct="1">
                        <a:lnSpc>
                          <a:spcPts val="1613"/>
                        </a:lnSpc>
                        <a:spcBef>
                          <a:spcPct val="0"/>
                        </a:spcBef>
                        <a:spcAft>
                          <a:spcPct val="0"/>
                        </a:spcAft>
                        <a:buClrTx/>
                        <a:buSzTx/>
                        <a:buFontTx/>
                        <a:buNone/>
                        <a:tabLst>
                          <a:tab pos="2897188" algn="l"/>
                        </a:tabLst>
                      </a:pPr>
                      <a:r>
                        <a:rPr kumimoji="0" lang="uk-UA" sz="1800" b="0" i="0" u="none" strike="noStrike" cap="none" normalizeH="0" baseline="0" smtClean="0">
                          <a:ln>
                            <a:noFill/>
                          </a:ln>
                          <a:solidFill>
                            <a:schemeClr val="bg1"/>
                          </a:solidFill>
                          <a:effectLst/>
                          <a:latin typeface="Arial" charset="0"/>
                        </a:rPr>
                        <a:t>соrpus (корпус)</a:t>
                      </a:r>
                      <a:r>
                        <a:rPr kumimoji="0" lang="uk-UA" sz="1800" b="0" i="0" u="none" strike="noStrike" cap="none" normalizeH="0" baseline="0" smtClean="0">
                          <a:ln>
                            <a:noFill/>
                          </a:ln>
                          <a:solidFill>
                            <a:srgbClr val="000000"/>
                          </a:solidFill>
                          <a:effectLst/>
                          <a:latin typeface="Arial" charset="0"/>
                        </a:rPr>
                        <a:t> - тіло, </a:t>
                      </a:r>
                      <a:r>
                        <a:rPr kumimoji="0" lang="uk-UA" sz="1800" b="0" i="0" u="none" strike="noStrike" cap="none" normalizeH="0" baseline="0" smtClean="0">
                          <a:ln>
                            <a:noFill/>
                          </a:ln>
                          <a:solidFill>
                            <a:schemeClr val="bg1"/>
                          </a:solidFill>
                          <a:effectLst/>
                          <a:latin typeface="Arial" charset="0"/>
                        </a:rPr>
                        <a:t>сutis (кутіс)</a:t>
                      </a:r>
                      <a:r>
                        <a:rPr kumimoji="0" lang="uk-UA" sz="1800" b="0" i="0" u="none" strike="noStrike" cap="none" normalizeH="0" baseline="0" smtClean="0">
                          <a:ln>
                            <a:noFill/>
                          </a:ln>
                          <a:solidFill>
                            <a:srgbClr val="000000"/>
                          </a:solidFill>
                          <a:effectLst/>
                          <a:latin typeface="Arial" charset="0"/>
                        </a:rPr>
                        <a:t> - шкіра, </a:t>
                      </a:r>
                      <a:r>
                        <a:rPr kumimoji="0" lang="uk-UA" sz="1800" b="0" i="0" u="none" strike="noStrike" cap="none" normalizeH="0" baseline="0" smtClean="0">
                          <a:ln>
                            <a:noFill/>
                          </a:ln>
                          <a:solidFill>
                            <a:schemeClr val="bg1"/>
                          </a:solidFill>
                          <a:effectLst/>
                          <a:latin typeface="Arial" charset="0"/>
                        </a:rPr>
                        <a:t>саuda (кауда)</a:t>
                      </a:r>
                      <a:r>
                        <a:rPr kumimoji="0" lang="uk-UA" sz="1800" b="0" i="0" u="none" strike="noStrike" cap="none" normalizeH="0" baseline="0" smtClean="0">
                          <a:ln>
                            <a:noFill/>
                          </a:ln>
                          <a:solidFill>
                            <a:srgbClr val="000000"/>
                          </a:solidFill>
                          <a:effectLst/>
                          <a:latin typeface="Arial" charset="0"/>
                        </a:rPr>
                        <a:t> - хвіст, </a:t>
                      </a:r>
                      <a:r>
                        <a:rPr kumimoji="0" lang="uk-UA" sz="1800" b="0" i="0" u="none" strike="noStrike" cap="none" normalizeH="0" baseline="0" smtClean="0">
                          <a:ln>
                            <a:noFill/>
                          </a:ln>
                          <a:solidFill>
                            <a:schemeClr val="bg1"/>
                          </a:solidFill>
                          <a:effectLst/>
                          <a:latin typeface="Arial" charset="0"/>
                        </a:rPr>
                        <a:t>сranium</a:t>
                      </a:r>
                      <a:r>
                        <a:rPr kumimoji="0" lang="uk-UA" sz="1800" b="0" i="0" u="none" strike="noStrike" cap="none" normalizeH="0" baseline="0" smtClean="0">
                          <a:ln>
                            <a:noFill/>
                          </a:ln>
                          <a:solidFill>
                            <a:srgbClr val="000000"/>
                          </a:solidFill>
                          <a:effectLst/>
                          <a:latin typeface="Arial" charset="0"/>
                        </a:rPr>
                        <a:t> </a:t>
                      </a:r>
                      <a:r>
                        <a:rPr kumimoji="0" lang="uk-UA" sz="1800" b="0" i="0" u="none" strike="noStrike" cap="none" normalizeH="0" baseline="0" smtClean="0">
                          <a:ln>
                            <a:noFill/>
                          </a:ln>
                          <a:solidFill>
                            <a:schemeClr val="bg1"/>
                          </a:solidFill>
                          <a:effectLst/>
                          <a:latin typeface="Arial" charset="0"/>
                        </a:rPr>
                        <a:t>(краніум)</a:t>
                      </a:r>
                      <a:r>
                        <a:rPr kumimoji="0" lang="uk-UA" sz="1800" b="0" i="0" u="none" strike="noStrike" cap="none" normalizeH="0" baseline="0" smtClean="0">
                          <a:ln>
                            <a:noFill/>
                          </a:ln>
                          <a:solidFill>
                            <a:srgbClr val="000000"/>
                          </a:solidFill>
                          <a:effectLst/>
                          <a:latin typeface="Arial" charset="0"/>
                        </a:rPr>
                        <a:t> - череп, </a:t>
                      </a:r>
                      <a:r>
                        <a:rPr kumimoji="0" lang="uk-UA" sz="1800" b="0" i="0" u="none" strike="noStrike" cap="none" normalizeH="0" baseline="0" smtClean="0">
                          <a:ln>
                            <a:noFill/>
                          </a:ln>
                          <a:solidFill>
                            <a:schemeClr val="bg1"/>
                          </a:solidFill>
                          <a:effectLst/>
                          <a:latin typeface="Arial" charset="0"/>
                        </a:rPr>
                        <a:t>lас (ляк</a:t>
                      </a:r>
                      <a:r>
                        <a:rPr kumimoji="0" lang="uk-UA" sz="1800" b="0" i="0" u="none" strike="noStrike" cap="none" normalizeH="0" baseline="0" smtClean="0">
                          <a:ln>
                            <a:noFill/>
                          </a:ln>
                          <a:solidFill>
                            <a:srgbClr val="000000"/>
                          </a:solidFill>
                          <a:effectLst/>
                          <a:latin typeface="Arial" charset="0"/>
                        </a:rPr>
                        <a:t>) - молоко </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22552" marR="22552"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r>
              <a:tr h="544513">
                <a:tc>
                  <a:txBody>
                    <a:bodyPr/>
                    <a:lstStyle/>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endParaRPr kumimoji="0" lang="uk-UA" sz="1800" b="1" i="1" u="none" strike="noStrike" cap="none" normalizeH="0" baseline="0" smtClean="0">
                        <a:ln>
                          <a:noFill/>
                        </a:ln>
                        <a:solidFill>
                          <a:srgbClr val="FF0066"/>
                        </a:solidFill>
                        <a:effectLst/>
                        <a:latin typeface="Arial" charset="0"/>
                      </a:endParaRPr>
                    </a:p>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smtClean="0">
                          <a:ln>
                            <a:noFill/>
                          </a:ln>
                          <a:solidFill>
                            <a:srgbClr val="FF0066"/>
                          </a:solidFill>
                          <a:effectLst/>
                          <a:latin typeface="Arial" charset="0"/>
                        </a:rPr>
                        <a:t>Dd</a:t>
                      </a:r>
                      <a:endParaRPr kumimoji="0" lang="ru-RU" sz="1800" b="1" i="1" u="none" strike="noStrike" cap="none" normalizeH="0" baseline="0" smtClean="0">
                        <a:ln>
                          <a:noFill/>
                        </a:ln>
                        <a:solidFill>
                          <a:srgbClr val="FF0066"/>
                        </a:solidFill>
                        <a:effectLst/>
                        <a:latin typeface="Arial" charset="0"/>
                        <a:cs typeface="Times New Roman" pitchFamily="18" charset="0"/>
                      </a:endParaRPr>
                    </a:p>
                  </a:txBody>
                  <a:tcPr marL="22552" marR="22552"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endParaRPr kumimoji="0" lang="uk-UA" sz="1800" b="1" i="1" u="none" strike="noStrike" cap="none" normalizeH="0" baseline="0" dirty="0" smtClean="0">
                        <a:ln>
                          <a:noFill/>
                        </a:ln>
                        <a:solidFill>
                          <a:srgbClr val="000000"/>
                        </a:solidFill>
                        <a:effectLst/>
                        <a:latin typeface="Arial" charset="0"/>
                      </a:endParaRPr>
                    </a:p>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dirty="0" smtClean="0">
                          <a:ln>
                            <a:noFill/>
                          </a:ln>
                          <a:solidFill>
                            <a:srgbClr val="000000"/>
                          </a:solidFill>
                          <a:effectLst/>
                          <a:latin typeface="Arial" charset="0"/>
                        </a:rPr>
                        <a:t>д</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2552" marR="22552"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just" defTabSz="914400" rtl="0" eaLnBrk="1" fontAlgn="base" latinLnBrk="0" hangingPunct="1">
                        <a:lnSpc>
                          <a:spcPts val="1613"/>
                        </a:lnSpc>
                        <a:spcBef>
                          <a:spcPct val="0"/>
                        </a:spcBef>
                        <a:spcAft>
                          <a:spcPct val="0"/>
                        </a:spcAft>
                        <a:buClrTx/>
                        <a:buSzTx/>
                        <a:buFontTx/>
                        <a:buNone/>
                        <a:tabLst>
                          <a:tab pos="3138488" algn="l"/>
                        </a:tabLst>
                      </a:pPr>
                      <a:endParaRPr kumimoji="0" lang="uk-UA" sz="1800" b="0" i="0" u="none" strike="noStrike" cap="none" normalizeH="0" baseline="0" smtClean="0">
                        <a:ln>
                          <a:noFill/>
                        </a:ln>
                        <a:solidFill>
                          <a:srgbClr val="000000"/>
                        </a:solidFill>
                        <a:effectLst/>
                        <a:latin typeface="Arial" charset="0"/>
                      </a:endParaRPr>
                    </a:p>
                    <a:p>
                      <a:pPr marL="203200" marR="0" lvl="0" indent="0" algn="just" defTabSz="914400" rtl="0" eaLnBrk="1" fontAlgn="base" latinLnBrk="0" hangingPunct="1">
                        <a:lnSpc>
                          <a:spcPts val="1613"/>
                        </a:lnSpc>
                        <a:spcBef>
                          <a:spcPct val="0"/>
                        </a:spcBef>
                        <a:spcAft>
                          <a:spcPct val="0"/>
                        </a:spcAft>
                        <a:buClrTx/>
                        <a:buSzTx/>
                        <a:buFontTx/>
                        <a:buNone/>
                        <a:tabLst>
                          <a:tab pos="3138488" algn="l"/>
                        </a:tabLst>
                      </a:pPr>
                      <a:r>
                        <a:rPr kumimoji="0" lang="uk-UA" sz="1800" b="0" i="0" u="none" strike="noStrike" cap="none" normalizeH="0" baseline="0" smtClean="0">
                          <a:ln>
                            <a:noFill/>
                          </a:ln>
                          <a:solidFill>
                            <a:schemeClr val="bg1"/>
                          </a:solidFill>
                          <a:effectLst/>
                          <a:latin typeface="Arial" charset="0"/>
                        </a:rPr>
                        <a:t>Duodenum </a:t>
                      </a:r>
                      <a:r>
                        <a:rPr kumimoji="0" lang="uk-UA" sz="1800" b="0" i="0" u="none" strike="noStrike" cap="none" normalizeH="0" baseline="0" smtClean="0">
                          <a:ln>
                            <a:noFill/>
                          </a:ln>
                          <a:solidFill>
                            <a:srgbClr val="000000"/>
                          </a:solidFill>
                          <a:effectLst/>
                          <a:latin typeface="Arial" charset="0"/>
                        </a:rPr>
                        <a:t>- 12-пала кишка </a:t>
                      </a:r>
                      <a:endParaRPr kumimoji="0" lang="ru-RU" sz="1800" b="0" i="0" u="none" strike="noStrike" cap="none" normalizeH="0" baseline="0" smtClean="0">
                        <a:ln>
                          <a:noFill/>
                        </a:ln>
                        <a:solidFill>
                          <a:srgbClr val="000000"/>
                        </a:solidFill>
                        <a:effectLst/>
                        <a:latin typeface="Times New Roman" pitchFamily="18" charset="0"/>
                      </a:endParaRPr>
                    </a:p>
                  </a:txBody>
                  <a:tcPr marL="22552" marR="22552"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r>
              <a:tr h="469900">
                <a:tc>
                  <a:txBody>
                    <a:bodyPr/>
                    <a:lstStyle/>
                    <a:p>
                      <a:pPr marL="203200" marR="0" lvl="0" indent="0" algn="ctr" defTabSz="914400" rtl="0" eaLnBrk="1" fontAlgn="base" latinLnBrk="0" hangingPunct="1">
                        <a:lnSpc>
                          <a:spcPts val="1613"/>
                        </a:lnSpc>
                        <a:spcBef>
                          <a:spcPct val="0"/>
                        </a:spcBef>
                        <a:spcAft>
                          <a:spcPct val="0"/>
                        </a:spcAft>
                        <a:buClrTx/>
                        <a:buSzTx/>
                        <a:buFontTx/>
                        <a:buNone/>
                        <a:tabLst>
                          <a:tab pos="285750" algn="l"/>
                          <a:tab pos="3138488" algn="l"/>
                        </a:tabLst>
                      </a:pPr>
                      <a:r>
                        <a:rPr kumimoji="0" lang="uk-UA" sz="1800" b="1" i="1" u="none" strike="noStrike" cap="none" normalizeH="0" baseline="0" smtClean="0">
                          <a:ln>
                            <a:noFill/>
                          </a:ln>
                          <a:solidFill>
                            <a:srgbClr val="FF0066"/>
                          </a:solidFill>
                          <a:effectLst/>
                          <a:latin typeface="Arial" charset="0"/>
                        </a:rPr>
                        <a:t>Ff</a:t>
                      </a:r>
                      <a:endParaRPr kumimoji="0" lang="ru-RU" sz="1800" b="1" i="1" u="none" strike="noStrike" cap="none" normalizeH="0" baseline="0" smtClean="0">
                        <a:ln>
                          <a:noFill/>
                        </a:ln>
                        <a:solidFill>
                          <a:srgbClr val="FF0066"/>
                        </a:solidFill>
                        <a:effectLst/>
                        <a:latin typeface="Arial" charset="0"/>
                      </a:endParaRPr>
                    </a:p>
                  </a:txBody>
                  <a:tcPr marL="22552" marR="22552" marT="0" marB="0" anchor="b"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dirty="0" smtClean="0">
                          <a:ln>
                            <a:noFill/>
                          </a:ln>
                          <a:solidFill>
                            <a:srgbClr val="000000"/>
                          </a:solidFill>
                          <a:effectLst/>
                          <a:latin typeface="Arial" charset="0"/>
                        </a:rPr>
                        <a:t>ф</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2552" marR="22552" marT="0" marB="0" anchor="b"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just" defTabSz="914400" rtl="0" eaLnBrk="1" fontAlgn="base" latinLnBrk="0" hangingPunct="1">
                        <a:lnSpc>
                          <a:spcPts val="1613"/>
                        </a:lnSpc>
                        <a:spcBef>
                          <a:spcPct val="0"/>
                        </a:spcBef>
                        <a:spcAft>
                          <a:spcPct val="0"/>
                        </a:spcAft>
                        <a:buClrTx/>
                        <a:buSzTx/>
                        <a:buFontTx/>
                        <a:buNone/>
                        <a:tabLst>
                          <a:tab pos="3138488" algn="l"/>
                        </a:tabLst>
                      </a:pPr>
                      <a:r>
                        <a:rPr kumimoji="0" lang="uk-UA" sz="1800" b="0" i="0" u="none" strike="noStrike" cap="none" normalizeH="0" baseline="0" smtClean="0">
                          <a:ln>
                            <a:noFill/>
                          </a:ln>
                          <a:solidFill>
                            <a:schemeClr val="bg1"/>
                          </a:solidFill>
                          <a:effectLst/>
                          <a:latin typeface="Arial" charset="0"/>
                        </a:rPr>
                        <a:t>Fоramen </a:t>
                      </a:r>
                      <a:r>
                        <a:rPr kumimoji="0" lang="uk-UA" sz="1800" b="0" i="0" u="none" strike="noStrike" cap="none" normalizeH="0" baseline="0" smtClean="0">
                          <a:ln>
                            <a:noFill/>
                          </a:ln>
                          <a:solidFill>
                            <a:srgbClr val="000000"/>
                          </a:solidFill>
                          <a:effectLst/>
                          <a:latin typeface="Arial" charset="0"/>
                        </a:rPr>
                        <a:t>- отвір </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22552" marR="22552" marT="0" marB="0" anchor="b"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r>
              <a:tr h="576263">
                <a:tc>
                  <a:txBody>
                    <a:bodyPr/>
                    <a:lstStyle/>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endParaRPr kumimoji="0" lang="uk-UA" sz="1800" b="1" i="1" u="none" strike="noStrike" cap="none" normalizeH="0" baseline="0" smtClean="0">
                        <a:ln>
                          <a:noFill/>
                        </a:ln>
                        <a:solidFill>
                          <a:srgbClr val="FF0066"/>
                        </a:solidFill>
                        <a:effectLst/>
                        <a:latin typeface="Arial" charset="0"/>
                      </a:endParaRPr>
                    </a:p>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smtClean="0">
                          <a:ln>
                            <a:noFill/>
                          </a:ln>
                          <a:solidFill>
                            <a:srgbClr val="FF0066"/>
                          </a:solidFill>
                          <a:effectLst/>
                          <a:latin typeface="Arial" charset="0"/>
                        </a:rPr>
                        <a:t>Gg</a:t>
                      </a:r>
                      <a:endParaRPr kumimoji="0" lang="ru-RU" sz="1800" b="1" i="1" u="none" strike="noStrike" cap="none" normalizeH="0" baseline="0" smtClean="0">
                        <a:ln>
                          <a:noFill/>
                        </a:ln>
                        <a:solidFill>
                          <a:srgbClr val="FF0066"/>
                        </a:solidFill>
                        <a:effectLst/>
                        <a:latin typeface="Arial" charset="0"/>
                        <a:cs typeface="Times New Roman" pitchFamily="18" charset="0"/>
                      </a:endParaRPr>
                    </a:p>
                  </a:txBody>
                  <a:tcPr marL="22552" marR="22552"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endParaRPr kumimoji="0" lang="uk-UA" sz="1800" b="1" i="1" u="none" strike="noStrike" cap="none" normalizeH="0" baseline="0" dirty="0" smtClean="0">
                        <a:ln>
                          <a:noFill/>
                        </a:ln>
                        <a:solidFill>
                          <a:srgbClr val="000000"/>
                        </a:solidFill>
                        <a:effectLst/>
                        <a:latin typeface="Arial" charset="0"/>
                      </a:endParaRPr>
                    </a:p>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dirty="0" smtClean="0">
                          <a:ln>
                            <a:noFill/>
                          </a:ln>
                          <a:solidFill>
                            <a:srgbClr val="000000"/>
                          </a:solidFill>
                          <a:effectLst/>
                          <a:latin typeface="Arial" charset="0"/>
                        </a:rPr>
                        <a:t>г</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2552" marR="22552"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just" defTabSz="914400" rtl="0" eaLnBrk="1" fontAlgn="base" latinLnBrk="0" hangingPunct="1">
                        <a:lnSpc>
                          <a:spcPts val="1613"/>
                        </a:lnSpc>
                        <a:spcBef>
                          <a:spcPct val="0"/>
                        </a:spcBef>
                        <a:spcAft>
                          <a:spcPct val="0"/>
                        </a:spcAft>
                        <a:buClrTx/>
                        <a:buSzTx/>
                        <a:buFontTx/>
                        <a:buNone/>
                        <a:tabLst>
                          <a:tab pos="3138488" algn="l"/>
                        </a:tabLst>
                      </a:pPr>
                      <a:endParaRPr kumimoji="0" lang="uk-UA" sz="1800" b="0" i="0" u="none" strike="noStrike" cap="none" normalizeH="0" baseline="0" smtClean="0">
                        <a:ln>
                          <a:noFill/>
                        </a:ln>
                        <a:solidFill>
                          <a:srgbClr val="000000"/>
                        </a:solidFill>
                        <a:effectLst/>
                        <a:latin typeface="Arial" charset="0"/>
                      </a:endParaRPr>
                    </a:p>
                    <a:p>
                      <a:pPr marL="203200" marR="0" lvl="0" indent="0" algn="just" defTabSz="914400" rtl="0" eaLnBrk="1" fontAlgn="base" latinLnBrk="0" hangingPunct="1">
                        <a:lnSpc>
                          <a:spcPts val="1613"/>
                        </a:lnSpc>
                        <a:spcBef>
                          <a:spcPct val="0"/>
                        </a:spcBef>
                        <a:spcAft>
                          <a:spcPct val="0"/>
                        </a:spcAft>
                        <a:buClrTx/>
                        <a:buSzTx/>
                        <a:buFontTx/>
                        <a:buNone/>
                        <a:tabLst>
                          <a:tab pos="3138488" algn="l"/>
                        </a:tabLst>
                      </a:pPr>
                      <a:r>
                        <a:rPr kumimoji="0" lang="uk-UA" sz="1800" b="0" i="0" u="none" strike="noStrike" cap="none" normalizeH="0" baseline="0" smtClean="0">
                          <a:ln>
                            <a:noFill/>
                          </a:ln>
                          <a:solidFill>
                            <a:schemeClr val="bg1"/>
                          </a:solidFill>
                          <a:effectLst/>
                          <a:latin typeface="Arial" charset="0"/>
                        </a:rPr>
                        <a:t>Gutta</a:t>
                      </a:r>
                      <a:r>
                        <a:rPr kumimoji="0" lang="uk-UA" sz="1800" b="0" i="0" u="none" strike="noStrike" cap="none" normalizeH="0" baseline="0" smtClean="0">
                          <a:ln>
                            <a:noFill/>
                          </a:ln>
                          <a:solidFill>
                            <a:srgbClr val="000000"/>
                          </a:solidFill>
                          <a:effectLst/>
                          <a:latin typeface="Arial" charset="0"/>
                        </a:rPr>
                        <a:t> - крапля </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22552" marR="22552"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r>
            </a:tbl>
          </a:graphicData>
        </a:graphic>
      </p:graphicFrame>
      <p:sp>
        <p:nvSpPr>
          <p:cNvPr id="35872" name="Rectangle 36"/>
          <p:cNvSpPr>
            <a:spLocks noChangeArrowheads="1"/>
          </p:cNvSpPr>
          <p:nvPr/>
        </p:nvSpPr>
        <p:spPr bwMode="auto">
          <a:xfrm>
            <a:off x="468313" y="188913"/>
            <a:ext cx="8207375" cy="8636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dirty="0">
                <a:solidFill>
                  <a:srgbClr val="92D050"/>
                </a:solidFill>
                <a:latin typeface="Arial" charset="0"/>
              </a:rPr>
              <a:t>1. Приголосні та їх вимова</a:t>
            </a:r>
            <a:endParaRPr lang="ru-RU" b="1" dirty="0">
              <a:solidFill>
                <a:srgbClr val="92D050"/>
              </a:solidFill>
              <a:latin typeface="Arial" charset="0"/>
            </a:endParaRPr>
          </a:p>
        </p:txBody>
      </p:sp>
    </p:spTree>
  </p:cSld>
  <p:clrMapOvr>
    <a:masterClrMapping/>
  </p:clrMapOvr>
  <p:transition spd="med" advClick="0" advTm="30000">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931" name="Group 115"/>
          <p:cNvGraphicFramePr>
            <a:graphicFrameLocks noGrp="1"/>
          </p:cNvGraphicFramePr>
          <p:nvPr>
            <p:ph idx="4294967295"/>
            <p:extLst>
              <p:ext uri="{D42A27DB-BD31-4B8C-83A1-F6EECF244321}">
                <p14:modId xmlns:p14="http://schemas.microsoft.com/office/powerpoint/2010/main" val="2920567283"/>
              </p:ext>
            </p:extLst>
          </p:nvPr>
        </p:nvGraphicFramePr>
        <p:xfrm>
          <a:off x="323850" y="333375"/>
          <a:ext cx="8569325" cy="5616579"/>
        </p:xfrm>
        <a:graphic>
          <a:graphicData uri="http://schemas.openxmlformats.org/drawingml/2006/table">
            <a:tbl>
              <a:tblPr/>
              <a:tblGrid>
                <a:gridCol w="2438400"/>
                <a:gridCol w="1911350"/>
                <a:gridCol w="4219575"/>
              </a:tblGrid>
              <a:tr h="520700">
                <a:tc>
                  <a:txBody>
                    <a:bodyPr/>
                    <a:lstStyle/>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dirty="0" err="1" smtClean="0">
                          <a:ln>
                            <a:noFill/>
                          </a:ln>
                          <a:solidFill>
                            <a:srgbClr val="FF0066"/>
                          </a:solidFill>
                          <a:effectLst/>
                          <a:latin typeface="Arial" charset="0"/>
                        </a:rPr>
                        <a:t>Нh</a:t>
                      </a:r>
                      <a:endParaRPr kumimoji="0" lang="ru-RU" sz="1800" b="1" i="1" u="none" strike="noStrike" cap="none" normalizeH="0" baseline="0" dirty="0" smtClean="0">
                        <a:ln>
                          <a:noFill/>
                        </a:ln>
                        <a:solidFill>
                          <a:srgbClr val="FF0066"/>
                        </a:solidFill>
                        <a:effectLst/>
                        <a:latin typeface="Times New Roman" pitchFamily="18"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dirty="0" smtClean="0">
                          <a:ln>
                            <a:noFill/>
                          </a:ln>
                          <a:solidFill>
                            <a:srgbClr val="000000"/>
                          </a:solidFill>
                          <a:effectLst/>
                          <a:latin typeface="Arial" charset="0"/>
                        </a:rPr>
                        <a:t>г</a:t>
                      </a:r>
                      <a:endParaRPr kumimoji="0" lang="ru-RU" sz="1800" b="1" i="1" u="none" strike="noStrike" cap="none" normalizeH="0" baseline="0" dirty="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just" defTabSz="914400" rtl="0" eaLnBrk="1" fontAlgn="base" latinLnBrk="0" hangingPunct="1">
                        <a:lnSpc>
                          <a:spcPts val="1613"/>
                        </a:lnSpc>
                        <a:spcBef>
                          <a:spcPct val="0"/>
                        </a:spcBef>
                        <a:spcAft>
                          <a:spcPct val="0"/>
                        </a:spcAft>
                        <a:buClrTx/>
                        <a:buSzTx/>
                        <a:buFontTx/>
                        <a:buNone/>
                        <a:tabLst>
                          <a:tab pos="3138488" algn="l"/>
                        </a:tabLst>
                      </a:pPr>
                      <a:endParaRPr kumimoji="0" lang="uk-UA" sz="1800" b="0" i="0" u="none" strike="noStrike" cap="none" normalizeH="0" baseline="0" smtClean="0">
                        <a:ln>
                          <a:noFill/>
                        </a:ln>
                        <a:solidFill>
                          <a:srgbClr val="000000"/>
                        </a:solidFill>
                        <a:effectLst/>
                        <a:latin typeface="Arial" charset="0"/>
                      </a:endParaRPr>
                    </a:p>
                    <a:p>
                      <a:pPr marL="203200" marR="0" lvl="0" indent="0" algn="just" defTabSz="914400" rtl="0" eaLnBrk="1" fontAlgn="base" latinLnBrk="0" hangingPunct="1">
                        <a:lnSpc>
                          <a:spcPts val="1613"/>
                        </a:lnSpc>
                        <a:spcBef>
                          <a:spcPct val="0"/>
                        </a:spcBef>
                        <a:spcAft>
                          <a:spcPct val="0"/>
                        </a:spcAft>
                        <a:buClrTx/>
                        <a:buSzTx/>
                        <a:buFontTx/>
                        <a:buNone/>
                        <a:tabLst>
                          <a:tab pos="3138488" algn="l"/>
                        </a:tabLst>
                      </a:pPr>
                      <a:r>
                        <a:rPr kumimoji="0" lang="uk-UA" sz="1800" b="0" i="0" u="none" strike="noStrike" cap="none" normalizeH="0" baseline="0" smtClean="0">
                          <a:ln>
                            <a:noFill/>
                          </a:ln>
                          <a:solidFill>
                            <a:schemeClr val="bg1"/>
                          </a:solidFill>
                          <a:effectLst/>
                          <a:latin typeface="Arial" charset="0"/>
                        </a:rPr>
                        <a:t>Негbа</a:t>
                      </a:r>
                      <a:r>
                        <a:rPr kumimoji="0" lang="uk-UA" sz="1800" b="0" i="0" u="none" strike="noStrike" cap="none" normalizeH="0" baseline="0" smtClean="0">
                          <a:ln>
                            <a:noFill/>
                          </a:ln>
                          <a:solidFill>
                            <a:srgbClr val="000000"/>
                          </a:solidFill>
                          <a:effectLst/>
                          <a:latin typeface="Arial" charset="0"/>
                        </a:rPr>
                        <a:t> - трава </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r>
              <a:tr h="455613">
                <a:tc>
                  <a:txBody>
                    <a:bodyPr/>
                    <a:lstStyle/>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smtClean="0">
                          <a:ln>
                            <a:noFill/>
                          </a:ln>
                          <a:solidFill>
                            <a:srgbClr val="FF0066"/>
                          </a:solidFill>
                          <a:effectLst/>
                          <a:latin typeface="Arial" charset="0"/>
                        </a:rPr>
                        <a:t>КК</a:t>
                      </a:r>
                      <a:endParaRPr kumimoji="0" lang="ru-RU" sz="1800" b="1" i="1" u="none" strike="noStrike" cap="none" normalizeH="0" baseline="0" smtClean="0">
                        <a:ln>
                          <a:noFill/>
                        </a:ln>
                        <a:solidFill>
                          <a:srgbClr val="FF0066"/>
                        </a:solidFill>
                        <a:effectLst/>
                        <a:latin typeface="Times New Roman" pitchFamily="18"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dirty="0" smtClean="0">
                          <a:ln>
                            <a:noFill/>
                          </a:ln>
                          <a:solidFill>
                            <a:srgbClr val="000000"/>
                          </a:solidFill>
                          <a:effectLst/>
                          <a:latin typeface="Arial" charset="0"/>
                        </a:rPr>
                        <a:t>к</a:t>
                      </a:r>
                      <a:endParaRPr kumimoji="0" lang="ru-RU" sz="1800" b="1" i="1" u="none" strike="noStrike" cap="none" normalizeH="0" baseline="0" dirty="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just" defTabSz="914400" rtl="0" eaLnBrk="1" fontAlgn="base" latinLnBrk="0" hangingPunct="1">
                        <a:lnSpc>
                          <a:spcPts val="1613"/>
                        </a:lnSpc>
                        <a:spcBef>
                          <a:spcPct val="0"/>
                        </a:spcBef>
                        <a:spcAft>
                          <a:spcPct val="0"/>
                        </a:spcAft>
                        <a:buClrTx/>
                        <a:buSzTx/>
                        <a:buFontTx/>
                        <a:buNone/>
                        <a:tabLst>
                          <a:tab pos="3138488" algn="l"/>
                        </a:tabLst>
                      </a:pPr>
                      <a:endParaRPr kumimoji="0" lang="uk-UA" sz="1800" b="0" i="0" u="none" strike="noStrike" cap="none" normalizeH="0" baseline="0" smtClean="0">
                        <a:ln>
                          <a:noFill/>
                        </a:ln>
                        <a:solidFill>
                          <a:srgbClr val="000000"/>
                        </a:solidFill>
                        <a:effectLst/>
                        <a:latin typeface="Arial" charset="0"/>
                      </a:endParaRPr>
                    </a:p>
                    <a:p>
                      <a:pPr marL="203200" marR="0" lvl="0" indent="0" algn="just" defTabSz="914400" rtl="0" eaLnBrk="1" fontAlgn="base" latinLnBrk="0" hangingPunct="1">
                        <a:lnSpc>
                          <a:spcPts val="1613"/>
                        </a:lnSpc>
                        <a:spcBef>
                          <a:spcPct val="0"/>
                        </a:spcBef>
                        <a:spcAft>
                          <a:spcPct val="0"/>
                        </a:spcAft>
                        <a:buClrTx/>
                        <a:buSzTx/>
                        <a:buFontTx/>
                        <a:buNone/>
                        <a:tabLst>
                          <a:tab pos="3138488" algn="l"/>
                        </a:tabLst>
                      </a:pPr>
                      <a:r>
                        <a:rPr kumimoji="0" lang="uk-UA" sz="1800" b="0" i="0" u="none" strike="noStrike" cap="none" normalizeH="0" baseline="0" smtClean="0">
                          <a:ln>
                            <a:noFill/>
                          </a:ln>
                          <a:solidFill>
                            <a:schemeClr val="bg1"/>
                          </a:solidFill>
                          <a:effectLst/>
                          <a:latin typeface="Arial" charset="0"/>
                        </a:rPr>
                        <a:t>Кalium</a:t>
                      </a:r>
                      <a:r>
                        <a:rPr kumimoji="0" lang="uk-UA" sz="1800" b="0" i="0" u="none" strike="noStrike" cap="none" normalizeH="0" baseline="0" smtClean="0">
                          <a:ln>
                            <a:noFill/>
                          </a:ln>
                          <a:solidFill>
                            <a:srgbClr val="000000"/>
                          </a:solidFill>
                          <a:effectLst/>
                          <a:latin typeface="Arial" charset="0"/>
                        </a:rPr>
                        <a:t> –калій, </a:t>
                      </a:r>
                      <a:r>
                        <a:rPr kumimoji="0" lang="uk-UA" sz="1800" b="0" i="0" u="none" strike="noStrike" cap="none" normalizeH="0" baseline="0" smtClean="0">
                          <a:ln>
                            <a:noFill/>
                          </a:ln>
                          <a:solidFill>
                            <a:schemeClr val="bg1"/>
                          </a:solidFill>
                          <a:effectLst/>
                          <a:latin typeface="Arial" charset="0"/>
                        </a:rPr>
                        <a:t>kystis</a:t>
                      </a:r>
                      <a:r>
                        <a:rPr kumimoji="0" lang="uk-UA" sz="1800" b="0" i="0" u="none" strike="noStrike" cap="none" normalizeH="0" baseline="0" smtClean="0">
                          <a:ln>
                            <a:noFill/>
                          </a:ln>
                          <a:solidFill>
                            <a:srgbClr val="000000"/>
                          </a:solidFill>
                          <a:effectLst/>
                          <a:latin typeface="Arial" charset="0"/>
                        </a:rPr>
                        <a:t> - міхур </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r>
              <a:tr h="522288">
                <a:tc>
                  <a:txBody>
                    <a:bodyPr/>
                    <a:lstStyle/>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smtClean="0">
                          <a:ln>
                            <a:noFill/>
                          </a:ln>
                          <a:solidFill>
                            <a:srgbClr val="FF0066"/>
                          </a:solidFill>
                          <a:effectLst/>
                          <a:latin typeface="Arial" charset="0"/>
                        </a:rPr>
                        <a:t>Ll</a:t>
                      </a:r>
                      <a:endParaRPr kumimoji="0" lang="ru-RU" sz="1800" b="1" i="1" u="none" strike="noStrike" cap="none" normalizeH="0" baseline="0" smtClean="0">
                        <a:ln>
                          <a:noFill/>
                        </a:ln>
                        <a:solidFill>
                          <a:srgbClr val="FF0066"/>
                        </a:solidFill>
                        <a:effectLst/>
                        <a:latin typeface="Times New Roman" pitchFamily="18"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dirty="0" err="1" smtClean="0">
                          <a:ln>
                            <a:noFill/>
                          </a:ln>
                          <a:solidFill>
                            <a:srgbClr val="000000"/>
                          </a:solidFill>
                          <a:effectLst/>
                          <a:latin typeface="Arial" charset="0"/>
                        </a:rPr>
                        <a:t>ль</a:t>
                      </a:r>
                      <a:endParaRPr kumimoji="0" lang="ru-RU" sz="1800" b="1" i="1" u="none" strike="noStrike" cap="none" normalizeH="0" baseline="0" dirty="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just" defTabSz="914400" rtl="0" eaLnBrk="1" fontAlgn="base" latinLnBrk="0" hangingPunct="1">
                        <a:lnSpc>
                          <a:spcPts val="1613"/>
                        </a:lnSpc>
                        <a:spcBef>
                          <a:spcPct val="0"/>
                        </a:spcBef>
                        <a:spcAft>
                          <a:spcPct val="0"/>
                        </a:spcAft>
                        <a:buClrTx/>
                        <a:buSzTx/>
                        <a:buFontTx/>
                        <a:buNone/>
                        <a:tabLst>
                          <a:tab pos="3138488" algn="l"/>
                        </a:tabLst>
                      </a:pPr>
                      <a:endParaRPr kumimoji="0" lang="uk-UA" sz="1800" b="0" i="0" u="none" strike="noStrike" cap="none" normalizeH="0" baseline="0" smtClean="0">
                        <a:ln>
                          <a:noFill/>
                        </a:ln>
                        <a:solidFill>
                          <a:srgbClr val="000000"/>
                        </a:solidFill>
                        <a:effectLst/>
                        <a:latin typeface="Arial" charset="0"/>
                      </a:endParaRPr>
                    </a:p>
                    <a:p>
                      <a:pPr marL="203200" marR="0" lvl="0" indent="0" algn="just" defTabSz="914400" rtl="0" eaLnBrk="1" fontAlgn="base" latinLnBrk="0" hangingPunct="1">
                        <a:lnSpc>
                          <a:spcPts val="1613"/>
                        </a:lnSpc>
                        <a:spcBef>
                          <a:spcPct val="0"/>
                        </a:spcBef>
                        <a:spcAft>
                          <a:spcPct val="0"/>
                        </a:spcAft>
                        <a:buClrTx/>
                        <a:buSzTx/>
                        <a:buFontTx/>
                        <a:buNone/>
                        <a:tabLst>
                          <a:tab pos="3138488" algn="l"/>
                        </a:tabLst>
                      </a:pPr>
                      <a:r>
                        <a:rPr kumimoji="0" lang="uk-UA" sz="1800" b="0" i="0" u="none" strike="noStrike" cap="none" normalizeH="0" baseline="0" smtClean="0">
                          <a:ln>
                            <a:noFill/>
                          </a:ln>
                          <a:solidFill>
                            <a:schemeClr val="bg1"/>
                          </a:solidFill>
                          <a:effectLst/>
                          <a:latin typeface="Arial" charset="0"/>
                        </a:rPr>
                        <a:t>Labium</a:t>
                      </a:r>
                      <a:r>
                        <a:rPr kumimoji="0" lang="uk-UA" sz="1800" b="0" i="0" u="none" strike="noStrike" cap="none" normalizeH="0" baseline="0" smtClean="0">
                          <a:ln>
                            <a:noFill/>
                          </a:ln>
                          <a:solidFill>
                            <a:srgbClr val="000000"/>
                          </a:solidFill>
                          <a:effectLst/>
                          <a:latin typeface="Arial" charset="0"/>
                        </a:rPr>
                        <a:t> – губа </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r>
              <a:tr h="519113">
                <a:tc>
                  <a:txBody>
                    <a:bodyPr/>
                    <a:lstStyle/>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smtClean="0">
                          <a:ln>
                            <a:noFill/>
                          </a:ln>
                          <a:solidFill>
                            <a:srgbClr val="FF0066"/>
                          </a:solidFill>
                          <a:effectLst/>
                          <a:latin typeface="Arial" charset="0"/>
                        </a:rPr>
                        <a:t>Mm</a:t>
                      </a:r>
                      <a:endParaRPr kumimoji="0" lang="ru-RU" sz="1800" b="1" i="1" u="none" strike="noStrike" cap="none" normalizeH="0" baseline="0" smtClean="0">
                        <a:ln>
                          <a:noFill/>
                        </a:ln>
                        <a:solidFill>
                          <a:srgbClr val="FF0066"/>
                        </a:solidFill>
                        <a:effectLst/>
                        <a:latin typeface="Times New Roman" pitchFamily="18"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dirty="0" smtClean="0">
                          <a:ln>
                            <a:noFill/>
                          </a:ln>
                          <a:solidFill>
                            <a:srgbClr val="000000"/>
                          </a:solidFill>
                          <a:effectLst/>
                          <a:latin typeface="Arial" charset="0"/>
                        </a:rPr>
                        <a:t>м</a:t>
                      </a:r>
                      <a:endParaRPr kumimoji="0" lang="ru-RU" sz="1800" b="1" i="1" u="none" strike="noStrike" cap="none" normalizeH="0" baseline="0" dirty="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just" defTabSz="914400" rtl="0" eaLnBrk="1" fontAlgn="base" latinLnBrk="0" hangingPunct="1">
                        <a:lnSpc>
                          <a:spcPts val="1613"/>
                        </a:lnSpc>
                        <a:spcBef>
                          <a:spcPct val="0"/>
                        </a:spcBef>
                        <a:spcAft>
                          <a:spcPct val="0"/>
                        </a:spcAft>
                        <a:buClrTx/>
                        <a:buSzTx/>
                        <a:buFontTx/>
                        <a:buNone/>
                        <a:tabLst>
                          <a:tab pos="3138488" algn="l"/>
                        </a:tabLst>
                      </a:pPr>
                      <a:endParaRPr kumimoji="0" lang="uk-UA" sz="1800" b="0" i="0" u="none" strike="noStrike" cap="none" normalizeH="0" baseline="0" smtClean="0">
                        <a:ln>
                          <a:noFill/>
                        </a:ln>
                        <a:solidFill>
                          <a:srgbClr val="000000"/>
                        </a:solidFill>
                        <a:effectLst/>
                        <a:latin typeface="Arial" charset="0"/>
                      </a:endParaRPr>
                    </a:p>
                    <a:p>
                      <a:pPr marL="203200" marR="0" lvl="0" indent="0" algn="just" defTabSz="914400" rtl="0" eaLnBrk="1" fontAlgn="base" latinLnBrk="0" hangingPunct="1">
                        <a:lnSpc>
                          <a:spcPts val="1613"/>
                        </a:lnSpc>
                        <a:spcBef>
                          <a:spcPct val="0"/>
                        </a:spcBef>
                        <a:spcAft>
                          <a:spcPct val="0"/>
                        </a:spcAft>
                        <a:buClrTx/>
                        <a:buSzTx/>
                        <a:buFontTx/>
                        <a:buNone/>
                        <a:tabLst>
                          <a:tab pos="3138488" algn="l"/>
                        </a:tabLst>
                      </a:pPr>
                      <a:r>
                        <a:rPr kumimoji="0" lang="uk-UA" sz="1800" b="0" i="0" u="none" strike="noStrike" cap="none" normalizeH="0" baseline="0" smtClean="0">
                          <a:ln>
                            <a:noFill/>
                          </a:ln>
                          <a:solidFill>
                            <a:schemeClr val="bg1"/>
                          </a:solidFill>
                          <a:effectLst/>
                          <a:latin typeface="Arial" charset="0"/>
                        </a:rPr>
                        <a:t>Меmbrum </a:t>
                      </a:r>
                      <a:r>
                        <a:rPr kumimoji="0" lang="uk-UA" sz="1800" b="0" i="0" u="none" strike="noStrike" cap="none" normalizeH="0" baseline="0" smtClean="0">
                          <a:ln>
                            <a:noFill/>
                          </a:ln>
                          <a:solidFill>
                            <a:srgbClr val="000000"/>
                          </a:solidFill>
                          <a:effectLst/>
                          <a:latin typeface="Arial" charset="0"/>
                        </a:rPr>
                        <a:t>- кінцівка </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r>
              <a:tr h="354013">
                <a:tc>
                  <a:txBody>
                    <a:bodyPr/>
                    <a:lstStyle/>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smtClean="0">
                          <a:ln>
                            <a:noFill/>
                          </a:ln>
                          <a:solidFill>
                            <a:srgbClr val="FF0066"/>
                          </a:solidFill>
                          <a:effectLst/>
                          <a:latin typeface="Arial" charset="0"/>
                        </a:rPr>
                        <a:t>Nn</a:t>
                      </a:r>
                      <a:endParaRPr kumimoji="0" lang="ru-RU" sz="1800" b="1" i="1" u="none" strike="noStrike" cap="none" normalizeH="0" baseline="0" smtClean="0">
                        <a:ln>
                          <a:noFill/>
                        </a:ln>
                        <a:solidFill>
                          <a:srgbClr val="FF0066"/>
                        </a:solidFill>
                        <a:effectLst/>
                        <a:latin typeface="Times New Roman" pitchFamily="18"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dirty="0" smtClean="0">
                          <a:ln>
                            <a:noFill/>
                          </a:ln>
                          <a:solidFill>
                            <a:srgbClr val="000000"/>
                          </a:solidFill>
                          <a:effectLst/>
                          <a:latin typeface="Arial" charset="0"/>
                        </a:rPr>
                        <a:t>н</a:t>
                      </a:r>
                      <a:endParaRPr kumimoji="0" lang="ru-RU" sz="1800" b="1" i="1" u="none" strike="noStrike" cap="none" normalizeH="0" baseline="0" dirty="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just" defTabSz="914400" rtl="0" eaLnBrk="1" fontAlgn="base" latinLnBrk="0" hangingPunct="1">
                        <a:lnSpc>
                          <a:spcPts val="1613"/>
                        </a:lnSpc>
                        <a:spcBef>
                          <a:spcPct val="0"/>
                        </a:spcBef>
                        <a:spcAft>
                          <a:spcPct val="0"/>
                        </a:spcAft>
                        <a:buClrTx/>
                        <a:buSzTx/>
                        <a:buFontTx/>
                        <a:buNone/>
                        <a:tabLst>
                          <a:tab pos="3138488" algn="l"/>
                        </a:tabLst>
                      </a:pPr>
                      <a:r>
                        <a:rPr kumimoji="0" lang="uk-UA" sz="1800" b="0" i="0" u="none" strike="noStrike" cap="none" normalizeH="0" baseline="0" smtClean="0">
                          <a:ln>
                            <a:noFill/>
                          </a:ln>
                          <a:solidFill>
                            <a:schemeClr val="bg1"/>
                          </a:solidFill>
                          <a:effectLst/>
                          <a:latin typeface="Arial" charset="0"/>
                        </a:rPr>
                        <a:t>Nonus</a:t>
                      </a:r>
                      <a:r>
                        <a:rPr kumimoji="0" lang="uk-UA" sz="1800" b="0" i="0" u="none" strike="noStrike" cap="none" normalizeH="0" baseline="0" smtClean="0">
                          <a:ln>
                            <a:noFill/>
                          </a:ln>
                          <a:solidFill>
                            <a:srgbClr val="000000"/>
                          </a:solidFill>
                          <a:effectLst/>
                          <a:latin typeface="Arial" charset="0"/>
                        </a:rPr>
                        <a:t> - дев'ятий </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r>
              <a:tr h="407988">
                <a:tc>
                  <a:txBody>
                    <a:bodyPr/>
                    <a:lstStyle/>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smtClean="0">
                          <a:ln>
                            <a:noFill/>
                          </a:ln>
                          <a:solidFill>
                            <a:srgbClr val="FF0066"/>
                          </a:solidFill>
                          <a:effectLst/>
                          <a:latin typeface="Arial" charset="0"/>
                        </a:rPr>
                        <a:t>Рр</a:t>
                      </a:r>
                      <a:endParaRPr kumimoji="0" lang="ru-RU" sz="1800" b="1" i="1" u="none" strike="noStrike" cap="none" normalizeH="0" baseline="0" smtClean="0">
                        <a:ln>
                          <a:noFill/>
                        </a:ln>
                        <a:solidFill>
                          <a:srgbClr val="FF0066"/>
                        </a:solidFill>
                        <a:effectLst/>
                        <a:latin typeface="Times New Roman" pitchFamily="18"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dirty="0" smtClean="0">
                          <a:ln>
                            <a:noFill/>
                          </a:ln>
                          <a:solidFill>
                            <a:srgbClr val="000000"/>
                          </a:solidFill>
                          <a:effectLst/>
                          <a:latin typeface="Arial" charset="0"/>
                        </a:rPr>
                        <a:t>п</a:t>
                      </a:r>
                      <a:endParaRPr kumimoji="0" lang="ru-RU" sz="1800" b="1" i="1" u="none" strike="noStrike" cap="none" normalizeH="0" baseline="0" dirty="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just" defTabSz="914400" rtl="0" eaLnBrk="1" fontAlgn="base" latinLnBrk="0" hangingPunct="1">
                        <a:lnSpc>
                          <a:spcPts val="1613"/>
                        </a:lnSpc>
                        <a:spcBef>
                          <a:spcPct val="0"/>
                        </a:spcBef>
                        <a:spcAft>
                          <a:spcPct val="0"/>
                        </a:spcAft>
                        <a:buClrTx/>
                        <a:buSzTx/>
                        <a:buFontTx/>
                        <a:buNone/>
                        <a:tabLst>
                          <a:tab pos="3138488" algn="l"/>
                        </a:tabLst>
                      </a:pPr>
                      <a:r>
                        <a:rPr kumimoji="0" lang="uk-UA" sz="1800" b="0" i="0" u="none" strike="noStrike" cap="none" normalizeH="0" baseline="0" smtClean="0">
                          <a:ln>
                            <a:noFill/>
                          </a:ln>
                          <a:solidFill>
                            <a:schemeClr val="bg1"/>
                          </a:solidFill>
                          <a:effectLst/>
                          <a:latin typeface="Arial" charset="0"/>
                        </a:rPr>
                        <a:t>Рulmo</a:t>
                      </a:r>
                      <a:r>
                        <a:rPr kumimoji="0" lang="uk-UA" sz="1800" b="0" i="0" u="none" strike="noStrike" cap="none" normalizeH="0" baseline="0" smtClean="0">
                          <a:ln>
                            <a:noFill/>
                          </a:ln>
                          <a:solidFill>
                            <a:srgbClr val="000000"/>
                          </a:solidFill>
                          <a:effectLst/>
                          <a:latin typeface="Arial" charset="0"/>
                        </a:rPr>
                        <a:t>- легені </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r>
              <a:tr h="373063">
                <a:tc>
                  <a:txBody>
                    <a:bodyPr/>
                    <a:lstStyle/>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smtClean="0">
                          <a:ln>
                            <a:noFill/>
                          </a:ln>
                          <a:solidFill>
                            <a:srgbClr val="FF0066"/>
                          </a:solidFill>
                          <a:effectLst/>
                          <a:latin typeface="Arial" charset="0"/>
                        </a:rPr>
                        <a:t>Qq</a:t>
                      </a:r>
                      <a:endParaRPr kumimoji="0" lang="ru-RU" sz="1800" b="1" i="1" u="none" strike="noStrike" cap="none" normalizeH="0" baseline="0" smtClean="0">
                        <a:ln>
                          <a:noFill/>
                        </a:ln>
                        <a:solidFill>
                          <a:srgbClr val="FF0066"/>
                        </a:solidFill>
                        <a:effectLst/>
                        <a:latin typeface="Times New Roman" pitchFamily="18"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dirty="0" err="1" smtClean="0">
                          <a:ln>
                            <a:noFill/>
                          </a:ln>
                          <a:solidFill>
                            <a:srgbClr val="000000"/>
                          </a:solidFill>
                          <a:effectLst/>
                          <a:latin typeface="Arial" charset="0"/>
                        </a:rPr>
                        <a:t>кв</a:t>
                      </a:r>
                      <a:endParaRPr kumimoji="0" lang="ru-RU" sz="1800" b="1" i="1" u="none" strike="noStrike" cap="none" normalizeH="0" baseline="0" dirty="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just" defTabSz="914400" rtl="0" eaLnBrk="1" fontAlgn="base" latinLnBrk="0" hangingPunct="1">
                        <a:lnSpc>
                          <a:spcPts val="1613"/>
                        </a:lnSpc>
                        <a:spcBef>
                          <a:spcPct val="0"/>
                        </a:spcBef>
                        <a:spcAft>
                          <a:spcPct val="0"/>
                        </a:spcAft>
                        <a:buClrTx/>
                        <a:buSzTx/>
                        <a:buFontTx/>
                        <a:buNone/>
                        <a:tabLst>
                          <a:tab pos="3138488" algn="l"/>
                        </a:tabLst>
                      </a:pPr>
                      <a:r>
                        <a:rPr kumimoji="0" lang="uk-UA" sz="1800" b="0" i="0" u="none" strike="noStrike" cap="none" normalizeH="0" baseline="0" smtClean="0">
                          <a:ln>
                            <a:noFill/>
                          </a:ln>
                          <a:solidFill>
                            <a:schemeClr val="bg1"/>
                          </a:solidFill>
                          <a:effectLst/>
                          <a:latin typeface="Arial" charset="0"/>
                        </a:rPr>
                        <a:t>Аqua </a:t>
                      </a:r>
                      <a:r>
                        <a:rPr kumimoji="0" lang="uk-UA" sz="1800" b="0" i="0" u="none" strike="noStrike" cap="none" normalizeH="0" baseline="0" smtClean="0">
                          <a:ln>
                            <a:noFill/>
                          </a:ln>
                          <a:solidFill>
                            <a:srgbClr val="000000"/>
                          </a:solidFill>
                          <a:effectLst/>
                          <a:latin typeface="Arial" charset="0"/>
                        </a:rPr>
                        <a:t>–вода, </a:t>
                      </a:r>
                      <a:r>
                        <a:rPr kumimoji="0" lang="uk-UA" sz="1800" b="0" i="0" u="none" strike="noStrike" cap="none" normalizeH="0" baseline="0" smtClean="0">
                          <a:ln>
                            <a:noFill/>
                          </a:ln>
                          <a:solidFill>
                            <a:schemeClr val="bg1"/>
                          </a:solidFill>
                          <a:effectLst/>
                          <a:latin typeface="Arial" charset="0"/>
                        </a:rPr>
                        <a:t>quinque</a:t>
                      </a:r>
                      <a:r>
                        <a:rPr kumimoji="0" lang="uk-UA" sz="1800" b="0" i="0" u="none" strike="noStrike" cap="none" normalizeH="0" baseline="0" smtClean="0">
                          <a:ln>
                            <a:noFill/>
                          </a:ln>
                          <a:solidFill>
                            <a:srgbClr val="000000"/>
                          </a:solidFill>
                          <a:effectLst/>
                          <a:latin typeface="Arial" charset="0"/>
                        </a:rPr>
                        <a:t> - п'ять </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r>
              <a:tr h="498475">
                <a:tc>
                  <a:txBody>
                    <a:bodyPr/>
                    <a:lstStyle/>
                    <a:p>
                      <a:pPr marL="203200" marR="0" lvl="0" indent="0" algn="ctr" defTabSz="914400" rtl="0" eaLnBrk="1" fontAlgn="base" latinLnBrk="0" hangingPunct="1">
                        <a:lnSpc>
                          <a:spcPts val="1613"/>
                        </a:lnSpc>
                        <a:spcBef>
                          <a:spcPct val="0"/>
                        </a:spcBef>
                        <a:spcAft>
                          <a:spcPct val="0"/>
                        </a:spcAft>
                        <a:buClrTx/>
                        <a:buSzTx/>
                        <a:buFontTx/>
                        <a:buNone/>
                        <a:tabLst>
                          <a:tab pos="285750" algn="l"/>
                          <a:tab pos="3138488" algn="l"/>
                        </a:tabLst>
                      </a:pPr>
                      <a:r>
                        <a:rPr kumimoji="0" lang="uk-UA" sz="1800" b="1" i="1" u="none" strike="noStrike" cap="none" normalizeH="0" baseline="0" smtClean="0">
                          <a:ln>
                            <a:noFill/>
                          </a:ln>
                          <a:solidFill>
                            <a:srgbClr val="FF0066"/>
                          </a:solidFill>
                          <a:effectLst/>
                          <a:latin typeface="Arial" charset="0"/>
                        </a:rPr>
                        <a:t>Rr</a:t>
                      </a:r>
                      <a:endParaRPr kumimoji="0" lang="ru-RU" sz="1800" b="1" i="1" u="none" strike="noStrike" cap="none" normalizeH="0" baseline="0" smtClean="0">
                        <a:ln>
                          <a:noFill/>
                        </a:ln>
                        <a:solidFill>
                          <a:srgbClr val="FF0066"/>
                        </a:solidFill>
                        <a:effectLst/>
                        <a:latin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dirty="0" smtClean="0">
                          <a:ln>
                            <a:noFill/>
                          </a:ln>
                          <a:solidFill>
                            <a:srgbClr val="000000"/>
                          </a:solidFill>
                          <a:effectLst/>
                          <a:latin typeface="Arial" charset="0"/>
                        </a:rPr>
                        <a:t>р</a:t>
                      </a:r>
                      <a:endParaRPr kumimoji="0" lang="ru-RU" sz="1800" b="1" i="1" u="none" strike="noStrike" cap="none" normalizeH="0" baseline="0" dirty="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just" defTabSz="914400" rtl="0" eaLnBrk="1" fontAlgn="base" latinLnBrk="0" hangingPunct="1">
                        <a:lnSpc>
                          <a:spcPts val="1613"/>
                        </a:lnSpc>
                        <a:spcBef>
                          <a:spcPct val="0"/>
                        </a:spcBef>
                        <a:spcAft>
                          <a:spcPct val="0"/>
                        </a:spcAft>
                        <a:buClrTx/>
                        <a:buSzTx/>
                        <a:buFontTx/>
                        <a:buNone/>
                        <a:tabLst>
                          <a:tab pos="3138488" algn="l"/>
                        </a:tabLst>
                      </a:pPr>
                      <a:r>
                        <a:rPr kumimoji="0" lang="uk-UA" sz="1800" b="0" i="0" u="none" strike="noStrike" cap="none" normalizeH="0" baseline="0" smtClean="0">
                          <a:ln>
                            <a:noFill/>
                          </a:ln>
                          <a:solidFill>
                            <a:schemeClr val="bg1"/>
                          </a:solidFill>
                          <a:effectLst/>
                          <a:latin typeface="Arial" charset="0"/>
                        </a:rPr>
                        <a:t>Ren</a:t>
                      </a:r>
                      <a:r>
                        <a:rPr kumimoji="0" lang="uk-UA" sz="1800" b="0" i="0" u="none" strike="noStrike" cap="none" normalizeH="0" baseline="0" smtClean="0">
                          <a:ln>
                            <a:noFill/>
                          </a:ln>
                          <a:solidFill>
                            <a:srgbClr val="000000"/>
                          </a:solidFill>
                          <a:effectLst/>
                          <a:latin typeface="Arial" charset="0"/>
                        </a:rPr>
                        <a:t> - нирка </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r>
              <a:tr h="677863">
                <a:tc>
                  <a:txBody>
                    <a:bodyPr/>
                    <a:lstStyle/>
                    <a:p>
                      <a:pPr marL="203200" marR="0" lvl="0" indent="-13970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smtClean="0">
                          <a:ln>
                            <a:noFill/>
                          </a:ln>
                          <a:solidFill>
                            <a:srgbClr val="FF0066"/>
                          </a:solidFill>
                          <a:effectLst/>
                          <a:latin typeface="Arial" charset="0"/>
                        </a:rPr>
                        <a:t>  </a:t>
                      </a:r>
                    </a:p>
                    <a:p>
                      <a:pPr marL="203200" marR="0" lvl="0" indent="-13970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smtClean="0">
                          <a:ln>
                            <a:noFill/>
                          </a:ln>
                          <a:solidFill>
                            <a:srgbClr val="FF0066"/>
                          </a:solidFill>
                          <a:effectLst/>
                          <a:latin typeface="Arial" charset="0"/>
                        </a:rPr>
                        <a:t>  Ss</a:t>
                      </a:r>
                      <a:endParaRPr kumimoji="0" lang="ru-RU" sz="1800" b="1" i="1" u="none" strike="noStrike" cap="none" normalizeH="0" baseline="0" smtClean="0">
                        <a:ln>
                          <a:noFill/>
                        </a:ln>
                        <a:solidFill>
                          <a:srgbClr val="FF0066"/>
                        </a:solidFill>
                        <a:effectLst/>
                        <a:latin typeface="Times New Roman" pitchFamily="18" charset="0"/>
                      </a:endParaRPr>
                    </a:p>
                    <a:p>
                      <a:pPr marL="203200" marR="0" lvl="0" indent="-139700" algn="ctr" defTabSz="914400" rtl="0" eaLnBrk="1" fontAlgn="base" latinLnBrk="0" hangingPunct="1">
                        <a:lnSpc>
                          <a:spcPts val="1613"/>
                        </a:lnSpc>
                        <a:spcBef>
                          <a:spcPct val="0"/>
                        </a:spcBef>
                        <a:spcAft>
                          <a:spcPct val="0"/>
                        </a:spcAft>
                        <a:buClrTx/>
                        <a:buSzTx/>
                        <a:buFontTx/>
                        <a:buNone/>
                        <a:tabLst>
                          <a:tab pos="3138488" algn="l"/>
                        </a:tabLst>
                      </a:pPr>
                      <a:endParaRPr kumimoji="0" lang="ru-RU" sz="1800" b="1" i="1" u="none" strike="noStrike" cap="none" normalizeH="0" baseline="0" smtClean="0">
                        <a:ln>
                          <a:noFill/>
                        </a:ln>
                        <a:solidFill>
                          <a:srgbClr val="FF0066"/>
                        </a:solidFill>
                        <a:effectLst/>
                        <a:latin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endParaRPr kumimoji="0" lang="uk-UA" sz="1800" b="1" i="1" u="none" strike="noStrike" cap="none" normalizeH="0" baseline="0" dirty="0" smtClean="0">
                        <a:ln>
                          <a:noFill/>
                        </a:ln>
                        <a:solidFill>
                          <a:srgbClr val="000000"/>
                        </a:solidFill>
                        <a:effectLst/>
                        <a:latin typeface="Arial" charset="0"/>
                      </a:endParaRPr>
                    </a:p>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dirty="0" smtClean="0">
                          <a:ln>
                            <a:noFill/>
                          </a:ln>
                          <a:solidFill>
                            <a:srgbClr val="000000"/>
                          </a:solidFill>
                          <a:effectLst/>
                          <a:latin typeface="Arial" charset="0"/>
                        </a:rPr>
                        <a:t>с</a:t>
                      </a:r>
                      <a:endParaRPr kumimoji="0" lang="ru-RU" sz="1800" b="1" i="1" u="none" strike="noStrike" cap="none" normalizeH="0" baseline="0" dirty="0" smtClean="0">
                        <a:ln>
                          <a:noFill/>
                        </a:ln>
                        <a:solidFill>
                          <a:srgbClr val="000000"/>
                        </a:solidFill>
                        <a:effectLst/>
                        <a:latin typeface="Times New Roman" pitchFamily="18" charset="0"/>
                        <a:cs typeface="Times New Roman" pitchFamily="18" charset="0"/>
                      </a:endParaRPr>
                    </a:p>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endParaRPr kumimoji="0" lang="ru-RU" sz="1800" b="1" i="1" u="none" strike="noStrike" cap="none" normalizeH="0" baseline="0" dirty="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just" defTabSz="914400" rtl="0" eaLnBrk="1" fontAlgn="base" latinLnBrk="0" hangingPunct="1">
                        <a:lnSpc>
                          <a:spcPts val="1613"/>
                        </a:lnSpc>
                        <a:spcBef>
                          <a:spcPct val="0"/>
                        </a:spcBef>
                        <a:spcAft>
                          <a:spcPct val="0"/>
                        </a:spcAft>
                        <a:buClrTx/>
                        <a:buSzTx/>
                        <a:buFontTx/>
                        <a:buNone/>
                        <a:tabLst>
                          <a:tab pos="3011488" algn="l"/>
                        </a:tabLst>
                      </a:pPr>
                      <a:r>
                        <a:rPr kumimoji="0" lang="uk-UA" sz="1800" b="0" i="0" u="none" strike="noStrike" cap="none" normalizeH="0" baseline="0" smtClean="0">
                          <a:ln>
                            <a:noFill/>
                          </a:ln>
                          <a:solidFill>
                            <a:schemeClr val="bg1"/>
                          </a:solidFill>
                          <a:effectLst/>
                          <a:latin typeface="Arial" charset="0"/>
                        </a:rPr>
                        <a:t>Species</a:t>
                      </a:r>
                      <a:r>
                        <a:rPr kumimoji="0" lang="uk-UA" sz="1800" b="0" i="0" u="none" strike="noStrike" cap="none" normalizeH="0" baseline="0" smtClean="0">
                          <a:ln>
                            <a:noFill/>
                          </a:ln>
                          <a:solidFill>
                            <a:srgbClr val="000000"/>
                          </a:solidFill>
                          <a:effectLst/>
                          <a:latin typeface="Arial" charset="0"/>
                        </a:rPr>
                        <a:t> - збір , але в словах між двома голосними - </a:t>
                      </a:r>
                      <a:r>
                        <a:rPr kumimoji="0" lang="uk-UA" sz="1800" b="0" i="1" u="none" strike="noStrike" cap="none" normalizeH="0" baseline="0" smtClean="0">
                          <a:ln>
                            <a:noFill/>
                          </a:ln>
                          <a:solidFill>
                            <a:schemeClr val="bg1"/>
                          </a:solidFill>
                          <a:effectLst/>
                          <a:latin typeface="Arial" charset="0"/>
                        </a:rPr>
                        <a:t>"з"</a:t>
                      </a:r>
                      <a:r>
                        <a:rPr kumimoji="0" lang="uk-UA" sz="1800" b="0" i="0" u="none" strike="noStrike" cap="none" normalizeH="0" baseline="0" smtClean="0">
                          <a:ln>
                            <a:noFill/>
                          </a:ln>
                          <a:solidFill>
                            <a:srgbClr val="000000"/>
                          </a:solidFill>
                          <a:effectLst/>
                          <a:latin typeface="Arial" charset="0"/>
                        </a:rPr>
                        <a:t> </a:t>
                      </a:r>
                    </a:p>
                    <a:p>
                      <a:pPr marL="203200" marR="0" lvl="0" indent="0" algn="just" defTabSz="914400" rtl="0" eaLnBrk="1" fontAlgn="base" latinLnBrk="0" hangingPunct="1">
                        <a:lnSpc>
                          <a:spcPts val="1613"/>
                        </a:lnSpc>
                        <a:spcBef>
                          <a:spcPct val="0"/>
                        </a:spcBef>
                        <a:spcAft>
                          <a:spcPct val="0"/>
                        </a:spcAft>
                        <a:buClrTx/>
                        <a:buSzTx/>
                        <a:buFontTx/>
                        <a:buNone/>
                        <a:tabLst>
                          <a:tab pos="3011488" algn="l"/>
                        </a:tabLst>
                      </a:pPr>
                      <a:r>
                        <a:rPr kumimoji="0" lang="uk-UA" sz="1800" b="0" i="0" u="none" strike="noStrike" cap="none" normalizeH="0" baseline="0" smtClean="0">
                          <a:ln>
                            <a:noFill/>
                          </a:ln>
                          <a:solidFill>
                            <a:schemeClr val="bg1"/>
                          </a:solidFill>
                          <a:effectLst/>
                          <a:latin typeface="Arial" charset="0"/>
                        </a:rPr>
                        <a:t>nasalis</a:t>
                      </a:r>
                      <a:r>
                        <a:rPr kumimoji="0" lang="uk-UA" sz="1800" b="0" i="0" u="none" strike="noStrike" cap="none" normalizeH="0" baseline="0" smtClean="0">
                          <a:ln>
                            <a:noFill/>
                          </a:ln>
                          <a:solidFill>
                            <a:srgbClr val="000000"/>
                          </a:solidFill>
                          <a:effectLst/>
                          <a:latin typeface="Arial" charset="0"/>
                        </a:rPr>
                        <a:t> -(назаліс) - носовий </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r>
              <a:tr h="644525">
                <a:tc>
                  <a:txBody>
                    <a:bodyPr/>
                    <a:lstStyle/>
                    <a:p>
                      <a:pPr marL="203200" marR="0" lvl="0" indent="-13970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smtClean="0">
                          <a:ln>
                            <a:noFill/>
                          </a:ln>
                          <a:solidFill>
                            <a:srgbClr val="FF0066"/>
                          </a:solidFill>
                          <a:effectLst/>
                          <a:latin typeface="Arial" charset="0"/>
                        </a:rPr>
                        <a:t> </a:t>
                      </a:r>
                    </a:p>
                    <a:p>
                      <a:pPr marL="203200" marR="0" lvl="0" indent="-13970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smtClean="0">
                          <a:ln>
                            <a:noFill/>
                          </a:ln>
                          <a:solidFill>
                            <a:srgbClr val="FF0066"/>
                          </a:solidFill>
                          <a:effectLst/>
                          <a:latin typeface="Arial" charset="0"/>
                        </a:rPr>
                        <a:t> Тt</a:t>
                      </a:r>
                      <a:endParaRPr kumimoji="0" lang="ru-RU" sz="1800" b="1" i="1" u="none" strike="noStrike" cap="none" normalizeH="0" baseline="0" smtClean="0">
                        <a:ln>
                          <a:noFill/>
                        </a:ln>
                        <a:solidFill>
                          <a:srgbClr val="FF0066"/>
                        </a:solidFill>
                        <a:effectLst/>
                        <a:latin typeface="Times New Roman" pitchFamily="18" charset="0"/>
                      </a:endParaRPr>
                    </a:p>
                    <a:p>
                      <a:pPr marL="203200" marR="0" lvl="0" indent="-139700" algn="ctr" defTabSz="914400" rtl="0" eaLnBrk="1" fontAlgn="base" latinLnBrk="0" hangingPunct="1">
                        <a:lnSpc>
                          <a:spcPts val="1613"/>
                        </a:lnSpc>
                        <a:spcBef>
                          <a:spcPct val="0"/>
                        </a:spcBef>
                        <a:spcAft>
                          <a:spcPct val="0"/>
                        </a:spcAft>
                        <a:buClrTx/>
                        <a:buSzTx/>
                        <a:buFontTx/>
                        <a:buNone/>
                        <a:tabLst>
                          <a:tab pos="3138488" algn="l"/>
                        </a:tabLst>
                      </a:pPr>
                      <a:endParaRPr kumimoji="0" lang="ru-RU" sz="1800" b="1" i="1" u="none" strike="noStrike" cap="none" normalizeH="0" baseline="0" smtClean="0">
                        <a:ln>
                          <a:noFill/>
                        </a:ln>
                        <a:solidFill>
                          <a:srgbClr val="FF0066"/>
                        </a:solidFill>
                        <a:effectLst/>
                        <a:latin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endParaRPr kumimoji="0" lang="uk-UA" sz="1800" b="1" i="1" u="none" strike="noStrike" cap="none" normalizeH="0" baseline="0" dirty="0" smtClean="0">
                        <a:ln>
                          <a:noFill/>
                        </a:ln>
                        <a:solidFill>
                          <a:srgbClr val="000000"/>
                        </a:solidFill>
                        <a:effectLst/>
                        <a:latin typeface="Arial" charset="0"/>
                      </a:endParaRPr>
                    </a:p>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dirty="0" smtClean="0">
                          <a:ln>
                            <a:noFill/>
                          </a:ln>
                          <a:solidFill>
                            <a:srgbClr val="000000"/>
                          </a:solidFill>
                          <a:effectLst/>
                          <a:latin typeface="Arial" charset="0"/>
                        </a:rPr>
                        <a:t>т</a:t>
                      </a:r>
                      <a:endParaRPr kumimoji="0" lang="ru-RU" sz="1800" b="1" i="1" u="none" strike="noStrike" cap="none" normalizeH="0" baseline="0" dirty="0" smtClean="0">
                        <a:ln>
                          <a:noFill/>
                        </a:ln>
                        <a:solidFill>
                          <a:srgbClr val="000000"/>
                        </a:solidFill>
                        <a:effectLst/>
                        <a:latin typeface="Times New Roman" pitchFamily="18" charset="0"/>
                        <a:cs typeface="Times New Roman" pitchFamily="18" charset="0"/>
                      </a:endParaRPr>
                    </a:p>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endParaRPr kumimoji="0" lang="uk-UA" sz="1800" b="1" i="1" u="none" strike="noStrike" cap="none" normalizeH="0" baseline="0" dirty="0" smtClean="0">
                        <a:ln>
                          <a:noFill/>
                        </a:ln>
                        <a:solidFill>
                          <a:srgbClr val="000000"/>
                        </a:solidFill>
                        <a:effectLst/>
                        <a:latin typeface="Arial"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just" defTabSz="914400" rtl="0" eaLnBrk="1" fontAlgn="base" latinLnBrk="0" hangingPunct="1">
                        <a:lnSpc>
                          <a:spcPts val="1613"/>
                        </a:lnSpc>
                        <a:spcBef>
                          <a:spcPct val="0"/>
                        </a:spcBef>
                        <a:spcAft>
                          <a:spcPct val="0"/>
                        </a:spcAft>
                        <a:buClrTx/>
                        <a:buSzTx/>
                        <a:buFontTx/>
                        <a:buNone/>
                        <a:tabLst>
                          <a:tab pos="3011488" algn="l"/>
                        </a:tabLst>
                      </a:pPr>
                      <a:r>
                        <a:rPr kumimoji="0" lang="en-US" sz="1800" b="0" i="0" u="none" strike="noStrike" cap="none" normalizeH="0" baseline="0" smtClean="0">
                          <a:ln>
                            <a:noFill/>
                          </a:ln>
                          <a:solidFill>
                            <a:schemeClr val="bg1"/>
                          </a:solidFill>
                          <a:effectLst/>
                          <a:latin typeface="Arial" charset="0"/>
                        </a:rPr>
                        <a:t>Tinctura</a:t>
                      </a:r>
                      <a:r>
                        <a:rPr kumimoji="0" lang="uk-UA" sz="1800" b="0" i="0" u="none" strike="noStrike" cap="none" normalizeH="0" baseline="0" smtClean="0">
                          <a:ln>
                            <a:noFill/>
                          </a:ln>
                          <a:solidFill>
                            <a:schemeClr val="bg1"/>
                          </a:solidFill>
                          <a:effectLst/>
                          <a:latin typeface="Arial" charset="0"/>
                        </a:rPr>
                        <a:t> </a:t>
                      </a:r>
                      <a:r>
                        <a:rPr kumimoji="0" lang="en-US" sz="1800" b="0" i="0" u="none" strike="noStrike" cap="none" normalizeH="0" baseline="0" smtClean="0">
                          <a:ln>
                            <a:noFill/>
                          </a:ln>
                          <a:solidFill>
                            <a:srgbClr val="000000"/>
                          </a:solidFill>
                          <a:effectLst/>
                          <a:latin typeface="Arial" charset="0"/>
                        </a:rPr>
                        <a:t>-</a:t>
                      </a:r>
                      <a:r>
                        <a:rPr kumimoji="0" lang="uk-UA" sz="1800" b="0" i="0" u="none" strike="noStrike" cap="none" normalizeH="0" baseline="0" smtClean="0">
                          <a:ln>
                            <a:noFill/>
                          </a:ln>
                          <a:solidFill>
                            <a:srgbClr val="000000"/>
                          </a:solidFill>
                          <a:effectLst/>
                          <a:latin typeface="Arial" charset="0"/>
                        </a:rPr>
                        <a:t> настоянка</a:t>
                      </a:r>
                      <a:endParaRPr kumimoji="0" lang="ru-RU" sz="1800" b="0" i="0" u="none" strike="noStrike" cap="none" normalizeH="0" baseline="0" smtClean="0">
                        <a:ln>
                          <a:noFill/>
                        </a:ln>
                        <a:solidFill>
                          <a:srgbClr val="000000"/>
                        </a:solidFill>
                        <a:effectLst/>
                        <a:latin typeface="Arial"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r>
              <a:tr h="642938">
                <a:tc>
                  <a:txBody>
                    <a:bodyPr/>
                    <a:lstStyle/>
                    <a:p>
                      <a:pPr marL="203200" marR="0" lvl="0" indent="-13970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smtClean="0">
                          <a:ln>
                            <a:noFill/>
                          </a:ln>
                          <a:solidFill>
                            <a:srgbClr val="FF0066"/>
                          </a:solidFill>
                          <a:effectLst/>
                          <a:latin typeface="Arial" charset="0"/>
                        </a:rPr>
                        <a:t>  Vv</a:t>
                      </a:r>
                      <a:endParaRPr kumimoji="0" lang="ru-RU" sz="1800" b="1" i="1" u="none" strike="noStrike" cap="none" normalizeH="0" baseline="0" smtClean="0">
                        <a:ln>
                          <a:noFill/>
                        </a:ln>
                        <a:solidFill>
                          <a:srgbClr val="FF0066"/>
                        </a:solidFill>
                        <a:effectLst/>
                        <a:latin typeface="Arial" charset="0"/>
                      </a:endParaRPr>
                    </a:p>
                    <a:p>
                      <a:pPr marL="203200" marR="0" lvl="0" indent="-139700" algn="ctr" defTabSz="914400" rtl="0" eaLnBrk="1" fontAlgn="base" latinLnBrk="0" hangingPunct="1">
                        <a:lnSpc>
                          <a:spcPts val="1613"/>
                        </a:lnSpc>
                        <a:spcBef>
                          <a:spcPct val="0"/>
                        </a:spcBef>
                        <a:spcAft>
                          <a:spcPct val="0"/>
                        </a:spcAft>
                        <a:buClrTx/>
                        <a:buSzTx/>
                        <a:buFontTx/>
                        <a:buNone/>
                        <a:tabLst>
                          <a:tab pos="3138488" algn="l"/>
                        </a:tabLst>
                      </a:pPr>
                      <a:endParaRPr kumimoji="0" lang="ru-RU" sz="1800" b="1" i="1" u="none" strike="noStrike" cap="none" normalizeH="0" baseline="0" smtClean="0">
                        <a:ln>
                          <a:noFill/>
                        </a:ln>
                        <a:solidFill>
                          <a:srgbClr val="FF0066"/>
                        </a:solidFill>
                        <a:effectLst/>
                        <a:latin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endParaRPr kumimoji="0" lang="uk-UA" sz="1800" b="1" i="1" u="none" strike="noStrike" cap="none" normalizeH="0" baseline="0" dirty="0" smtClean="0">
                        <a:ln>
                          <a:noFill/>
                        </a:ln>
                        <a:solidFill>
                          <a:srgbClr val="000000"/>
                        </a:solidFill>
                        <a:effectLst/>
                        <a:latin typeface="Arial" charset="0"/>
                      </a:endParaRPr>
                    </a:p>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dirty="0" smtClean="0">
                          <a:ln>
                            <a:noFill/>
                          </a:ln>
                          <a:solidFill>
                            <a:srgbClr val="000000"/>
                          </a:solidFill>
                          <a:effectLst/>
                          <a:latin typeface="Arial" charset="0"/>
                        </a:rPr>
                        <a:t>в</a:t>
                      </a:r>
                      <a:endParaRPr kumimoji="0" lang="ru-RU" sz="1800" b="1" i="1" u="none" strike="noStrike" cap="none" normalizeH="0" baseline="0" dirty="0" smtClean="0">
                        <a:ln>
                          <a:noFill/>
                        </a:ln>
                        <a:solidFill>
                          <a:srgbClr val="000000"/>
                        </a:solidFill>
                        <a:effectLst/>
                        <a:latin typeface="Times New Roman" pitchFamily="18" charset="0"/>
                        <a:cs typeface="Times New Roman" pitchFamily="18" charset="0"/>
                      </a:endParaRPr>
                    </a:p>
                    <a:p>
                      <a:pPr marL="203200" marR="0" lvl="0" indent="0" algn="ctr" defTabSz="914400" rtl="0" eaLnBrk="1" fontAlgn="base" latinLnBrk="0" hangingPunct="1">
                        <a:lnSpc>
                          <a:spcPts val="1613"/>
                        </a:lnSpc>
                        <a:spcBef>
                          <a:spcPct val="0"/>
                        </a:spcBef>
                        <a:spcAft>
                          <a:spcPct val="0"/>
                        </a:spcAft>
                        <a:buClrTx/>
                        <a:buSzTx/>
                        <a:buFontTx/>
                        <a:buNone/>
                        <a:tabLst>
                          <a:tab pos="3138488" algn="l"/>
                        </a:tabLst>
                      </a:pPr>
                      <a:endParaRPr kumimoji="0" lang="uk-UA" sz="1800" b="1" i="1" u="none" strike="noStrike" cap="none" normalizeH="0" baseline="0" dirty="0" smtClean="0">
                        <a:ln>
                          <a:noFill/>
                        </a:ln>
                        <a:solidFill>
                          <a:srgbClr val="000000"/>
                        </a:solidFill>
                        <a:effectLst/>
                        <a:latin typeface="Arial"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c>
                  <a:txBody>
                    <a:bodyPr/>
                    <a:lstStyle/>
                    <a:p>
                      <a:pPr marL="203200" marR="0" lvl="0" indent="0" algn="just" defTabSz="914400" rtl="0" eaLnBrk="1" fontAlgn="base" latinLnBrk="0" hangingPunct="1">
                        <a:lnSpc>
                          <a:spcPts val="1613"/>
                        </a:lnSpc>
                        <a:spcBef>
                          <a:spcPct val="0"/>
                        </a:spcBef>
                        <a:spcAft>
                          <a:spcPct val="0"/>
                        </a:spcAft>
                        <a:buClrTx/>
                        <a:buSzTx/>
                        <a:buFontTx/>
                        <a:buNone/>
                        <a:tabLst>
                          <a:tab pos="3011488" algn="l"/>
                        </a:tabLst>
                      </a:pPr>
                      <a:r>
                        <a:rPr kumimoji="0" lang="uk-UA" sz="1800" b="0" i="0" u="none" strike="noStrike" cap="none" normalizeH="0" baseline="0" smtClean="0">
                          <a:ln>
                            <a:noFill/>
                          </a:ln>
                          <a:solidFill>
                            <a:schemeClr val="bg1"/>
                          </a:solidFill>
                          <a:effectLst/>
                          <a:latin typeface="Arial" charset="0"/>
                        </a:rPr>
                        <a:t>Vacca</a:t>
                      </a:r>
                      <a:r>
                        <a:rPr kumimoji="0" lang="uk-UA" sz="1800" b="0" i="0" u="none" strike="noStrike" cap="none" normalizeH="0" baseline="0" smtClean="0">
                          <a:ln>
                            <a:noFill/>
                          </a:ln>
                          <a:solidFill>
                            <a:srgbClr val="000000"/>
                          </a:solidFill>
                          <a:effectLst/>
                          <a:latin typeface="Arial" charset="0"/>
                        </a:rPr>
                        <a:t> – корова</a:t>
                      </a:r>
                      <a:endParaRPr kumimoji="0" lang="ru-RU" sz="1800" b="0" i="0" u="none" strike="noStrike" cap="none" normalizeH="0" baseline="0" smtClean="0">
                        <a:ln>
                          <a:noFill/>
                        </a:ln>
                        <a:solidFill>
                          <a:srgbClr val="000000"/>
                        </a:solidFill>
                        <a:effectLst/>
                        <a:latin typeface="Arial"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solidFill>
                  </a:tcPr>
                </a:tc>
              </a:tr>
            </a:tbl>
          </a:graphicData>
        </a:graphic>
      </p:graphicFrame>
    </p:spTree>
  </p:cSld>
  <p:clrMapOvr>
    <a:masterClrMapping/>
  </p:clrMapOvr>
  <p:transition spd="med" advClick="0" advTm="30000">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ъект 1"/>
          <p:cNvSpPr>
            <a:spLocks noGrp="1"/>
          </p:cNvSpPr>
          <p:nvPr>
            <p:ph idx="4294967295"/>
          </p:nvPr>
        </p:nvSpPr>
        <p:spPr>
          <a:xfrm>
            <a:off x="457200" y="1673225"/>
            <a:ext cx="8229600" cy="2547938"/>
          </a:xfrm>
        </p:spPr>
        <p:txBody>
          <a:bodyPr/>
          <a:lstStyle/>
          <a:p>
            <a:pPr eaLnBrk="1" hangingPunct="1">
              <a:buFontTx/>
              <a:buNone/>
            </a:pPr>
            <a:r>
              <a:rPr lang="ru-RU" sz="2200" dirty="0" smtClean="0"/>
              <a:t>	</a:t>
            </a:r>
            <a:r>
              <a:rPr lang="ru-RU" sz="1800" b="1" dirty="0" smtClean="0"/>
              <a:t>В словах </a:t>
            </a:r>
            <a:r>
              <a:rPr lang="ru-RU" sz="1800" b="1" dirty="0" err="1" smtClean="0"/>
              <a:t>грецького</a:t>
            </a:r>
            <a:r>
              <a:rPr lang="ru-RU" sz="1800" b="1" dirty="0" smtClean="0"/>
              <a:t> </a:t>
            </a:r>
            <a:r>
              <a:rPr lang="ru-RU" sz="1800" b="1" dirty="0" err="1" smtClean="0"/>
              <a:t>походження</a:t>
            </a:r>
            <a:r>
              <a:rPr lang="ru-RU" sz="1800" b="1" dirty="0" smtClean="0"/>
              <a:t> </a:t>
            </a:r>
            <a:r>
              <a:rPr lang="ru-RU" sz="1800" b="1" dirty="0" err="1" smtClean="0"/>
              <a:t>між</a:t>
            </a:r>
            <a:r>
              <a:rPr lang="ru-RU" sz="1800" b="1" dirty="0" smtClean="0"/>
              <a:t> </a:t>
            </a:r>
            <a:r>
              <a:rPr lang="ru-RU" sz="1800" b="1" dirty="0" err="1" smtClean="0"/>
              <a:t>голосними</a:t>
            </a:r>
            <a:r>
              <a:rPr lang="ru-RU" sz="1800" b="1" dirty="0" smtClean="0"/>
              <a:t> і </a:t>
            </a:r>
            <a:r>
              <a:rPr lang="ru-RU" sz="1800" b="1" dirty="0" err="1" smtClean="0"/>
              <a:t>приголосними</a:t>
            </a:r>
            <a:r>
              <a:rPr lang="ru-RU" sz="1800" b="1" dirty="0" smtClean="0"/>
              <a:t> </a:t>
            </a:r>
            <a:r>
              <a:rPr lang="ru-RU" sz="1800" b="1" dirty="0" smtClean="0">
                <a:solidFill>
                  <a:srgbClr val="FF0066"/>
                </a:solidFill>
              </a:rPr>
              <a:t>m, n </a:t>
            </a:r>
            <a:r>
              <a:rPr lang="ru-RU" sz="1800" b="1" i="1" dirty="0" smtClean="0">
                <a:solidFill>
                  <a:schemeClr val="tx2">
                    <a:lumMod val="90000"/>
                  </a:schemeClr>
                </a:solidFill>
              </a:rPr>
              <a:t>- s</a:t>
            </a:r>
            <a:r>
              <a:rPr lang="ru-RU" sz="1800" b="1" dirty="0" smtClean="0">
                <a:solidFill>
                  <a:srgbClr val="FF0000"/>
                </a:solidFill>
              </a:rPr>
              <a:t> </a:t>
            </a:r>
            <a:r>
              <a:rPr lang="ru-RU" sz="1800" b="1" dirty="0" err="1" smtClean="0"/>
              <a:t>вимовляється</a:t>
            </a:r>
            <a:r>
              <a:rPr lang="ru-RU" sz="1800" b="1" dirty="0" smtClean="0"/>
              <a:t> "</a:t>
            </a:r>
            <a:r>
              <a:rPr lang="ru-RU" sz="1800" b="1" dirty="0" smtClean="0">
                <a:solidFill>
                  <a:srgbClr val="FF0066"/>
                </a:solidFill>
              </a:rPr>
              <a:t>з</a:t>
            </a:r>
            <a:r>
              <a:rPr lang="ru-RU" sz="1800" b="1" dirty="0" smtClean="0"/>
              <a:t>" </a:t>
            </a:r>
          </a:p>
          <a:p>
            <a:pPr eaLnBrk="1" hangingPunct="1">
              <a:buFontTx/>
              <a:buNone/>
            </a:pPr>
            <a:r>
              <a:rPr lang="ru-RU" sz="1800" b="1" dirty="0" smtClean="0"/>
              <a:t>	</a:t>
            </a:r>
            <a:r>
              <a:rPr lang="ru-RU" sz="1800" b="1" dirty="0" err="1" smtClean="0">
                <a:solidFill>
                  <a:srgbClr val="00FFFF"/>
                </a:solidFill>
              </a:rPr>
              <a:t>рlasma</a:t>
            </a:r>
            <a:r>
              <a:rPr lang="ru-RU" sz="1800" b="1" dirty="0" smtClean="0">
                <a:solidFill>
                  <a:srgbClr val="00FFFF"/>
                </a:solidFill>
              </a:rPr>
              <a:t> (плазма) - плазма</a:t>
            </a:r>
          </a:p>
          <a:p>
            <a:pPr eaLnBrk="1" hangingPunct="1"/>
            <a:endParaRPr lang="uk-UA" sz="1800" b="1" dirty="0" smtClean="0">
              <a:solidFill>
                <a:srgbClr val="00FFFF"/>
              </a:solidFill>
            </a:endParaRPr>
          </a:p>
          <a:p>
            <a:pPr eaLnBrk="1" hangingPunct="1">
              <a:buFontTx/>
              <a:buNone/>
            </a:pPr>
            <a:r>
              <a:rPr lang="ru-RU" sz="1800" b="1" dirty="0" smtClean="0"/>
              <a:t>	</a:t>
            </a:r>
            <a:r>
              <a:rPr lang="ru-RU" sz="1800" b="1" dirty="0" err="1" smtClean="0"/>
              <a:t>Якщо</a:t>
            </a:r>
            <a:r>
              <a:rPr lang="ru-RU" sz="1800" b="1" dirty="0" smtClean="0"/>
              <a:t> </a:t>
            </a:r>
            <a:r>
              <a:rPr lang="ru-RU" sz="1800" b="1" dirty="0" err="1" smtClean="0"/>
              <a:t>літера</a:t>
            </a:r>
            <a:r>
              <a:rPr lang="ru-RU" sz="1800" b="1" dirty="0" smtClean="0"/>
              <a:t> </a:t>
            </a:r>
            <a:r>
              <a:rPr lang="ru-RU" sz="1800" b="1" dirty="0" smtClean="0">
                <a:solidFill>
                  <a:schemeClr val="tx2">
                    <a:lumMod val="90000"/>
                  </a:schemeClr>
                </a:solidFill>
              </a:rPr>
              <a:t>s </a:t>
            </a:r>
            <a:r>
              <a:rPr lang="ru-RU" sz="1800" b="1" dirty="0" err="1" smtClean="0"/>
              <a:t>стоїть</a:t>
            </a:r>
            <a:r>
              <a:rPr lang="ru-RU" sz="1800" b="1" dirty="0" smtClean="0"/>
              <a:t> </a:t>
            </a:r>
            <a:r>
              <a:rPr lang="ru-RU" sz="1800" b="1" dirty="0" err="1" smtClean="0"/>
              <a:t>спочатку</a:t>
            </a:r>
            <a:r>
              <a:rPr lang="ru-RU" sz="1800" b="1" dirty="0" smtClean="0"/>
              <a:t> </a:t>
            </a:r>
            <a:r>
              <a:rPr lang="ru-RU" sz="1800" b="1" dirty="0" err="1" smtClean="0"/>
              <a:t>кореня</a:t>
            </a:r>
            <a:r>
              <a:rPr lang="ru-RU" sz="1800" b="1" dirty="0" smtClean="0"/>
              <a:t> </a:t>
            </a:r>
            <a:r>
              <a:rPr lang="ru-RU" sz="1800" b="1" dirty="0" err="1" smtClean="0"/>
              <a:t>після</a:t>
            </a:r>
            <a:r>
              <a:rPr lang="ru-RU" sz="1800" b="1" dirty="0" smtClean="0"/>
              <a:t> </a:t>
            </a:r>
            <a:r>
              <a:rPr lang="ru-RU" sz="1800" b="1" dirty="0" err="1" smtClean="0"/>
              <a:t>префікса</a:t>
            </a:r>
            <a:r>
              <a:rPr lang="ru-RU" sz="1800" b="1" dirty="0" smtClean="0"/>
              <a:t> </a:t>
            </a:r>
            <a:r>
              <a:rPr lang="ru-RU" sz="1800" b="1" dirty="0" err="1" smtClean="0"/>
              <a:t>або</a:t>
            </a:r>
            <a:r>
              <a:rPr lang="ru-RU" sz="1800" b="1" dirty="0" smtClean="0"/>
              <a:t> </a:t>
            </a:r>
            <a:r>
              <a:rPr lang="ru-RU" sz="1800" b="1" dirty="0" err="1" smtClean="0"/>
              <a:t>спочатку</a:t>
            </a:r>
            <a:r>
              <a:rPr lang="ru-RU" sz="1800" b="1" dirty="0" smtClean="0"/>
              <a:t> </a:t>
            </a:r>
            <a:r>
              <a:rPr lang="ru-RU" sz="1800" b="1" dirty="0" err="1" smtClean="0"/>
              <a:t>кореня</a:t>
            </a:r>
            <a:r>
              <a:rPr lang="ru-RU" sz="1800" b="1" dirty="0" smtClean="0"/>
              <a:t> складного слова та </a:t>
            </a:r>
            <a:r>
              <a:rPr lang="ru-RU" sz="1800" b="1" dirty="0" err="1" smtClean="0"/>
              <a:t>між</a:t>
            </a:r>
            <a:r>
              <a:rPr lang="ru-RU" sz="1800" b="1" dirty="0" smtClean="0"/>
              <a:t> </a:t>
            </a:r>
            <a:r>
              <a:rPr lang="ru-RU" sz="1800" b="1" dirty="0" err="1" smtClean="0"/>
              <a:t>голосними</a:t>
            </a:r>
            <a:r>
              <a:rPr lang="ru-RU" sz="1800" b="1" dirty="0" smtClean="0"/>
              <a:t> </a:t>
            </a:r>
            <a:r>
              <a:rPr lang="ru-RU" sz="1800" b="1" dirty="0" err="1" smtClean="0"/>
              <a:t>звучить</a:t>
            </a:r>
            <a:r>
              <a:rPr lang="ru-RU" sz="1800" b="1" dirty="0" smtClean="0"/>
              <a:t> "</a:t>
            </a:r>
            <a:r>
              <a:rPr lang="ru-RU" sz="1800" b="1" dirty="0" smtClean="0">
                <a:solidFill>
                  <a:srgbClr val="FF0066"/>
                </a:solidFill>
              </a:rPr>
              <a:t>с</a:t>
            </a:r>
            <a:r>
              <a:rPr lang="ru-RU" sz="1800" b="1" dirty="0" smtClean="0"/>
              <a:t>"</a:t>
            </a:r>
          </a:p>
          <a:p>
            <a:pPr eaLnBrk="1" hangingPunct="1">
              <a:buFontTx/>
              <a:buNone/>
            </a:pPr>
            <a:r>
              <a:rPr lang="uk-UA" sz="1800" b="1" i="1" dirty="0" smtClean="0">
                <a:solidFill>
                  <a:srgbClr val="00FFFF"/>
                </a:solidFill>
              </a:rPr>
              <a:t>     Наприклад:</a:t>
            </a:r>
            <a:endParaRPr lang="ru-RU" sz="1800" b="1" i="1" dirty="0" smtClean="0">
              <a:solidFill>
                <a:srgbClr val="00FFFF"/>
              </a:solidFill>
            </a:endParaRPr>
          </a:p>
          <a:p>
            <a:pPr eaLnBrk="1" hangingPunct="1">
              <a:buFontTx/>
              <a:buNone/>
            </a:pPr>
            <a:r>
              <a:rPr lang="ru-RU" sz="1800" b="1" dirty="0" smtClean="0">
                <a:solidFill>
                  <a:srgbClr val="00FFFF"/>
                </a:solidFill>
              </a:rPr>
              <a:t>	</a:t>
            </a:r>
            <a:r>
              <a:rPr lang="ru-RU" sz="1800" b="1" dirty="0" err="1" smtClean="0">
                <a:solidFill>
                  <a:srgbClr val="00FFFF"/>
                </a:solidFill>
              </a:rPr>
              <a:t>designatio</a:t>
            </a:r>
            <a:r>
              <a:rPr lang="ru-RU" sz="1800" b="1" dirty="0" smtClean="0">
                <a:solidFill>
                  <a:srgbClr val="00FFFF"/>
                </a:solidFill>
              </a:rPr>
              <a:t> (</a:t>
            </a:r>
            <a:r>
              <a:rPr lang="ru-RU" sz="1800" b="1" dirty="0" err="1" smtClean="0">
                <a:solidFill>
                  <a:srgbClr val="00FFFF"/>
                </a:solidFill>
              </a:rPr>
              <a:t>десігнаціо</a:t>
            </a:r>
            <a:r>
              <a:rPr lang="ru-RU" sz="1800" b="1" dirty="0" smtClean="0">
                <a:solidFill>
                  <a:srgbClr val="00FFFF"/>
                </a:solidFill>
              </a:rPr>
              <a:t>) </a:t>
            </a:r>
            <a:r>
              <a:rPr lang="ru-RU" sz="1800" b="1" dirty="0" smtClean="0"/>
              <a:t>– </a:t>
            </a:r>
            <a:r>
              <a:rPr lang="ru-RU" sz="1800" b="1" dirty="0" err="1" smtClean="0"/>
              <a:t>позначення</a:t>
            </a:r>
            <a:endParaRPr lang="ru-RU" sz="1800" b="1" dirty="0" smtClean="0"/>
          </a:p>
        </p:txBody>
      </p:sp>
    </p:spTree>
  </p:cSld>
  <p:clrMapOvr>
    <a:masterClrMapping/>
  </p:clrMapOvr>
  <p:transition spd="med" advClick="0" advTm="30000">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a:spLocks noChangeArrowheads="1"/>
          </p:cNvSpPr>
          <p:nvPr/>
        </p:nvSpPr>
        <p:spPr bwMode="auto">
          <a:xfrm>
            <a:off x="395288" y="188913"/>
            <a:ext cx="8424862" cy="765175"/>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dirty="0">
                <a:solidFill>
                  <a:srgbClr val="92D050"/>
                </a:solidFill>
                <a:latin typeface="Arial" charset="0"/>
              </a:rPr>
              <a:t>2. Звукосполучення</a:t>
            </a:r>
            <a:endParaRPr lang="ru-RU" b="1" dirty="0">
              <a:solidFill>
                <a:srgbClr val="92D050"/>
              </a:solidFill>
              <a:latin typeface="Arial" charset="0"/>
            </a:endParaRPr>
          </a:p>
        </p:txBody>
      </p:sp>
      <p:sp>
        <p:nvSpPr>
          <p:cNvPr id="38914" name="Объект 1"/>
          <p:cNvSpPr>
            <a:spLocks/>
          </p:cNvSpPr>
          <p:nvPr/>
        </p:nvSpPr>
        <p:spPr bwMode="auto">
          <a:xfrm>
            <a:off x="468313" y="1125538"/>
            <a:ext cx="8229600" cy="504825"/>
          </a:xfrm>
          <a:prstGeom prst="rect">
            <a:avLst/>
          </a:prstGeom>
          <a:noFill/>
          <a:ln w="9525">
            <a:noFill/>
            <a:miter lim="800000"/>
            <a:headEnd/>
            <a:tailEnd/>
          </a:ln>
        </p:spPr>
        <p:txBody>
          <a:bodyPr/>
          <a:lstStyle/>
          <a:p>
            <a:pPr algn="ctr">
              <a:spcBef>
                <a:spcPct val="20000"/>
              </a:spcBef>
              <a:buClr>
                <a:schemeClr val="tx2"/>
              </a:buClr>
            </a:pPr>
            <a:r>
              <a:rPr lang="ru-RU" b="1" i="1">
                <a:solidFill>
                  <a:schemeClr val="hlink"/>
                </a:solidFill>
                <a:latin typeface="Arial" charset="0"/>
              </a:rPr>
              <a:t>с</a:t>
            </a:r>
            <a:r>
              <a:rPr lang="en-US" b="1" i="1">
                <a:solidFill>
                  <a:schemeClr val="hlink"/>
                </a:solidFill>
                <a:latin typeface="Arial" charset="0"/>
              </a:rPr>
              <a:t>h</a:t>
            </a:r>
            <a:r>
              <a:rPr lang="ru-RU" b="1" i="1">
                <a:solidFill>
                  <a:schemeClr val="hlink"/>
                </a:solidFill>
                <a:latin typeface="Arial" charset="0"/>
              </a:rPr>
              <a:t>, рh, rh, th - зустрічається в словах грецького походження:</a:t>
            </a:r>
          </a:p>
          <a:p>
            <a:pPr algn="ctr">
              <a:spcBef>
                <a:spcPct val="20000"/>
              </a:spcBef>
              <a:buClr>
                <a:schemeClr val="tx2"/>
              </a:buClr>
            </a:pPr>
            <a:endParaRPr lang="ru-RU" b="1" i="1">
              <a:solidFill>
                <a:schemeClr val="hlink"/>
              </a:solidFill>
              <a:latin typeface="Arial" charset="0"/>
            </a:endParaRPr>
          </a:p>
        </p:txBody>
      </p:sp>
      <p:graphicFrame>
        <p:nvGraphicFramePr>
          <p:cNvPr id="213044" name="Group 52"/>
          <p:cNvGraphicFramePr>
            <a:graphicFrameLocks noGrp="1"/>
          </p:cNvGraphicFramePr>
          <p:nvPr>
            <p:ph/>
            <p:extLst>
              <p:ext uri="{D42A27DB-BD31-4B8C-83A1-F6EECF244321}">
                <p14:modId xmlns:p14="http://schemas.microsoft.com/office/powerpoint/2010/main" val="374703721"/>
              </p:ext>
            </p:extLst>
          </p:nvPr>
        </p:nvGraphicFramePr>
        <p:xfrm>
          <a:off x="323850" y="1916113"/>
          <a:ext cx="8424863" cy="4024314"/>
        </p:xfrm>
        <a:graphic>
          <a:graphicData uri="http://schemas.openxmlformats.org/drawingml/2006/table">
            <a:tbl>
              <a:tblPr/>
              <a:tblGrid>
                <a:gridCol w="2178050"/>
                <a:gridCol w="2392363"/>
                <a:gridCol w="3854450"/>
              </a:tblGrid>
              <a:tr h="430213">
                <a:tc>
                  <a:txBody>
                    <a:bodyPr/>
                    <a:lstStyle/>
                    <a:p>
                      <a:pPr marL="0" marR="0" lvl="0" indent="8890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dirty="0" err="1" smtClean="0">
                          <a:ln>
                            <a:noFill/>
                          </a:ln>
                          <a:solidFill>
                            <a:srgbClr val="FF0066"/>
                          </a:solidFill>
                          <a:effectLst/>
                          <a:latin typeface="Arial" charset="0"/>
                        </a:rPr>
                        <a:t>Ch</a:t>
                      </a:r>
                      <a:endParaRPr kumimoji="0" lang="ru-RU" sz="1800" b="1" i="1" u="none" strike="noStrike" cap="none" normalizeH="0" baseline="0" dirty="0" smtClean="0">
                        <a:ln>
                          <a:noFill/>
                        </a:ln>
                        <a:solidFill>
                          <a:srgbClr val="FF0066"/>
                        </a:solidFill>
                        <a:effectLst/>
                        <a:latin typeface="Arial" charset="0"/>
                        <a:cs typeface="Times New Roman" pitchFamily="18" charset="0"/>
                      </a:endParaRPr>
                    </a:p>
                  </a:txBody>
                  <a:tcPr marL="25400" marR="25400" marT="0" marB="0" anchor="b"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solidFill>
                      <a:srgbClr val="66FFFF"/>
                    </a:solidFill>
                  </a:tcPr>
                </a:tc>
                <a:tc>
                  <a:txBody>
                    <a:bodyPr/>
                    <a:lstStyle/>
                    <a:p>
                      <a:pPr marL="0" marR="0" lvl="0" indent="8890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smtClean="0">
                          <a:ln>
                            <a:noFill/>
                          </a:ln>
                          <a:solidFill>
                            <a:srgbClr val="000000"/>
                          </a:solidFill>
                          <a:effectLst/>
                          <a:latin typeface="Arial" charset="0"/>
                          <a:cs typeface="Times New Roman" pitchFamily="18" charset="0"/>
                        </a:rPr>
                        <a:t>х</a:t>
                      </a:r>
                      <a:endParaRPr kumimoji="0" lang="ru-RU" sz="1800" b="1" i="1" u="none" strike="noStrike" cap="none" normalizeH="0" baseline="0" smtClean="0">
                        <a:ln>
                          <a:noFill/>
                        </a:ln>
                        <a:solidFill>
                          <a:srgbClr val="000000"/>
                        </a:solidFill>
                        <a:effectLst/>
                        <a:latin typeface="Arial" charset="0"/>
                        <a:cs typeface="Times New Roman" pitchFamily="18" charset="0"/>
                      </a:endParaRPr>
                    </a:p>
                  </a:txBody>
                  <a:tcPr marL="25400" marR="25400" marT="0" marB="0" anchor="b"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solidFill>
                      <a:srgbClr val="66FFFF"/>
                    </a:solidFill>
                  </a:tcPr>
                </a:tc>
                <a:tc>
                  <a:txBody>
                    <a:bodyPr/>
                    <a:lstStyle/>
                    <a:p>
                      <a:pPr marL="0" marR="0" lvl="0" indent="88900" algn="just" defTabSz="914400" rtl="0" eaLnBrk="1" fontAlgn="base" latinLnBrk="0" hangingPunct="1">
                        <a:lnSpc>
                          <a:spcPts val="1613"/>
                        </a:lnSpc>
                        <a:spcBef>
                          <a:spcPct val="0"/>
                        </a:spcBef>
                        <a:spcAft>
                          <a:spcPct val="0"/>
                        </a:spcAft>
                        <a:buClrTx/>
                        <a:buSzTx/>
                        <a:buFontTx/>
                        <a:buNone/>
                        <a:tabLst>
                          <a:tab pos="3138488" algn="l"/>
                        </a:tabLst>
                      </a:pPr>
                      <a:r>
                        <a:rPr kumimoji="0" lang="uk-UA" sz="1800" b="0" i="0" u="none" strike="noStrike" cap="none" normalizeH="0" baseline="0" smtClean="0">
                          <a:ln>
                            <a:noFill/>
                          </a:ln>
                          <a:solidFill>
                            <a:schemeClr val="bg1"/>
                          </a:solidFill>
                          <a:effectLst/>
                          <a:latin typeface="Arial" charset="0"/>
                        </a:rPr>
                        <a:t>Сhartа (харта)</a:t>
                      </a:r>
                      <a:r>
                        <a:rPr kumimoji="0" lang="uk-UA" sz="1800" b="0" i="0" u="none" strike="noStrike" cap="none" normalizeH="0" baseline="0" smtClean="0">
                          <a:ln>
                            <a:noFill/>
                          </a:ln>
                          <a:solidFill>
                            <a:srgbClr val="000000"/>
                          </a:solidFill>
                          <a:effectLst/>
                          <a:latin typeface="Arial" charset="0"/>
                        </a:rPr>
                        <a:t> – папір</a:t>
                      </a:r>
                      <a:endParaRPr kumimoji="0" lang="ru-RU" sz="1800" b="0" i="0" u="none" strike="noStrike" cap="none" normalizeH="0" baseline="0" smtClean="0">
                        <a:ln>
                          <a:noFill/>
                        </a:ln>
                        <a:solidFill>
                          <a:srgbClr val="000000"/>
                        </a:solidFill>
                        <a:effectLst/>
                        <a:latin typeface="Arial" charset="0"/>
                        <a:cs typeface="Times New Roman" pitchFamily="18" charset="0"/>
                      </a:endParaRPr>
                    </a:p>
                  </a:txBody>
                  <a:tcPr marL="25400" marR="25400" marT="0" marB="0" anchor="b"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solidFill>
                      <a:srgbClr val="66FFFF"/>
                    </a:solidFill>
                  </a:tcPr>
                </a:tc>
              </a:tr>
              <a:tr h="665163">
                <a:tc>
                  <a:txBody>
                    <a:bodyPr/>
                    <a:lstStyle/>
                    <a:p>
                      <a:pPr marL="0" marR="0" lvl="0" indent="88900" algn="ctr" defTabSz="914400" rtl="0" eaLnBrk="1" fontAlgn="base" latinLnBrk="0" hangingPunct="1">
                        <a:lnSpc>
                          <a:spcPts val="1613"/>
                        </a:lnSpc>
                        <a:spcBef>
                          <a:spcPct val="0"/>
                        </a:spcBef>
                        <a:spcAft>
                          <a:spcPct val="0"/>
                        </a:spcAft>
                        <a:buClrTx/>
                        <a:buSzTx/>
                        <a:buFontTx/>
                        <a:buNone/>
                        <a:tabLst>
                          <a:tab pos="3138488" algn="l"/>
                        </a:tabLst>
                      </a:pPr>
                      <a:endParaRPr kumimoji="0" lang="uk-UA" sz="1800" b="1" i="1" u="none" strike="noStrike" cap="none" normalizeH="0" baseline="0" dirty="0" smtClean="0">
                        <a:ln>
                          <a:noFill/>
                        </a:ln>
                        <a:solidFill>
                          <a:srgbClr val="FF0066"/>
                        </a:solidFill>
                        <a:effectLst/>
                        <a:latin typeface="Arial" charset="0"/>
                      </a:endParaRPr>
                    </a:p>
                    <a:p>
                      <a:pPr marL="0" marR="0" lvl="0" indent="8890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dirty="0" err="1" smtClean="0">
                          <a:ln>
                            <a:noFill/>
                          </a:ln>
                          <a:solidFill>
                            <a:srgbClr val="FF0066"/>
                          </a:solidFill>
                          <a:effectLst/>
                          <a:latin typeface="Arial" charset="0"/>
                        </a:rPr>
                        <a:t>Ph</a:t>
                      </a:r>
                      <a:endParaRPr kumimoji="0" lang="ru-RU" sz="1800" b="1" i="1" u="none" strike="noStrike" cap="none" normalizeH="0" baseline="0" dirty="0" smtClean="0">
                        <a:ln>
                          <a:noFill/>
                        </a:ln>
                        <a:solidFill>
                          <a:srgbClr val="FF0066"/>
                        </a:solidFill>
                        <a:effectLst/>
                        <a:latin typeface="Arial" charset="0"/>
                        <a:cs typeface="Times New Roman" pitchFamily="18" charset="0"/>
                      </a:endParaRPr>
                    </a:p>
                  </a:txBody>
                  <a:tcPr marL="25400" marR="25400" marT="0" marB="0"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solidFill>
                      <a:srgbClr val="66FFFF"/>
                    </a:solidFill>
                  </a:tcPr>
                </a:tc>
                <a:tc>
                  <a:txBody>
                    <a:bodyPr/>
                    <a:lstStyle/>
                    <a:p>
                      <a:pPr marL="0" marR="0" lvl="0" indent="88900" algn="ctr" defTabSz="914400" rtl="0" eaLnBrk="1" fontAlgn="base" latinLnBrk="0" hangingPunct="1">
                        <a:lnSpc>
                          <a:spcPts val="1613"/>
                        </a:lnSpc>
                        <a:spcBef>
                          <a:spcPct val="0"/>
                        </a:spcBef>
                        <a:spcAft>
                          <a:spcPct val="0"/>
                        </a:spcAft>
                        <a:buClrTx/>
                        <a:buSzTx/>
                        <a:buFontTx/>
                        <a:buNone/>
                        <a:tabLst>
                          <a:tab pos="3138488" algn="l"/>
                        </a:tabLst>
                      </a:pPr>
                      <a:endParaRPr kumimoji="0" lang="uk-UA" sz="1800" b="1" i="1" u="none" strike="noStrike" cap="none" normalizeH="0" baseline="0" dirty="0" smtClean="0">
                        <a:ln>
                          <a:noFill/>
                        </a:ln>
                        <a:solidFill>
                          <a:srgbClr val="000000"/>
                        </a:solidFill>
                        <a:effectLst/>
                        <a:latin typeface="Arial" charset="0"/>
                      </a:endParaRPr>
                    </a:p>
                    <a:p>
                      <a:pPr marL="0" marR="0" lvl="0" indent="8890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dirty="0" smtClean="0">
                          <a:ln>
                            <a:noFill/>
                          </a:ln>
                          <a:solidFill>
                            <a:srgbClr val="000000"/>
                          </a:solidFill>
                          <a:effectLst/>
                          <a:latin typeface="Arial" charset="0"/>
                        </a:rPr>
                        <a:t>ф</a:t>
                      </a:r>
                    </a:p>
                  </a:txBody>
                  <a:tcPr marL="25400" marR="25400" marT="0" marB="0"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solidFill>
                      <a:srgbClr val="66FFFF"/>
                    </a:solidFill>
                  </a:tcPr>
                </a:tc>
                <a:tc>
                  <a:txBody>
                    <a:bodyPr/>
                    <a:lstStyle/>
                    <a:p>
                      <a:pPr marL="0" marR="0" lvl="0" indent="88900" algn="just" defTabSz="914400" rtl="0" eaLnBrk="1" fontAlgn="base" latinLnBrk="0" hangingPunct="1">
                        <a:lnSpc>
                          <a:spcPts val="1613"/>
                        </a:lnSpc>
                        <a:spcBef>
                          <a:spcPct val="0"/>
                        </a:spcBef>
                        <a:spcAft>
                          <a:spcPct val="0"/>
                        </a:spcAft>
                        <a:buClrTx/>
                        <a:buSzTx/>
                        <a:buFontTx/>
                        <a:buNone/>
                        <a:tabLst>
                          <a:tab pos="3138488" algn="l"/>
                        </a:tabLst>
                      </a:pPr>
                      <a:endParaRPr kumimoji="0" lang="uk-UA" sz="1800" b="0" i="0" u="none" strike="noStrike" cap="none" normalizeH="0" baseline="0" smtClean="0">
                        <a:ln>
                          <a:noFill/>
                        </a:ln>
                        <a:solidFill>
                          <a:srgbClr val="000000"/>
                        </a:solidFill>
                        <a:effectLst/>
                        <a:latin typeface="Arial" charset="0"/>
                      </a:endParaRPr>
                    </a:p>
                    <a:p>
                      <a:pPr marL="0" marR="0" lvl="0" indent="88900" algn="l" defTabSz="914400" rtl="0" eaLnBrk="1" fontAlgn="base" latinLnBrk="0" hangingPunct="1">
                        <a:lnSpc>
                          <a:spcPts val="1613"/>
                        </a:lnSpc>
                        <a:spcBef>
                          <a:spcPct val="0"/>
                        </a:spcBef>
                        <a:spcAft>
                          <a:spcPct val="0"/>
                        </a:spcAft>
                        <a:buClrTx/>
                        <a:buSzTx/>
                        <a:buFontTx/>
                        <a:buNone/>
                        <a:tabLst>
                          <a:tab pos="3138488" algn="l"/>
                        </a:tabLst>
                      </a:pPr>
                      <a:r>
                        <a:rPr kumimoji="0" lang="uk-UA" sz="1800" b="0" i="0" u="none" strike="noStrike" cap="none" normalizeH="0" baseline="0" smtClean="0">
                          <a:ln>
                            <a:noFill/>
                          </a:ln>
                          <a:solidFill>
                            <a:schemeClr val="bg1"/>
                          </a:solidFill>
                          <a:effectLst/>
                          <a:latin typeface="Arial" charset="0"/>
                        </a:rPr>
                        <a:t>Рhosphoru</a:t>
                      </a:r>
                      <a:r>
                        <a:rPr kumimoji="0" lang="en-US" sz="1800" b="0" i="0" u="none" strike="noStrike" cap="none" normalizeH="0" baseline="0" smtClean="0">
                          <a:ln>
                            <a:noFill/>
                          </a:ln>
                          <a:solidFill>
                            <a:schemeClr val="bg1"/>
                          </a:solidFill>
                          <a:effectLst/>
                          <a:latin typeface="Arial" charset="0"/>
                        </a:rPr>
                        <a:t>s </a:t>
                      </a:r>
                      <a:r>
                        <a:rPr kumimoji="0" lang="uk-UA" sz="1800" b="0" i="0" u="none" strike="noStrike" cap="none" normalizeH="0" baseline="0" smtClean="0">
                          <a:ln>
                            <a:noFill/>
                          </a:ln>
                          <a:solidFill>
                            <a:schemeClr val="bg1"/>
                          </a:solidFill>
                          <a:effectLst/>
                          <a:latin typeface="Arial" charset="0"/>
                        </a:rPr>
                        <a:t>(фосфорус</a:t>
                      </a:r>
                      <a:r>
                        <a:rPr kumimoji="0" lang="en-US" sz="1800" b="0" i="0" u="none" strike="noStrike" cap="none" normalizeH="0" baseline="0" smtClean="0">
                          <a:ln>
                            <a:noFill/>
                          </a:ln>
                          <a:solidFill>
                            <a:schemeClr val="bg1"/>
                          </a:solidFill>
                          <a:effectLst/>
                          <a:latin typeface="Arial" charset="0"/>
                        </a:rPr>
                        <a:t>)</a:t>
                      </a:r>
                      <a:r>
                        <a:rPr kumimoji="0" lang="uk-UA" sz="1800" b="0" i="0" u="none" strike="noStrike" cap="none" normalizeH="0" baseline="0" smtClean="0">
                          <a:ln>
                            <a:noFill/>
                          </a:ln>
                          <a:solidFill>
                            <a:srgbClr val="000000"/>
                          </a:solidFill>
                          <a:effectLst/>
                          <a:latin typeface="Arial" charset="0"/>
                        </a:rPr>
                        <a:t> </a:t>
                      </a:r>
                      <a:r>
                        <a:rPr kumimoji="0" lang="en-US" sz="1800" b="0" i="0" u="none" strike="noStrike" cap="none" normalizeH="0" baseline="0" smtClean="0">
                          <a:ln>
                            <a:noFill/>
                          </a:ln>
                          <a:solidFill>
                            <a:srgbClr val="000000"/>
                          </a:solidFill>
                          <a:effectLst/>
                          <a:latin typeface="Arial" charset="0"/>
                        </a:rPr>
                        <a:t>- </a:t>
                      </a:r>
                      <a:r>
                        <a:rPr kumimoji="0" lang="uk-UA" sz="1800" b="0" i="0" u="none" strike="noStrike" cap="none" normalizeH="0" baseline="0" smtClean="0">
                          <a:ln>
                            <a:noFill/>
                          </a:ln>
                          <a:solidFill>
                            <a:srgbClr val="000000"/>
                          </a:solidFill>
                          <a:effectLst/>
                          <a:latin typeface="Arial" charset="0"/>
                        </a:rPr>
                        <a:t>фосфор</a:t>
                      </a:r>
                      <a:endParaRPr kumimoji="0" lang="ru-RU" sz="1800" b="0" i="0"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solidFill>
                      <a:srgbClr val="66FFFF"/>
                    </a:solidFill>
                  </a:tcPr>
                </a:tc>
              </a:tr>
              <a:tr h="563563">
                <a:tc>
                  <a:txBody>
                    <a:bodyPr/>
                    <a:lstStyle/>
                    <a:p>
                      <a:pPr marL="0" marR="0" lvl="0" indent="88900" algn="ctr" defTabSz="914400" rtl="0" eaLnBrk="1" fontAlgn="base" latinLnBrk="0" hangingPunct="1">
                        <a:lnSpc>
                          <a:spcPts val="1613"/>
                        </a:lnSpc>
                        <a:spcBef>
                          <a:spcPct val="0"/>
                        </a:spcBef>
                        <a:spcAft>
                          <a:spcPct val="0"/>
                        </a:spcAft>
                        <a:buClrTx/>
                        <a:buSzTx/>
                        <a:buFontTx/>
                        <a:buNone/>
                        <a:tabLst>
                          <a:tab pos="3138488" algn="l"/>
                        </a:tabLst>
                      </a:pPr>
                      <a:endParaRPr kumimoji="0" lang="uk-UA" sz="1800" b="1" i="1" u="none" strike="noStrike" cap="none" normalizeH="0" baseline="0" smtClean="0">
                        <a:ln>
                          <a:noFill/>
                        </a:ln>
                        <a:solidFill>
                          <a:srgbClr val="FF0066"/>
                        </a:solidFill>
                        <a:effectLst/>
                        <a:latin typeface="Arial" charset="0"/>
                      </a:endParaRPr>
                    </a:p>
                    <a:p>
                      <a:pPr marL="0" marR="0" lvl="0" indent="8890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smtClean="0">
                          <a:ln>
                            <a:noFill/>
                          </a:ln>
                          <a:solidFill>
                            <a:srgbClr val="FF0066"/>
                          </a:solidFill>
                          <a:effectLst/>
                          <a:latin typeface="Arial" charset="0"/>
                        </a:rPr>
                        <a:t>Rh</a:t>
                      </a:r>
                      <a:endParaRPr kumimoji="0" lang="ru-RU" sz="1800" b="1" i="1" u="none" strike="noStrike" cap="none" normalizeH="0" baseline="0" smtClean="0">
                        <a:ln>
                          <a:noFill/>
                        </a:ln>
                        <a:solidFill>
                          <a:srgbClr val="FF0066"/>
                        </a:solidFill>
                        <a:effectLst/>
                        <a:latin typeface="Arial" charset="0"/>
                      </a:endParaRPr>
                    </a:p>
                  </a:txBody>
                  <a:tcPr marL="25400" marR="25400" marT="0" marB="0"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solidFill>
                      <a:srgbClr val="66FFFF"/>
                    </a:solidFill>
                  </a:tcPr>
                </a:tc>
                <a:tc>
                  <a:txBody>
                    <a:bodyPr/>
                    <a:lstStyle/>
                    <a:p>
                      <a:pPr marL="0" marR="0" lvl="0" indent="88900" algn="ctr" defTabSz="914400" rtl="0" eaLnBrk="1" fontAlgn="base" latinLnBrk="0" hangingPunct="1">
                        <a:lnSpc>
                          <a:spcPts val="1613"/>
                        </a:lnSpc>
                        <a:spcBef>
                          <a:spcPct val="0"/>
                        </a:spcBef>
                        <a:spcAft>
                          <a:spcPct val="0"/>
                        </a:spcAft>
                        <a:buClrTx/>
                        <a:buSzTx/>
                        <a:buFontTx/>
                        <a:buNone/>
                        <a:tabLst>
                          <a:tab pos="3138488" algn="l"/>
                        </a:tabLst>
                      </a:pPr>
                      <a:endParaRPr kumimoji="0" lang="uk-UA" sz="1800" b="1" i="1" u="none" strike="noStrike" cap="none" normalizeH="0" baseline="0" dirty="0" smtClean="0">
                        <a:ln>
                          <a:noFill/>
                        </a:ln>
                        <a:solidFill>
                          <a:srgbClr val="000000"/>
                        </a:solidFill>
                        <a:effectLst/>
                        <a:latin typeface="Arial" charset="0"/>
                      </a:endParaRPr>
                    </a:p>
                    <a:p>
                      <a:pPr marL="0" marR="0" lvl="0" indent="8890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dirty="0" smtClean="0">
                          <a:ln>
                            <a:noFill/>
                          </a:ln>
                          <a:solidFill>
                            <a:srgbClr val="000000"/>
                          </a:solidFill>
                          <a:effectLst/>
                          <a:latin typeface="Arial" charset="0"/>
                        </a:rPr>
                        <a:t>р</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solidFill>
                      <a:srgbClr val="66FFFF"/>
                    </a:solidFill>
                  </a:tcPr>
                </a:tc>
                <a:tc>
                  <a:txBody>
                    <a:bodyPr/>
                    <a:lstStyle/>
                    <a:p>
                      <a:pPr marL="0" marR="0" lvl="0" indent="88900" algn="just" defTabSz="914400" rtl="0" eaLnBrk="1" fontAlgn="base" latinLnBrk="0" hangingPunct="1">
                        <a:lnSpc>
                          <a:spcPts val="1613"/>
                        </a:lnSpc>
                        <a:spcBef>
                          <a:spcPct val="0"/>
                        </a:spcBef>
                        <a:spcAft>
                          <a:spcPct val="0"/>
                        </a:spcAft>
                        <a:buClrTx/>
                        <a:buSzTx/>
                        <a:buFontTx/>
                        <a:buNone/>
                        <a:tabLst>
                          <a:tab pos="3138488" algn="l"/>
                        </a:tabLst>
                      </a:pPr>
                      <a:endParaRPr kumimoji="0" lang="uk-UA" sz="1800" b="0" i="0" u="none" strike="noStrike" cap="none" normalizeH="0" baseline="0" smtClean="0">
                        <a:ln>
                          <a:noFill/>
                        </a:ln>
                        <a:solidFill>
                          <a:srgbClr val="000000"/>
                        </a:solidFill>
                        <a:effectLst/>
                        <a:latin typeface="Arial" charset="0"/>
                      </a:endParaRPr>
                    </a:p>
                    <a:p>
                      <a:pPr marL="0" marR="0" lvl="0" indent="88900" algn="just" defTabSz="914400" rtl="0" eaLnBrk="1" fontAlgn="base" latinLnBrk="0" hangingPunct="1">
                        <a:lnSpc>
                          <a:spcPts val="1613"/>
                        </a:lnSpc>
                        <a:spcBef>
                          <a:spcPct val="0"/>
                        </a:spcBef>
                        <a:spcAft>
                          <a:spcPct val="0"/>
                        </a:spcAft>
                        <a:buClrTx/>
                        <a:buSzTx/>
                        <a:buFontTx/>
                        <a:buNone/>
                        <a:tabLst>
                          <a:tab pos="3138488" algn="l"/>
                        </a:tabLst>
                      </a:pPr>
                      <a:r>
                        <a:rPr kumimoji="0" lang="uk-UA" sz="1800" b="0" i="0" u="none" strike="noStrike" cap="none" normalizeH="0" baseline="0" smtClean="0">
                          <a:ln>
                            <a:noFill/>
                          </a:ln>
                          <a:solidFill>
                            <a:schemeClr val="bg1"/>
                          </a:solidFill>
                          <a:effectLst/>
                          <a:latin typeface="Arial" charset="0"/>
                        </a:rPr>
                        <a:t>Rhizoma</a:t>
                      </a:r>
                      <a:r>
                        <a:rPr kumimoji="0" lang="en-US" sz="1800" b="0" i="0" u="none" strike="noStrike" cap="none" normalizeH="0" baseline="0" smtClean="0">
                          <a:ln>
                            <a:noFill/>
                          </a:ln>
                          <a:solidFill>
                            <a:schemeClr val="bg1"/>
                          </a:solidFill>
                          <a:effectLst/>
                          <a:latin typeface="Arial" charset="0"/>
                        </a:rPr>
                        <a:t> </a:t>
                      </a:r>
                      <a:r>
                        <a:rPr kumimoji="0" lang="uk-UA" sz="1800" b="0" i="0" u="none" strike="noStrike" cap="none" normalizeH="0" baseline="0" smtClean="0">
                          <a:ln>
                            <a:noFill/>
                          </a:ln>
                          <a:solidFill>
                            <a:schemeClr val="bg1"/>
                          </a:solidFill>
                          <a:effectLst/>
                          <a:latin typeface="Arial" charset="0"/>
                        </a:rPr>
                        <a:t>(різома)</a:t>
                      </a:r>
                      <a:r>
                        <a:rPr kumimoji="0" lang="uk-UA" sz="1800" b="0" i="0" u="none" strike="noStrike" cap="none" normalizeH="0" baseline="0" smtClean="0">
                          <a:ln>
                            <a:noFill/>
                          </a:ln>
                          <a:solidFill>
                            <a:srgbClr val="000000"/>
                          </a:solidFill>
                          <a:effectLst/>
                          <a:latin typeface="Arial" charset="0"/>
                        </a:rPr>
                        <a:t> –</a:t>
                      </a:r>
                      <a:r>
                        <a:rPr kumimoji="0" lang="en-US" sz="1800" b="0" i="0" u="none" strike="noStrike" cap="none" normalizeH="0" baseline="0" smtClean="0">
                          <a:ln>
                            <a:noFill/>
                          </a:ln>
                          <a:solidFill>
                            <a:srgbClr val="000000"/>
                          </a:solidFill>
                          <a:effectLst/>
                          <a:latin typeface="Arial" charset="0"/>
                        </a:rPr>
                        <a:t> </a:t>
                      </a:r>
                      <a:r>
                        <a:rPr kumimoji="0" lang="uk-UA" sz="1800" b="0" i="0" u="none" strike="noStrike" cap="none" normalizeH="0" baseline="0" smtClean="0">
                          <a:ln>
                            <a:noFill/>
                          </a:ln>
                          <a:solidFill>
                            <a:srgbClr val="000000"/>
                          </a:solidFill>
                          <a:effectLst/>
                          <a:latin typeface="Arial" charset="0"/>
                        </a:rPr>
                        <a:t>кореневище</a:t>
                      </a:r>
                      <a:endParaRPr kumimoji="0" lang="ru-RU" sz="1800" b="0" i="0"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solidFill>
                      <a:srgbClr val="66FFFF"/>
                    </a:solidFill>
                  </a:tcPr>
                </a:tc>
              </a:tr>
              <a:tr h="527050">
                <a:tc>
                  <a:txBody>
                    <a:bodyPr/>
                    <a:lstStyle/>
                    <a:p>
                      <a:pPr marL="0" marR="0" lvl="0" indent="88900" algn="ctr" defTabSz="914400" rtl="0" eaLnBrk="1" fontAlgn="base" latinLnBrk="0" hangingPunct="1">
                        <a:lnSpc>
                          <a:spcPts val="1613"/>
                        </a:lnSpc>
                        <a:spcBef>
                          <a:spcPct val="0"/>
                        </a:spcBef>
                        <a:spcAft>
                          <a:spcPct val="0"/>
                        </a:spcAft>
                        <a:buClrTx/>
                        <a:buSzTx/>
                        <a:buFontTx/>
                        <a:buNone/>
                        <a:tabLst>
                          <a:tab pos="3138488" algn="l"/>
                        </a:tabLst>
                      </a:pPr>
                      <a:endParaRPr kumimoji="0" lang="uk-UA" sz="1800" b="1" i="1" u="none" strike="noStrike" cap="none" normalizeH="0" baseline="0" smtClean="0">
                        <a:ln>
                          <a:noFill/>
                        </a:ln>
                        <a:solidFill>
                          <a:srgbClr val="FF0066"/>
                        </a:solidFill>
                        <a:effectLst/>
                        <a:latin typeface="Arial" charset="0"/>
                      </a:endParaRPr>
                    </a:p>
                    <a:p>
                      <a:pPr marL="0" marR="0" lvl="0" indent="8890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smtClean="0">
                          <a:ln>
                            <a:noFill/>
                          </a:ln>
                          <a:solidFill>
                            <a:srgbClr val="FF0066"/>
                          </a:solidFill>
                          <a:effectLst/>
                          <a:latin typeface="Arial" charset="0"/>
                        </a:rPr>
                        <a:t>Th</a:t>
                      </a:r>
                      <a:endParaRPr kumimoji="0" lang="ru-RU" sz="1800" b="1" i="1" u="none" strike="noStrike" cap="none" normalizeH="0" baseline="0" smtClean="0">
                        <a:ln>
                          <a:noFill/>
                        </a:ln>
                        <a:solidFill>
                          <a:srgbClr val="FF0066"/>
                        </a:solidFill>
                        <a:effectLst/>
                        <a:latin typeface="Arial" charset="0"/>
                        <a:cs typeface="Times New Roman" pitchFamily="18" charset="0"/>
                      </a:endParaRPr>
                    </a:p>
                  </a:txBody>
                  <a:tcPr marL="25400" marR="25400" marT="0" marB="0"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solidFill>
                      <a:srgbClr val="66FFFF"/>
                    </a:solidFill>
                  </a:tcPr>
                </a:tc>
                <a:tc>
                  <a:txBody>
                    <a:bodyPr/>
                    <a:lstStyle/>
                    <a:p>
                      <a:pPr marL="0" marR="0" lvl="0" indent="88900" algn="ctr" defTabSz="914400" rtl="0" eaLnBrk="1" fontAlgn="base" latinLnBrk="0" hangingPunct="1">
                        <a:lnSpc>
                          <a:spcPts val="1613"/>
                        </a:lnSpc>
                        <a:spcBef>
                          <a:spcPct val="0"/>
                        </a:spcBef>
                        <a:spcAft>
                          <a:spcPct val="0"/>
                        </a:spcAft>
                        <a:buClrTx/>
                        <a:buSzTx/>
                        <a:buFontTx/>
                        <a:buNone/>
                        <a:tabLst>
                          <a:tab pos="3138488" algn="l"/>
                        </a:tabLst>
                      </a:pPr>
                      <a:endParaRPr kumimoji="0" lang="uk-UA" sz="1800" b="1" i="1" u="none" strike="noStrike" cap="none" normalizeH="0" baseline="0" dirty="0" smtClean="0">
                        <a:ln>
                          <a:noFill/>
                        </a:ln>
                        <a:solidFill>
                          <a:srgbClr val="000000"/>
                        </a:solidFill>
                        <a:effectLst/>
                        <a:latin typeface="Arial" charset="0"/>
                      </a:endParaRPr>
                    </a:p>
                    <a:p>
                      <a:pPr marL="0" marR="0" lvl="0" indent="8890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dirty="0" smtClean="0">
                          <a:ln>
                            <a:noFill/>
                          </a:ln>
                          <a:solidFill>
                            <a:srgbClr val="000000"/>
                          </a:solidFill>
                          <a:effectLst/>
                          <a:latin typeface="Arial" charset="0"/>
                        </a:rPr>
                        <a:t>т</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solidFill>
                      <a:srgbClr val="66FFFF"/>
                    </a:solidFill>
                  </a:tcPr>
                </a:tc>
                <a:tc>
                  <a:txBody>
                    <a:bodyPr/>
                    <a:lstStyle/>
                    <a:p>
                      <a:pPr marL="0" marR="0" lvl="0" indent="88900" algn="just" defTabSz="914400" rtl="0" eaLnBrk="1" fontAlgn="base" latinLnBrk="0" hangingPunct="1">
                        <a:lnSpc>
                          <a:spcPts val="1613"/>
                        </a:lnSpc>
                        <a:spcBef>
                          <a:spcPct val="0"/>
                        </a:spcBef>
                        <a:spcAft>
                          <a:spcPct val="0"/>
                        </a:spcAft>
                        <a:buClrTx/>
                        <a:buSzTx/>
                        <a:buFontTx/>
                        <a:buNone/>
                        <a:tabLst>
                          <a:tab pos="3138488" algn="l"/>
                        </a:tabLst>
                      </a:pPr>
                      <a:endParaRPr kumimoji="0" lang="uk-UA" sz="1800" b="0" i="0" u="none" strike="noStrike" cap="none" normalizeH="0" baseline="0" smtClean="0">
                        <a:ln>
                          <a:noFill/>
                        </a:ln>
                        <a:solidFill>
                          <a:srgbClr val="000000"/>
                        </a:solidFill>
                        <a:effectLst/>
                        <a:latin typeface="Arial" charset="0"/>
                      </a:endParaRPr>
                    </a:p>
                    <a:p>
                      <a:pPr marL="0" marR="0" lvl="0" indent="88900" algn="just" defTabSz="914400" rtl="0" eaLnBrk="1" fontAlgn="base" latinLnBrk="0" hangingPunct="1">
                        <a:lnSpc>
                          <a:spcPts val="1613"/>
                        </a:lnSpc>
                        <a:spcBef>
                          <a:spcPct val="0"/>
                        </a:spcBef>
                        <a:spcAft>
                          <a:spcPct val="0"/>
                        </a:spcAft>
                        <a:buClrTx/>
                        <a:buSzTx/>
                        <a:buFontTx/>
                        <a:buNone/>
                        <a:tabLst>
                          <a:tab pos="3138488" algn="l"/>
                        </a:tabLst>
                      </a:pPr>
                      <a:r>
                        <a:rPr kumimoji="0" lang="uk-UA" sz="1800" b="0" i="0" u="none" strike="noStrike" cap="none" normalizeH="0" baseline="0" smtClean="0">
                          <a:ln>
                            <a:noFill/>
                          </a:ln>
                          <a:solidFill>
                            <a:schemeClr val="bg1"/>
                          </a:solidFill>
                          <a:effectLst/>
                          <a:latin typeface="Arial" charset="0"/>
                        </a:rPr>
                        <a:t>Thorax (торакс)</a:t>
                      </a:r>
                      <a:r>
                        <a:rPr kumimoji="0" lang="uk-UA" sz="1800" b="0" i="0" u="none" strike="noStrike" cap="none" normalizeH="0" baseline="0" smtClean="0">
                          <a:ln>
                            <a:noFill/>
                          </a:ln>
                          <a:solidFill>
                            <a:srgbClr val="000000"/>
                          </a:solidFill>
                          <a:effectLst/>
                          <a:latin typeface="Arial" charset="0"/>
                        </a:rPr>
                        <a:t> - грудна клітина</a:t>
                      </a:r>
                      <a:endParaRPr kumimoji="0" lang="ru-RU" sz="1800" b="0" i="0"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solidFill>
                      <a:srgbClr val="66FFFF"/>
                    </a:solidFill>
                  </a:tcPr>
                </a:tc>
              </a:tr>
              <a:tr h="1169988">
                <a:tc>
                  <a:txBody>
                    <a:bodyPr/>
                    <a:lstStyle/>
                    <a:p>
                      <a:pPr marL="0" marR="0" lvl="0" indent="88900" algn="ctr" defTabSz="914400" rtl="0" eaLnBrk="1" fontAlgn="base" latinLnBrk="0" hangingPunct="1">
                        <a:lnSpc>
                          <a:spcPts val="1613"/>
                        </a:lnSpc>
                        <a:spcBef>
                          <a:spcPct val="0"/>
                        </a:spcBef>
                        <a:spcAft>
                          <a:spcPct val="0"/>
                        </a:spcAft>
                        <a:buClrTx/>
                        <a:buSzTx/>
                        <a:buFontTx/>
                        <a:buNone/>
                        <a:tabLst>
                          <a:tab pos="3138488" algn="l"/>
                        </a:tabLst>
                      </a:pPr>
                      <a:endParaRPr kumimoji="0" lang="uk-UA" sz="1800" b="1" i="1" u="none" strike="noStrike" cap="none" normalizeH="0" baseline="0" smtClean="0">
                        <a:ln>
                          <a:noFill/>
                        </a:ln>
                        <a:solidFill>
                          <a:srgbClr val="FF0066"/>
                        </a:solidFill>
                        <a:effectLst/>
                        <a:latin typeface="Arial" charset="0"/>
                      </a:endParaRPr>
                    </a:p>
                    <a:p>
                      <a:pPr marL="0" marR="0" lvl="0" indent="8890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smtClean="0">
                          <a:ln>
                            <a:noFill/>
                          </a:ln>
                          <a:solidFill>
                            <a:srgbClr val="FF0066"/>
                          </a:solidFill>
                          <a:effectLst/>
                          <a:latin typeface="Arial" charset="0"/>
                        </a:rPr>
                        <a:t>Ті</a:t>
                      </a:r>
                      <a:endParaRPr kumimoji="0" lang="ru-RU" sz="1800" b="1" i="1" u="none" strike="noStrike" cap="none" normalizeH="0" baseline="0" smtClean="0">
                        <a:ln>
                          <a:noFill/>
                        </a:ln>
                        <a:solidFill>
                          <a:srgbClr val="FF0066"/>
                        </a:solidFill>
                        <a:effectLst/>
                        <a:latin typeface="Arial" charset="0"/>
                        <a:cs typeface="Times New Roman" pitchFamily="18" charset="0"/>
                      </a:endParaRPr>
                    </a:p>
                  </a:txBody>
                  <a:tcPr marL="25400" marR="25400" marT="0" marB="0"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solidFill>
                      <a:srgbClr val="66FFFF"/>
                    </a:solidFill>
                  </a:tcPr>
                </a:tc>
                <a:tc>
                  <a:txBody>
                    <a:bodyPr/>
                    <a:lstStyle/>
                    <a:p>
                      <a:pPr marL="0" marR="0" lvl="0" indent="88900" algn="ctr" defTabSz="914400" rtl="0" eaLnBrk="1" fontAlgn="base" latinLnBrk="0" hangingPunct="1">
                        <a:lnSpc>
                          <a:spcPts val="1613"/>
                        </a:lnSpc>
                        <a:spcBef>
                          <a:spcPct val="0"/>
                        </a:spcBef>
                        <a:spcAft>
                          <a:spcPct val="0"/>
                        </a:spcAft>
                        <a:buClrTx/>
                        <a:buSzTx/>
                        <a:buFontTx/>
                        <a:buNone/>
                        <a:tabLst>
                          <a:tab pos="3138488" algn="l"/>
                        </a:tabLst>
                      </a:pPr>
                      <a:endParaRPr kumimoji="0" lang="uk-UA" sz="1800" b="1" i="1" u="none" strike="noStrike" cap="none" normalizeH="0" baseline="0" dirty="0" smtClean="0">
                        <a:ln>
                          <a:noFill/>
                        </a:ln>
                        <a:solidFill>
                          <a:srgbClr val="000000"/>
                        </a:solidFill>
                        <a:effectLst/>
                        <a:latin typeface="Arial" charset="0"/>
                      </a:endParaRPr>
                    </a:p>
                    <a:p>
                      <a:pPr marL="0" marR="0" lvl="0" indent="8890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dirty="0" smtClean="0">
                          <a:ln>
                            <a:noFill/>
                          </a:ln>
                          <a:solidFill>
                            <a:srgbClr val="000000"/>
                          </a:solidFill>
                          <a:effectLst/>
                          <a:latin typeface="Arial" charset="0"/>
                        </a:rPr>
                        <a:t>ці, ті</a:t>
                      </a:r>
                      <a:endParaRPr kumimoji="0" lang="ru-RU" sz="1800" b="1" i="1" u="none" strike="noStrike" cap="none" normalizeH="0" baseline="0" dirty="0" smtClean="0">
                        <a:ln>
                          <a:noFill/>
                        </a:ln>
                        <a:solidFill>
                          <a:srgbClr val="000000"/>
                        </a:solidFill>
                        <a:effectLst/>
                        <a:latin typeface="Arial" charset="0"/>
                      </a:endParaRPr>
                    </a:p>
                    <a:p>
                      <a:pPr marL="0" marR="0" lvl="0" indent="8890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dirty="0" smtClean="0">
                          <a:ln>
                            <a:noFill/>
                          </a:ln>
                          <a:solidFill>
                            <a:srgbClr val="000000"/>
                          </a:solidFill>
                          <a:effectLst/>
                          <a:latin typeface="Arial" charset="0"/>
                        </a:rPr>
                        <a:t> </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solidFill>
                      <a:srgbClr val="66FFFF"/>
                    </a:solidFill>
                  </a:tcPr>
                </a:tc>
                <a:tc>
                  <a:txBody>
                    <a:bodyPr/>
                    <a:lstStyle/>
                    <a:p>
                      <a:pPr marL="0" marR="0" lvl="0" indent="88900" algn="l" defTabSz="914400" rtl="0" eaLnBrk="1" fontAlgn="base" latinLnBrk="0" hangingPunct="1">
                        <a:lnSpc>
                          <a:spcPts val="1613"/>
                        </a:lnSpc>
                        <a:spcBef>
                          <a:spcPct val="0"/>
                        </a:spcBef>
                        <a:spcAft>
                          <a:spcPct val="0"/>
                        </a:spcAft>
                        <a:buClrTx/>
                        <a:buSzTx/>
                        <a:buFontTx/>
                        <a:buNone/>
                        <a:tabLst>
                          <a:tab pos="3138488" algn="l"/>
                        </a:tabLst>
                      </a:pPr>
                      <a:r>
                        <a:rPr kumimoji="0" lang="uk-UA" sz="1800" b="0" i="0" u="none" strike="noStrike" cap="none" normalizeH="0" baseline="0" smtClean="0">
                          <a:ln>
                            <a:noFill/>
                          </a:ln>
                          <a:solidFill>
                            <a:srgbClr val="000000"/>
                          </a:solidFill>
                          <a:effectLst/>
                          <a:latin typeface="Arial" charset="0"/>
                        </a:rPr>
                        <a:t>Перед голосними </a:t>
                      </a:r>
                      <a:r>
                        <a:rPr kumimoji="0" lang="uk-UA" sz="1800" b="0" i="0" u="none" strike="noStrike" cap="none" normalizeH="0" baseline="0" smtClean="0">
                          <a:ln>
                            <a:noFill/>
                          </a:ln>
                          <a:solidFill>
                            <a:srgbClr val="FF0066"/>
                          </a:solidFill>
                          <a:effectLst/>
                          <a:latin typeface="Arial" charset="0"/>
                        </a:rPr>
                        <a:t>"ці“</a:t>
                      </a:r>
                      <a:endParaRPr kumimoji="0" lang="en-US" sz="1800" b="0" i="0" u="none" strike="noStrike" cap="none" normalizeH="0" baseline="0" smtClean="0">
                        <a:ln>
                          <a:noFill/>
                        </a:ln>
                        <a:solidFill>
                          <a:srgbClr val="FF0066"/>
                        </a:solidFill>
                        <a:effectLst/>
                        <a:latin typeface="Arial" charset="0"/>
                      </a:endParaRPr>
                    </a:p>
                    <a:p>
                      <a:pPr marL="0" marR="0" lvl="0" indent="88900" algn="l" defTabSz="914400" rtl="0" eaLnBrk="1" fontAlgn="base" latinLnBrk="0" hangingPunct="1">
                        <a:lnSpc>
                          <a:spcPts val="1613"/>
                        </a:lnSpc>
                        <a:spcBef>
                          <a:spcPct val="0"/>
                        </a:spcBef>
                        <a:spcAft>
                          <a:spcPct val="0"/>
                        </a:spcAft>
                        <a:buClrTx/>
                        <a:buSzTx/>
                        <a:buFontTx/>
                        <a:buNone/>
                        <a:tabLst>
                          <a:tab pos="3138488" algn="l"/>
                        </a:tabLst>
                      </a:pPr>
                      <a:r>
                        <a:rPr kumimoji="0" lang="uk-UA" sz="1800" b="0" i="0" u="none" strike="noStrike" cap="none" normalizeH="0" baseline="0" smtClean="0">
                          <a:ln>
                            <a:noFill/>
                          </a:ln>
                          <a:solidFill>
                            <a:schemeClr val="bg1"/>
                          </a:solidFill>
                          <a:effectLst/>
                          <a:latin typeface="Arial" charset="0"/>
                        </a:rPr>
                        <a:t>solutio</a:t>
                      </a:r>
                      <a:r>
                        <a:rPr kumimoji="0" lang="uk-UA" sz="1800" b="0" i="0" u="none" strike="noStrike" cap="none" normalizeH="0" baseline="0" smtClean="0">
                          <a:ln>
                            <a:noFill/>
                          </a:ln>
                          <a:solidFill>
                            <a:srgbClr val="000000"/>
                          </a:solidFill>
                          <a:effectLst/>
                          <a:latin typeface="Arial" charset="0"/>
                        </a:rPr>
                        <a:t> </a:t>
                      </a:r>
                      <a:r>
                        <a:rPr kumimoji="0" lang="uk-UA" sz="1800" b="0" i="0" u="none" strike="noStrike" cap="none" normalizeH="0" baseline="0" smtClean="0">
                          <a:ln>
                            <a:noFill/>
                          </a:ln>
                          <a:solidFill>
                            <a:schemeClr val="bg1"/>
                          </a:solidFill>
                          <a:effectLst/>
                          <a:latin typeface="Arial" charset="0"/>
                        </a:rPr>
                        <a:t>(солюціо)</a:t>
                      </a:r>
                      <a:r>
                        <a:rPr kumimoji="0" lang="uk-UA" sz="1800" b="0" i="0" u="none" strike="noStrike" cap="none" normalizeH="0" baseline="0" smtClean="0">
                          <a:ln>
                            <a:noFill/>
                          </a:ln>
                          <a:solidFill>
                            <a:srgbClr val="000000"/>
                          </a:solidFill>
                          <a:effectLst/>
                          <a:latin typeface="Arial" charset="0"/>
                        </a:rPr>
                        <a:t> - розчин, </a:t>
                      </a:r>
                      <a:endParaRPr kumimoji="0" lang="en-US" sz="1800" b="0" i="0" u="none" strike="noStrike" cap="none" normalizeH="0" baseline="0" smtClean="0">
                        <a:ln>
                          <a:noFill/>
                        </a:ln>
                        <a:solidFill>
                          <a:srgbClr val="000000"/>
                        </a:solidFill>
                        <a:effectLst/>
                        <a:latin typeface="Arial" charset="0"/>
                      </a:endParaRPr>
                    </a:p>
                    <a:p>
                      <a:pPr marL="0" marR="0" lvl="0" indent="88900" algn="l" defTabSz="914400" rtl="0" eaLnBrk="1" fontAlgn="base" latinLnBrk="0" hangingPunct="1">
                        <a:lnSpc>
                          <a:spcPts val="1613"/>
                        </a:lnSpc>
                        <a:spcBef>
                          <a:spcPct val="0"/>
                        </a:spcBef>
                        <a:spcAft>
                          <a:spcPct val="0"/>
                        </a:spcAft>
                        <a:buClrTx/>
                        <a:buSzTx/>
                        <a:buFontTx/>
                        <a:buNone/>
                        <a:tabLst>
                          <a:tab pos="3138488" algn="l"/>
                        </a:tabLst>
                      </a:pPr>
                      <a:r>
                        <a:rPr kumimoji="0" lang="uk-UA" sz="1800" b="0" i="0" u="none" strike="noStrike" cap="none" normalizeH="0" baseline="0" smtClean="0">
                          <a:ln>
                            <a:noFill/>
                          </a:ln>
                          <a:solidFill>
                            <a:srgbClr val="000000"/>
                          </a:solidFill>
                          <a:effectLst/>
                          <a:latin typeface="Arial" charset="0"/>
                        </a:rPr>
                        <a:t>але після літеp </a:t>
                      </a:r>
                      <a:r>
                        <a:rPr kumimoji="0" lang="uk-UA" sz="1800" b="0" i="0" u="none" strike="noStrike" cap="none" normalizeH="0" baseline="0" smtClean="0">
                          <a:ln>
                            <a:noFill/>
                          </a:ln>
                          <a:solidFill>
                            <a:srgbClr val="FF0066"/>
                          </a:solidFill>
                          <a:effectLst/>
                          <a:latin typeface="Arial" charset="0"/>
                        </a:rPr>
                        <a:t>s,t,x </a:t>
                      </a:r>
                      <a:r>
                        <a:rPr kumimoji="0" lang="uk-UA" sz="1800" b="0" i="1" u="none" strike="noStrike" cap="none" normalizeH="0" baseline="0" smtClean="0">
                          <a:ln>
                            <a:noFill/>
                          </a:ln>
                          <a:solidFill>
                            <a:schemeClr val="bg1"/>
                          </a:solidFill>
                          <a:effectLst/>
                          <a:latin typeface="Arial" charset="0"/>
                        </a:rPr>
                        <a:t>- ti</a:t>
                      </a:r>
                      <a:r>
                        <a:rPr kumimoji="0" lang="uk-UA" sz="1800" b="0" i="1" u="none" strike="noStrike" cap="none" normalizeH="0" baseline="0" smtClean="0">
                          <a:ln>
                            <a:noFill/>
                          </a:ln>
                          <a:solidFill>
                            <a:srgbClr val="000000"/>
                          </a:solidFill>
                          <a:effectLst/>
                          <a:latin typeface="Arial" charset="0"/>
                        </a:rPr>
                        <a:t> </a:t>
                      </a:r>
                      <a:r>
                        <a:rPr kumimoji="0" lang="uk-UA" sz="1800" b="0" i="1" u="none" strike="noStrike" cap="none" normalizeH="0" baseline="0" smtClean="0">
                          <a:ln>
                            <a:noFill/>
                          </a:ln>
                          <a:solidFill>
                            <a:schemeClr val="bg1"/>
                          </a:solidFill>
                          <a:effectLst/>
                          <a:latin typeface="Arial" charset="0"/>
                        </a:rPr>
                        <a:t>–</a:t>
                      </a:r>
                    </a:p>
                    <a:p>
                      <a:pPr marL="0" marR="0" lvl="0" indent="88900" algn="l" defTabSz="914400" rtl="0" eaLnBrk="1" fontAlgn="base" latinLnBrk="0" hangingPunct="1">
                        <a:lnSpc>
                          <a:spcPts val="1613"/>
                        </a:lnSpc>
                        <a:spcBef>
                          <a:spcPct val="0"/>
                        </a:spcBef>
                        <a:spcAft>
                          <a:spcPct val="0"/>
                        </a:spcAft>
                        <a:buClrTx/>
                        <a:buSzTx/>
                        <a:buFontTx/>
                        <a:buNone/>
                        <a:tabLst>
                          <a:tab pos="3138488" algn="l"/>
                        </a:tabLst>
                      </a:pPr>
                      <a:r>
                        <a:rPr kumimoji="0" lang="uk-UA" sz="1800" b="0" i="0" u="none" strike="noStrike" cap="none" normalizeH="0" baseline="0" smtClean="0">
                          <a:ln>
                            <a:noFill/>
                          </a:ln>
                          <a:solidFill>
                            <a:srgbClr val="000000"/>
                          </a:solidFill>
                          <a:effectLst/>
                          <a:latin typeface="Arial" charset="0"/>
                        </a:rPr>
                        <a:t>вимовляється як</a:t>
                      </a:r>
                      <a:r>
                        <a:rPr kumimoji="0" lang="uk-UA" sz="1800" b="0" i="0" u="none" strike="noStrike" cap="none" normalizeH="0" baseline="0" smtClean="0">
                          <a:ln>
                            <a:noFill/>
                          </a:ln>
                          <a:solidFill>
                            <a:schemeClr val="bg1"/>
                          </a:solidFill>
                          <a:effectLst/>
                          <a:latin typeface="Arial" charset="0"/>
                        </a:rPr>
                        <a:t> </a:t>
                      </a:r>
                      <a:r>
                        <a:rPr kumimoji="0" lang="uk-UA" sz="1800" b="0" i="0" u="none" strike="noStrike" cap="none" normalizeH="0" baseline="0" smtClean="0">
                          <a:ln>
                            <a:noFill/>
                          </a:ln>
                          <a:solidFill>
                            <a:srgbClr val="FF0066"/>
                          </a:solidFill>
                          <a:effectLst/>
                          <a:latin typeface="Arial" charset="0"/>
                        </a:rPr>
                        <a:t>“ті” </a:t>
                      </a:r>
                    </a:p>
                    <a:p>
                      <a:pPr marL="0" marR="0" lvl="0" indent="88900" algn="l" defTabSz="914400" rtl="0" eaLnBrk="1" fontAlgn="base" latinLnBrk="0" hangingPunct="1">
                        <a:lnSpc>
                          <a:spcPts val="1613"/>
                        </a:lnSpc>
                        <a:spcBef>
                          <a:spcPct val="0"/>
                        </a:spcBef>
                        <a:spcAft>
                          <a:spcPct val="0"/>
                        </a:spcAft>
                        <a:buClrTx/>
                        <a:buSzTx/>
                        <a:buFontTx/>
                        <a:buNone/>
                        <a:tabLst>
                          <a:tab pos="3138488" algn="l"/>
                        </a:tabLst>
                      </a:pPr>
                      <a:r>
                        <a:rPr kumimoji="0" lang="uk-UA" sz="1800" b="0" i="0" u="none" strike="noStrike" cap="none" normalizeH="0" baseline="0" smtClean="0">
                          <a:ln>
                            <a:noFill/>
                          </a:ln>
                          <a:solidFill>
                            <a:schemeClr val="bg1"/>
                          </a:solidFill>
                          <a:effectLst/>
                          <a:latin typeface="Arial" charset="0"/>
                        </a:rPr>
                        <a:t>оstium (остіум)</a:t>
                      </a:r>
                      <a:r>
                        <a:rPr kumimoji="0" lang="uk-UA" sz="1800" b="0" i="0" u="none" strike="noStrike" cap="none" normalizeH="0" baseline="0" smtClean="0">
                          <a:ln>
                            <a:noFill/>
                          </a:ln>
                          <a:solidFill>
                            <a:srgbClr val="000000"/>
                          </a:solidFill>
                          <a:effectLst/>
                          <a:latin typeface="Arial" charset="0"/>
                        </a:rPr>
                        <a:t> – отвір</a:t>
                      </a:r>
                      <a:endParaRPr kumimoji="0" lang="ru-RU" sz="1800" b="0" i="0" u="none" strike="noStrike" cap="none" normalizeH="0" baseline="0" smtClean="0">
                        <a:ln>
                          <a:noFill/>
                        </a:ln>
                        <a:solidFill>
                          <a:srgbClr val="000000"/>
                        </a:solidFill>
                        <a:effectLst/>
                        <a:latin typeface="Arial" charset="0"/>
                      </a:endParaRPr>
                    </a:p>
                    <a:p>
                      <a:pPr marL="0" marR="0" lvl="0" indent="88900" algn="l" defTabSz="914400" rtl="0" eaLnBrk="1" fontAlgn="base" latinLnBrk="0" hangingPunct="1">
                        <a:lnSpc>
                          <a:spcPts val="1613"/>
                        </a:lnSpc>
                        <a:spcBef>
                          <a:spcPct val="0"/>
                        </a:spcBef>
                        <a:spcAft>
                          <a:spcPct val="0"/>
                        </a:spcAft>
                        <a:buClrTx/>
                        <a:buSzTx/>
                        <a:buFontTx/>
                        <a:buNone/>
                        <a:tabLst>
                          <a:tab pos="3138488" algn="l"/>
                        </a:tabLst>
                      </a:pPr>
                      <a:endParaRPr kumimoji="0" lang="ru-RU" sz="1800" b="0" i="0" u="none" strike="noStrike" cap="none" normalizeH="0" baseline="0" smtClean="0">
                        <a:ln>
                          <a:noFill/>
                        </a:ln>
                        <a:solidFill>
                          <a:srgbClr val="FF0066"/>
                        </a:solidFill>
                        <a:effectLst/>
                        <a:latin typeface="Arial"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solidFill>
                      <a:srgbClr val="66FFFF"/>
                    </a:solidFill>
                  </a:tcPr>
                </a:tc>
              </a:tr>
              <a:tr h="619125">
                <a:tc>
                  <a:txBody>
                    <a:bodyPr/>
                    <a:lstStyle/>
                    <a:p>
                      <a:pPr marL="0" marR="0" lvl="0" indent="88900" algn="ctr" defTabSz="914400" rtl="0" eaLnBrk="1" fontAlgn="base" latinLnBrk="0" hangingPunct="1">
                        <a:lnSpc>
                          <a:spcPts val="1613"/>
                        </a:lnSpc>
                        <a:spcBef>
                          <a:spcPct val="0"/>
                        </a:spcBef>
                        <a:spcAft>
                          <a:spcPct val="0"/>
                        </a:spcAft>
                        <a:buClrTx/>
                        <a:buSzTx/>
                        <a:buFontTx/>
                        <a:buNone/>
                        <a:tabLst>
                          <a:tab pos="3138488" algn="l"/>
                        </a:tabLst>
                      </a:pPr>
                      <a:endParaRPr kumimoji="0" lang="uk-UA" sz="1800" b="1" i="1" u="none" strike="noStrike" cap="none" normalizeH="0" baseline="0" smtClean="0">
                        <a:ln>
                          <a:noFill/>
                        </a:ln>
                        <a:solidFill>
                          <a:srgbClr val="FF0066"/>
                        </a:solidFill>
                        <a:effectLst/>
                        <a:latin typeface="Arial" charset="0"/>
                      </a:endParaRPr>
                    </a:p>
                    <a:p>
                      <a:pPr marL="0" marR="0" lvl="0" indent="8890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smtClean="0">
                          <a:ln>
                            <a:noFill/>
                          </a:ln>
                          <a:solidFill>
                            <a:srgbClr val="FF0066"/>
                          </a:solidFill>
                          <a:effectLst/>
                          <a:latin typeface="Arial" charset="0"/>
                        </a:rPr>
                        <a:t>Ngu</a:t>
                      </a:r>
                      <a:endParaRPr kumimoji="0" lang="ru-RU" sz="1800" b="1" i="1" u="none" strike="noStrike" cap="none" normalizeH="0" baseline="0" smtClean="0">
                        <a:ln>
                          <a:noFill/>
                        </a:ln>
                        <a:solidFill>
                          <a:srgbClr val="FF0066"/>
                        </a:solidFill>
                        <a:effectLst/>
                        <a:latin typeface="Arial" charset="0"/>
                        <a:cs typeface="Times New Roman" pitchFamily="18" charset="0"/>
                      </a:endParaRPr>
                    </a:p>
                  </a:txBody>
                  <a:tcPr marL="25400" marR="25400" marT="0" marB="0"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solidFill>
                      <a:srgbClr val="66FFFF"/>
                    </a:solidFill>
                  </a:tcPr>
                </a:tc>
                <a:tc>
                  <a:txBody>
                    <a:bodyPr/>
                    <a:lstStyle/>
                    <a:p>
                      <a:pPr marL="0" marR="0" lvl="0" indent="88900" algn="ctr" defTabSz="914400" rtl="0" eaLnBrk="1" fontAlgn="base" latinLnBrk="0" hangingPunct="1">
                        <a:lnSpc>
                          <a:spcPts val="1613"/>
                        </a:lnSpc>
                        <a:spcBef>
                          <a:spcPct val="0"/>
                        </a:spcBef>
                        <a:spcAft>
                          <a:spcPct val="0"/>
                        </a:spcAft>
                        <a:buClrTx/>
                        <a:buSzTx/>
                        <a:buFontTx/>
                        <a:buNone/>
                        <a:tabLst>
                          <a:tab pos="3138488" algn="l"/>
                        </a:tabLst>
                      </a:pPr>
                      <a:endParaRPr kumimoji="0" lang="uk-UA" sz="1800" b="1" i="1" u="none" strike="noStrike" cap="none" normalizeH="0" baseline="0" dirty="0" smtClean="0">
                        <a:ln>
                          <a:noFill/>
                        </a:ln>
                        <a:solidFill>
                          <a:srgbClr val="000000"/>
                        </a:solidFill>
                        <a:effectLst/>
                        <a:latin typeface="Arial" charset="0"/>
                      </a:endParaRPr>
                    </a:p>
                    <a:p>
                      <a:pPr marL="0" marR="0" lvl="0" indent="88900" algn="ctr" defTabSz="914400" rtl="0" eaLnBrk="1" fontAlgn="base" latinLnBrk="0" hangingPunct="1">
                        <a:lnSpc>
                          <a:spcPts val="1613"/>
                        </a:lnSpc>
                        <a:spcBef>
                          <a:spcPct val="0"/>
                        </a:spcBef>
                        <a:spcAft>
                          <a:spcPct val="0"/>
                        </a:spcAft>
                        <a:buClrTx/>
                        <a:buSzTx/>
                        <a:buFontTx/>
                        <a:buNone/>
                        <a:tabLst>
                          <a:tab pos="3138488" algn="l"/>
                        </a:tabLst>
                      </a:pPr>
                      <a:r>
                        <a:rPr kumimoji="0" lang="uk-UA" sz="1800" b="1" i="1" u="none" strike="noStrike" cap="none" normalizeH="0" baseline="0" dirty="0" err="1" smtClean="0">
                          <a:ln>
                            <a:noFill/>
                          </a:ln>
                          <a:solidFill>
                            <a:srgbClr val="000000"/>
                          </a:solidFill>
                          <a:effectLst/>
                          <a:latin typeface="Arial" charset="0"/>
                        </a:rPr>
                        <a:t>нгв</a:t>
                      </a:r>
                      <a:endParaRPr kumimoji="0" lang="ru-RU" sz="1800" b="1" i="1" u="none" strike="noStrike" cap="none" normalizeH="0" baseline="0" dirty="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solidFill>
                      <a:srgbClr val="66FFFF"/>
                    </a:solidFill>
                  </a:tcPr>
                </a:tc>
                <a:tc>
                  <a:txBody>
                    <a:bodyPr/>
                    <a:lstStyle/>
                    <a:p>
                      <a:pPr marL="0" marR="0" lvl="0" indent="88900" algn="just" defTabSz="914400" rtl="0" eaLnBrk="1" fontAlgn="base" latinLnBrk="0" hangingPunct="1">
                        <a:lnSpc>
                          <a:spcPts val="1613"/>
                        </a:lnSpc>
                        <a:spcBef>
                          <a:spcPct val="0"/>
                        </a:spcBef>
                        <a:spcAft>
                          <a:spcPct val="0"/>
                        </a:spcAft>
                        <a:buClrTx/>
                        <a:buSzTx/>
                        <a:buFontTx/>
                        <a:buNone/>
                        <a:tabLst>
                          <a:tab pos="3138488" algn="l"/>
                        </a:tabLst>
                      </a:pPr>
                      <a:endParaRPr kumimoji="0" lang="uk-UA" sz="1800" b="0" i="0" u="none" strike="noStrike" cap="none" normalizeH="0" baseline="0" smtClean="0">
                        <a:ln>
                          <a:noFill/>
                        </a:ln>
                        <a:solidFill>
                          <a:srgbClr val="000000"/>
                        </a:solidFill>
                        <a:effectLst/>
                        <a:latin typeface="Arial" charset="0"/>
                      </a:endParaRPr>
                    </a:p>
                    <a:p>
                      <a:pPr marL="0" marR="0" lvl="0" indent="88900" algn="just" defTabSz="914400" rtl="0" eaLnBrk="1" fontAlgn="base" latinLnBrk="0" hangingPunct="1">
                        <a:lnSpc>
                          <a:spcPts val="1613"/>
                        </a:lnSpc>
                        <a:spcBef>
                          <a:spcPct val="0"/>
                        </a:spcBef>
                        <a:spcAft>
                          <a:spcPct val="0"/>
                        </a:spcAft>
                        <a:buClrTx/>
                        <a:buSzTx/>
                        <a:buFontTx/>
                        <a:buNone/>
                        <a:tabLst>
                          <a:tab pos="3138488" algn="l"/>
                        </a:tabLst>
                      </a:pPr>
                      <a:r>
                        <a:rPr kumimoji="0" lang="uk-UA" sz="1800" b="0" i="0" u="none" strike="noStrike" cap="none" normalizeH="0" baseline="0" smtClean="0">
                          <a:ln>
                            <a:noFill/>
                          </a:ln>
                          <a:solidFill>
                            <a:schemeClr val="bg1"/>
                          </a:solidFill>
                          <a:effectLst/>
                          <a:latin typeface="Arial" charset="0"/>
                        </a:rPr>
                        <a:t>Ung</a:t>
                      </a:r>
                      <a:r>
                        <a:rPr kumimoji="0" lang="en-US" sz="1800" b="0" i="0" u="none" strike="noStrike" cap="none" normalizeH="0" baseline="0" smtClean="0">
                          <a:ln>
                            <a:noFill/>
                          </a:ln>
                          <a:solidFill>
                            <a:schemeClr val="bg1"/>
                          </a:solidFill>
                          <a:effectLst/>
                          <a:latin typeface="Arial" charset="0"/>
                        </a:rPr>
                        <a:t>u</a:t>
                      </a:r>
                      <a:r>
                        <a:rPr kumimoji="0" lang="uk-UA" sz="1800" b="0" i="0" u="none" strike="noStrike" cap="none" normalizeH="0" baseline="0" smtClean="0">
                          <a:ln>
                            <a:noFill/>
                          </a:ln>
                          <a:solidFill>
                            <a:schemeClr val="bg1"/>
                          </a:solidFill>
                          <a:effectLst/>
                          <a:latin typeface="Arial" charset="0"/>
                        </a:rPr>
                        <a:t>entum (унгуентум)</a:t>
                      </a:r>
                      <a:r>
                        <a:rPr kumimoji="0" lang="uk-UA" sz="1800" b="0" i="0" u="none" strike="noStrike" cap="none" normalizeH="0" baseline="0" smtClean="0">
                          <a:ln>
                            <a:noFill/>
                          </a:ln>
                          <a:solidFill>
                            <a:srgbClr val="000000"/>
                          </a:solidFill>
                          <a:effectLst/>
                          <a:latin typeface="Arial" charset="0"/>
                        </a:rPr>
                        <a:t> - мазь</a:t>
                      </a:r>
                      <a:endParaRPr kumimoji="0" lang="ru-RU" sz="1800" b="0" i="0" u="none" strike="noStrike" cap="none" normalizeH="0" baseline="0" smtClean="0">
                        <a:ln>
                          <a:noFill/>
                        </a:ln>
                        <a:solidFill>
                          <a:srgbClr val="000000"/>
                        </a:solidFill>
                        <a:effectLst/>
                        <a:latin typeface="Arial" charset="0"/>
                        <a:cs typeface="Times New Roman" pitchFamily="18" charset="0"/>
                      </a:endParaRPr>
                    </a:p>
                  </a:txBody>
                  <a:tcPr marL="25400" marR="25400" marT="0" marB="0"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solidFill>
                      <a:srgbClr val="66FFFF"/>
                    </a:solidFill>
                  </a:tcPr>
                </a:tc>
              </a:tr>
            </a:tbl>
          </a:graphicData>
        </a:graphic>
      </p:graphicFrame>
    </p:spTree>
  </p:cSld>
  <p:clrMapOvr>
    <a:masterClrMapping/>
  </p:clrMapOvr>
  <p:transition spd="med">
    <p:wheel spokes="8"/>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ъект 1"/>
          <p:cNvSpPr>
            <a:spLocks noGrp="1"/>
          </p:cNvSpPr>
          <p:nvPr>
            <p:ph idx="4294967295"/>
          </p:nvPr>
        </p:nvSpPr>
        <p:spPr>
          <a:xfrm>
            <a:off x="468313" y="1773238"/>
            <a:ext cx="8229600" cy="2087562"/>
          </a:xfrm>
        </p:spPr>
        <p:txBody>
          <a:bodyPr/>
          <a:lstStyle/>
          <a:p>
            <a:pPr eaLnBrk="1" hangingPunct="1">
              <a:buFontTx/>
              <a:buNone/>
            </a:pPr>
            <a:r>
              <a:rPr lang="ru-RU" sz="2200" dirty="0" smtClean="0"/>
              <a:t>	</a:t>
            </a:r>
            <a:r>
              <a:rPr lang="ru-RU" sz="1800" b="1" dirty="0" err="1" smtClean="0"/>
              <a:t>Склади</a:t>
            </a:r>
            <a:r>
              <a:rPr lang="ru-RU" sz="1800" b="1" dirty="0" smtClean="0"/>
              <a:t> в </a:t>
            </a:r>
            <a:r>
              <a:rPr lang="ru-RU" sz="1800" b="1" dirty="0" err="1" smtClean="0"/>
              <a:t>латинській</a:t>
            </a:r>
            <a:r>
              <a:rPr lang="ru-RU" sz="1800" b="1" dirty="0" smtClean="0"/>
              <a:t> </a:t>
            </a:r>
            <a:r>
              <a:rPr lang="ru-RU" sz="1800" b="1" dirty="0" err="1" smtClean="0"/>
              <a:t>мові</a:t>
            </a:r>
            <a:r>
              <a:rPr lang="ru-RU" sz="1800" b="1" dirty="0" smtClean="0"/>
              <a:t> </a:t>
            </a:r>
            <a:r>
              <a:rPr lang="ru-RU" sz="1800" b="1" dirty="0" err="1" smtClean="0"/>
              <a:t>бувають</a:t>
            </a:r>
            <a:r>
              <a:rPr lang="ru-RU" sz="1800" b="1" dirty="0" smtClean="0"/>
              <a:t> </a:t>
            </a:r>
            <a:r>
              <a:rPr lang="ru-RU" sz="1800" b="1" i="1" dirty="0" err="1" smtClean="0"/>
              <a:t>довгі</a:t>
            </a:r>
            <a:r>
              <a:rPr lang="ru-RU" sz="1800" b="1" i="1" dirty="0" smtClean="0"/>
              <a:t> </a:t>
            </a:r>
            <a:r>
              <a:rPr lang="ru-RU" sz="1800" b="1" i="1" dirty="0" err="1" smtClean="0"/>
              <a:t>або</a:t>
            </a:r>
            <a:r>
              <a:rPr lang="ru-RU" sz="1800" b="1" i="1" dirty="0" smtClean="0"/>
              <a:t> </a:t>
            </a:r>
            <a:r>
              <a:rPr lang="ru-RU" sz="1800" b="1" i="1" dirty="0" err="1" smtClean="0"/>
              <a:t>короткі</a:t>
            </a:r>
            <a:r>
              <a:rPr lang="ru-RU" sz="1800" b="1" dirty="0" smtClean="0"/>
              <a:t> (за природою </a:t>
            </a:r>
            <a:r>
              <a:rPr lang="ru-RU" sz="1800" b="1" dirty="0" err="1" smtClean="0"/>
              <a:t>або</a:t>
            </a:r>
            <a:r>
              <a:rPr lang="ru-RU" sz="1800" b="1" dirty="0" smtClean="0"/>
              <a:t> за </a:t>
            </a:r>
            <a:r>
              <a:rPr lang="ru-RU" sz="1800" b="1" dirty="0" err="1" smtClean="0"/>
              <a:t>положенням</a:t>
            </a:r>
            <a:r>
              <a:rPr lang="ru-RU" sz="1800" b="1" dirty="0" smtClean="0"/>
              <a:t>). </a:t>
            </a:r>
          </a:p>
          <a:p>
            <a:pPr eaLnBrk="1" hangingPunct="1">
              <a:buFontTx/>
              <a:buNone/>
            </a:pPr>
            <a:r>
              <a:rPr lang="ru-RU" sz="1800" b="1" dirty="0" smtClean="0"/>
              <a:t>     </a:t>
            </a:r>
            <a:r>
              <a:rPr lang="ru-RU" sz="1800" b="1" dirty="0" err="1" smtClean="0"/>
              <a:t>Відкритий</a:t>
            </a:r>
            <a:r>
              <a:rPr lang="ru-RU" sz="1800" b="1" dirty="0" smtClean="0"/>
              <a:t> склад з коротким </a:t>
            </a:r>
            <a:r>
              <a:rPr lang="ru-RU" sz="1800" b="1" dirty="0" err="1" smtClean="0"/>
              <a:t>голосним</a:t>
            </a:r>
            <a:r>
              <a:rPr lang="ru-RU" sz="1800" b="1" dirty="0" smtClean="0"/>
              <a:t> – короткий.</a:t>
            </a:r>
          </a:p>
          <a:p>
            <a:pPr eaLnBrk="1" hangingPunct="1">
              <a:buFontTx/>
              <a:buNone/>
            </a:pPr>
            <a:r>
              <a:rPr lang="ru-RU" sz="1800" b="1" dirty="0" smtClean="0"/>
              <a:t>     </a:t>
            </a:r>
            <a:r>
              <a:rPr lang="ru-RU" sz="1800" b="1" dirty="0" err="1" smtClean="0"/>
              <a:t>Всі</a:t>
            </a:r>
            <a:r>
              <a:rPr lang="ru-RU" sz="1800" b="1" dirty="0" smtClean="0"/>
              <a:t> </a:t>
            </a:r>
            <a:r>
              <a:rPr lang="ru-RU" sz="1800" b="1" dirty="0" err="1" smtClean="0"/>
              <a:t>інші</a:t>
            </a:r>
            <a:r>
              <a:rPr lang="ru-RU" sz="1800" b="1" dirty="0" smtClean="0"/>
              <a:t> </a:t>
            </a:r>
            <a:r>
              <a:rPr lang="ru-RU" sz="1800" b="1" dirty="0" err="1" smtClean="0"/>
              <a:t>склади</a:t>
            </a:r>
            <a:r>
              <a:rPr lang="ru-RU" sz="1800" b="1" dirty="0" smtClean="0"/>
              <a:t> </a:t>
            </a:r>
            <a:r>
              <a:rPr lang="ru-RU" sz="1800" b="1" dirty="0" err="1" smtClean="0"/>
              <a:t>довгі</a:t>
            </a:r>
            <a:r>
              <a:rPr lang="ru-RU" sz="1800" b="1" dirty="0" smtClean="0"/>
              <a:t>. </a:t>
            </a:r>
            <a:r>
              <a:rPr lang="ru-RU" sz="1800" b="1" dirty="0" err="1" smtClean="0"/>
              <a:t>Довгота</a:t>
            </a:r>
            <a:r>
              <a:rPr lang="ru-RU" sz="1800" b="1" dirty="0" smtClean="0"/>
              <a:t> складу </a:t>
            </a:r>
            <a:r>
              <a:rPr lang="ru-RU" sz="1800" b="1" dirty="0" err="1" smtClean="0"/>
              <a:t>позначається</a:t>
            </a:r>
            <a:r>
              <a:rPr lang="ru-RU" sz="1800" b="1" dirty="0" smtClean="0"/>
              <a:t> знаком   </a:t>
            </a:r>
            <a:r>
              <a:rPr lang="ru-RU" sz="1800" b="1" dirty="0" err="1" smtClean="0"/>
              <a:t>довготи</a:t>
            </a:r>
            <a:r>
              <a:rPr lang="ru-RU" sz="1800" b="1" i="1" dirty="0" smtClean="0"/>
              <a:t> </a:t>
            </a:r>
            <a:r>
              <a:rPr lang="ru-RU" sz="1800" b="1" i="1" dirty="0" smtClean="0">
                <a:solidFill>
                  <a:srgbClr val="FF0000"/>
                </a:solidFill>
              </a:rPr>
              <a:t>(-)</a:t>
            </a:r>
            <a:r>
              <a:rPr lang="ru-RU" sz="1800" b="1" dirty="0" smtClean="0">
                <a:solidFill>
                  <a:srgbClr val="FF0000"/>
                </a:solidFill>
              </a:rPr>
              <a:t> </a:t>
            </a:r>
            <a:r>
              <a:rPr lang="ru-RU" sz="1800" b="1" dirty="0" smtClean="0"/>
              <a:t>  </a:t>
            </a:r>
            <a:r>
              <a:rPr lang="ru-RU" sz="1800" b="1" dirty="0" err="1" smtClean="0"/>
              <a:t>короткі</a:t>
            </a:r>
            <a:r>
              <a:rPr lang="ru-RU" sz="1800" b="1" dirty="0" smtClean="0"/>
              <a:t> знаком   </a:t>
            </a:r>
            <a:r>
              <a:rPr lang="ru-RU" sz="1800" b="1" dirty="0" err="1" smtClean="0"/>
              <a:t>короткості</a:t>
            </a:r>
            <a:r>
              <a:rPr lang="ru-RU" sz="1800" b="1" dirty="0" smtClean="0"/>
              <a:t> </a:t>
            </a:r>
            <a:r>
              <a:rPr lang="ru-RU" sz="1800" b="1" i="1" dirty="0" smtClean="0">
                <a:solidFill>
                  <a:srgbClr val="FF0000"/>
                </a:solidFill>
              </a:rPr>
              <a:t>(/)</a:t>
            </a:r>
            <a:r>
              <a:rPr lang="ru-RU" sz="1800" b="1" dirty="0" smtClean="0"/>
              <a:t>.</a:t>
            </a:r>
          </a:p>
        </p:txBody>
      </p:sp>
      <p:sp>
        <p:nvSpPr>
          <p:cNvPr id="39938" name="Rectangle 4"/>
          <p:cNvSpPr>
            <a:spLocks noChangeArrowheads="1"/>
          </p:cNvSpPr>
          <p:nvPr/>
        </p:nvSpPr>
        <p:spPr bwMode="auto">
          <a:xfrm>
            <a:off x="468313" y="260350"/>
            <a:ext cx="8207375" cy="1368425"/>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dirty="0">
                <a:solidFill>
                  <a:srgbClr val="92D050"/>
                </a:solidFill>
                <a:latin typeface="Arial" charset="0"/>
              </a:rPr>
              <a:t>3. Довгота і короткість складу</a:t>
            </a:r>
            <a:endParaRPr lang="ru-RU" b="1" dirty="0">
              <a:solidFill>
                <a:srgbClr val="92D050"/>
              </a:solidFill>
              <a:latin typeface="Arial" charset="0"/>
            </a:endParaRPr>
          </a:p>
        </p:txBody>
      </p:sp>
    </p:spTree>
  </p:cSld>
  <p:clrMapOvr>
    <a:masterClrMapping/>
  </p:clrMapOvr>
  <p:transition spd="med" advClick="0" advTm="30000">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Объект 1"/>
          <p:cNvSpPr>
            <a:spLocks noGrp="1"/>
          </p:cNvSpPr>
          <p:nvPr>
            <p:ph idx="4294967295"/>
          </p:nvPr>
        </p:nvSpPr>
        <p:spPr>
          <a:xfrm>
            <a:off x="468313" y="1052513"/>
            <a:ext cx="8229600" cy="4464050"/>
          </a:xfrm>
          <a:ln>
            <a:solidFill>
              <a:srgbClr val="FFFFFF">
                <a:alpha val="0"/>
              </a:srgbClr>
            </a:solidFill>
          </a:ln>
        </p:spPr>
        <p:txBody>
          <a:bodyPr/>
          <a:lstStyle/>
          <a:p>
            <a:pPr eaLnBrk="1" hangingPunct="1">
              <a:buFontTx/>
              <a:buNone/>
            </a:pPr>
            <a:r>
              <a:rPr lang="ru-RU" sz="1800" b="1" dirty="0" smtClean="0"/>
              <a:t>Число </a:t>
            </a:r>
            <a:r>
              <a:rPr lang="ru-RU" sz="1800" b="1" dirty="0" err="1" smtClean="0"/>
              <a:t>складів</a:t>
            </a:r>
            <a:r>
              <a:rPr lang="ru-RU" sz="1800" b="1" dirty="0" smtClean="0"/>
              <a:t> </a:t>
            </a:r>
            <a:r>
              <a:rPr lang="ru-RU" sz="1800" b="1" dirty="0" err="1" smtClean="0"/>
              <a:t>відповідає</a:t>
            </a:r>
            <a:r>
              <a:rPr lang="ru-RU" sz="1800" b="1" dirty="0" smtClean="0"/>
              <a:t> числу </a:t>
            </a:r>
            <a:r>
              <a:rPr lang="ru-RU" sz="1800" b="1" dirty="0" err="1" smtClean="0"/>
              <a:t>голосних</a:t>
            </a:r>
            <a:r>
              <a:rPr lang="ru-RU" sz="1800" b="1" dirty="0" smtClean="0"/>
              <a:t> </a:t>
            </a:r>
            <a:r>
              <a:rPr lang="ru-RU" sz="1800" b="1" dirty="0" err="1" smtClean="0"/>
              <a:t>звуків</a:t>
            </a:r>
            <a:r>
              <a:rPr lang="ru-RU" sz="1800" b="1" dirty="0" smtClean="0"/>
              <a:t>. </a:t>
            </a:r>
          </a:p>
          <a:p>
            <a:pPr eaLnBrk="1" hangingPunct="1">
              <a:buFontTx/>
              <a:buNone/>
            </a:pPr>
            <a:endParaRPr lang="ru-RU" sz="1800" b="1" dirty="0" smtClean="0"/>
          </a:p>
          <a:p>
            <a:pPr eaLnBrk="1" hangingPunct="1">
              <a:buFontTx/>
              <a:buNone/>
            </a:pPr>
            <a:r>
              <a:rPr lang="ru-RU" sz="1800" b="1" i="1" dirty="0" err="1" smtClean="0">
                <a:solidFill>
                  <a:srgbClr val="00FFFF"/>
                </a:solidFill>
              </a:rPr>
              <a:t>Склади</a:t>
            </a:r>
            <a:r>
              <a:rPr lang="ru-RU" sz="1800" b="1" i="1" dirty="0" smtClean="0">
                <a:solidFill>
                  <a:srgbClr val="00FFFF"/>
                </a:solidFill>
              </a:rPr>
              <a:t> </a:t>
            </a:r>
            <a:r>
              <a:rPr lang="ru-RU" sz="1800" b="1" i="1" dirty="0" err="1" smtClean="0">
                <a:solidFill>
                  <a:srgbClr val="00FFFF"/>
                </a:solidFill>
              </a:rPr>
              <a:t>бувають</a:t>
            </a:r>
            <a:r>
              <a:rPr lang="ru-RU" sz="1800" b="1" i="1" dirty="0" smtClean="0">
                <a:solidFill>
                  <a:srgbClr val="00FFFF"/>
                </a:solidFill>
              </a:rPr>
              <a:t>: </a:t>
            </a:r>
          </a:p>
          <a:p>
            <a:pPr lvl="1" eaLnBrk="1" hangingPunct="1">
              <a:lnSpc>
                <a:spcPct val="140000"/>
              </a:lnSpc>
              <a:spcBef>
                <a:spcPct val="30000"/>
              </a:spcBef>
            </a:pPr>
            <a:r>
              <a:rPr lang="ru-RU" sz="1600" b="1" dirty="0" err="1" smtClean="0"/>
              <a:t>відкритими</a:t>
            </a:r>
            <a:r>
              <a:rPr lang="ru-RU" sz="1600" b="1" dirty="0" smtClean="0"/>
              <a:t> (</a:t>
            </a:r>
            <a:r>
              <a:rPr lang="ru-RU" sz="1600" b="1" dirty="0" err="1" smtClean="0"/>
              <a:t>закінчуються</a:t>
            </a:r>
            <a:r>
              <a:rPr lang="ru-RU" sz="1600" b="1" dirty="0" smtClean="0"/>
              <a:t> на </a:t>
            </a:r>
            <a:r>
              <a:rPr lang="ru-RU" sz="1600" b="1" dirty="0" err="1" smtClean="0"/>
              <a:t>голосний</a:t>
            </a:r>
            <a:r>
              <a:rPr lang="ru-RU" sz="1600" b="1" dirty="0" smtClean="0"/>
              <a:t>);</a:t>
            </a:r>
          </a:p>
          <a:p>
            <a:pPr lvl="1" eaLnBrk="1" hangingPunct="1">
              <a:lnSpc>
                <a:spcPct val="140000"/>
              </a:lnSpc>
              <a:spcBef>
                <a:spcPct val="30000"/>
              </a:spcBef>
            </a:pPr>
            <a:r>
              <a:rPr lang="ru-RU" sz="1600" b="1" dirty="0" err="1" smtClean="0"/>
              <a:t>закритими</a:t>
            </a:r>
            <a:r>
              <a:rPr lang="ru-RU" sz="1600" b="1" dirty="0" smtClean="0"/>
              <a:t> ( </a:t>
            </a:r>
            <a:r>
              <a:rPr lang="ru-RU" sz="1600" b="1" dirty="0" err="1" smtClean="0"/>
              <a:t>закінчуються</a:t>
            </a:r>
            <a:r>
              <a:rPr lang="ru-RU" sz="1600" b="1" dirty="0" smtClean="0"/>
              <a:t> на </a:t>
            </a:r>
            <a:r>
              <a:rPr lang="ru-RU" sz="1600" b="1" dirty="0" err="1" smtClean="0"/>
              <a:t>приголосний</a:t>
            </a:r>
            <a:r>
              <a:rPr lang="ru-RU" sz="1600" b="1" dirty="0" smtClean="0"/>
              <a:t>). </a:t>
            </a:r>
          </a:p>
          <a:p>
            <a:pPr lvl="1" eaLnBrk="1" hangingPunct="1">
              <a:lnSpc>
                <a:spcPct val="120000"/>
              </a:lnSpc>
            </a:pPr>
            <a:endParaRPr lang="ru-RU" sz="1600" b="1" dirty="0" smtClean="0"/>
          </a:p>
          <a:p>
            <a:pPr eaLnBrk="1" hangingPunct="1">
              <a:lnSpc>
                <a:spcPct val="80000"/>
              </a:lnSpc>
              <a:buFontTx/>
              <a:buNone/>
            </a:pPr>
            <a:r>
              <a:rPr lang="ru-RU" sz="1800" b="1" i="1" dirty="0" err="1" smtClean="0"/>
              <a:t>Поділ</a:t>
            </a:r>
            <a:r>
              <a:rPr lang="ru-RU" sz="1800" b="1" i="1" dirty="0" smtClean="0"/>
              <a:t> на </a:t>
            </a:r>
            <a:r>
              <a:rPr lang="ru-RU" sz="1800" b="1" i="1" dirty="0" err="1" smtClean="0"/>
              <a:t>склади</a:t>
            </a:r>
            <a:r>
              <a:rPr lang="ru-RU" sz="1800" b="1" i="1" dirty="0" smtClean="0"/>
              <a:t> </a:t>
            </a:r>
            <a:r>
              <a:rPr lang="ru-RU" sz="1800" b="1" i="1" dirty="0" err="1" smtClean="0"/>
              <a:t>відбувається</a:t>
            </a:r>
            <a:r>
              <a:rPr lang="ru-RU" sz="1800" b="1" i="1" dirty="0" smtClean="0"/>
              <a:t>:</a:t>
            </a:r>
          </a:p>
          <a:p>
            <a:pPr eaLnBrk="1" hangingPunct="1">
              <a:lnSpc>
                <a:spcPct val="80000"/>
              </a:lnSpc>
              <a:buFontTx/>
              <a:buNone/>
            </a:pPr>
            <a:endParaRPr lang="ru-RU" sz="1800" b="1" dirty="0" smtClean="0"/>
          </a:p>
          <a:p>
            <a:pPr lvl="1" eaLnBrk="1" hangingPunct="1">
              <a:lnSpc>
                <a:spcPct val="80000"/>
              </a:lnSpc>
            </a:pPr>
            <a:r>
              <a:rPr lang="ru-RU" sz="1600" b="1" dirty="0" err="1" smtClean="0"/>
              <a:t>між</a:t>
            </a:r>
            <a:r>
              <a:rPr lang="ru-RU" sz="1600" b="1" dirty="0" smtClean="0"/>
              <a:t> </a:t>
            </a:r>
            <a:r>
              <a:rPr lang="ru-RU" sz="1600" b="1" dirty="0" err="1" smtClean="0"/>
              <a:t>двома</a:t>
            </a:r>
            <a:r>
              <a:rPr lang="ru-RU" sz="1600" b="1" dirty="0" smtClean="0"/>
              <a:t> </a:t>
            </a:r>
            <a:r>
              <a:rPr lang="ru-RU" sz="1600" b="1" dirty="0" err="1" smtClean="0"/>
              <a:t>голосними</a:t>
            </a:r>
            <a:r>
              <a:rPr lang="ru-RU" sz="1600" b="1" dirty="0" smtClean="0"/>
              <a:t>: </a:t>
            </a:r>
            <a:r>
              <a:rPr lang="en-US" sz="1600" b="1" i="1" dirty="0" smtClean="0">
                <a:solidFill>
                  <a:schemeClr val="hlink"/>
                </a:solidFill>
              </a:rPr>
              <a:t>de-us (</a:t>
            </a:r>
            <a:r>
              <a:rPr lang="ru-RU" sz="1600" b="1" i="1" dirty="0" smtClean="0">
                <a:solidFill>
                  <a:schemeClr val="hlink"/>
                </a:solidFill>
              </a:rPr>
              <a:t>бог)</a:t>
            </a:r>
            <a:r>
              <a:rPr lang="ru-RU" sz="1600" b="1" i="1" dirty="0" smtClean="0"/>
              <a:t> </a:t>
            </a:r>
            <a:r>
              <a:rPr lang="ru-RU" sz="1600" b="1" dirty="0" smtClean="0"/>
              <a:t>;</a:t>
            </a:r>
          </a:p>
          <a:p>
            <a:pPr eaLnBrk="1" hangingPunct="1">
              <a:lnSpc>
                <a:spcPct val="80000"/>
              </a:lnSpc>
            </a:pPr>
            <a:endParaRPr lang="ru-RU" sz="1800" b="1" dirty="0" smtClean="0"/>
          </a:p>
          <a:p>
            <a:pPr lvl="1" eaLnBrk="1" hangingPunct="1">
              <a:lnSpc>
                <a:spcPct val="80000"/>
              </a:lnSpc>
            </a:pPr>
            <a:r>
              <a:rPr lang="ru-RU" sz="1600" b="1" dirty="0" err="1" smtClean="0"/>
              <a:t>між</a:t>
            </a:r>
            <a:r>
              <a:rPr lang="ru-RU" sz="1600" b="1" dirty="0" smtClean="0"/>
              <a:t> </a:t>
            </a:r>
            <a:r>
              <a:rPr lang="ru-RU" sz="1600" b="1" dirty="0" err="1" smtClean="0"/>
              <a:t>голосним</a:t>
            </a:r>
            <a:r>
              <a:rPr lang="ru-RU" sz="1600" b="1" dirty="0" smtClean="0"/>
              <a:t> </a:t>
            </a:r>
            <a:r>
              <a:rPr lang="ru-RU" sz="1600" b="1" dirty="0" err="1" smtClean="0"/>
              <a:t>або</a:t>
            </a:r>
            <a:r>
              <a:rPr lang="ru-RU" sz="1600" b="1" dirty="0" smtClean="0"/>
              <a:t> дифтонгом та </a:t>
            </a:r>
            <a:r>
              <a:rPr lang="ru-RU" sz="1600" b="1" dirty="0" err="1" smtClean="0"/>
              <a:t>поодиноким</a:t>
            </a:r>
            <a:r>
              <a:rPr lang="ru-RU" sz="1600" b="1" dirty="0" smtClean="0"/>
              <a:t> </a:t>
            </a:r>
            <a:r>
              <a:rPr lang="ru-RU" sz="1600" b="1" dirty="0" err="1" smtClean="0"/>
              <a:t>приголосним</a:t>
            </a:r>
            <a:r>
              <a:rPr lang="ru-RU" sz="1600" b="1" dirty="0" smtClean="0"/>
              <a:t>: </a:t>
            </a:r>
            <a:r>
              <a:rPr lang="en-US" sz="1600" b="1" i="1" dirty="0" smtClean="0">
                <a:solidFill>
                  <a:schemeClr val="hlink"/>
                </a:solidFill>
              </a:rPr>
              <a:t>foe-</a:t>
            </a:r>
            <a:r>
              <a:rPr lang="en-US" sz="1600" b="1" i="1" dirty="0" err="1" smtClean="0">
                <a:solidFill>
                  <a:schemeClr val="hlink"/>
                </a:solidFill>
              </a:rPr>
              <a:t>tus</a:t>
            </a:r>
            <a:r>
              <a:rPr lang="en-US" sz="1600" b="1" i="1" dirty="0" smtClean="0"/>
              <a:t> </a:t>
            </a:r>
            <a:r>
              <a:rPr lang="en-US" sz="1600" b="1" i="1" dirty="0" smtClean="0">
                <a:solidFill>
                  <a:schemeClr val="hlink"/>
                </a:solidFill>
              </a:rPr>
              <a:t>(</a:t>
            </a:r>
            <a:r>
              <a:rPr lang="ru-RU" sz="1600" b="1" i="1" dirty="0" err="1" smtClean="0">
                <a:solidFill>
                  <a:schemeClr val="hlink"/>
                </a:solidFill>
              </a:rPr>
              <a:t>плід</a:t>
            </a:r>
            <a:r>
              <a:rPr lang="ru-RU" sz="1600" b="1" i="1" dirty="0" smtClean="0">
                <a:solidFill>
                  <a:schemeClr val="hlink"/>
                </a:solidFill>
              </a:rPr>
              <a:t>), </a:t>
            </a:r>
            <a:r>
              <a:rPr lang="en-US" sz="1600" b="1" i="1" dirty="0" err="1" smtClean="0">
                <a:solidFill>
                  <a:schemeClr val="hlink"/>
                </a:solidFill>
              </a:rPr>
              <a:t>lu</a:t>
            </a:r>
            <a:r>
              <a:rPr lang="en-US" sz="1600" b="1" i="1" dirty="0" smtClean="0">
                <a:solidFill>
                  <a:schemeClr val="hlink"/>
                </a:solidFill>
              </a:rPr>
              <a:t>-pus (</a:t>
            </a:r>
            <a:r>
              <a:rPr lang="ru-RU" sz="1600" b="1" i="1" dirty="0" err="1" smtClean="0">
                <a:solidFill>
                  <a:schemeClr val="hlink"/>
                </a:solidFill>
              </a:rPr>
              <a:t>вовк</a:t>
            </a:r>
            <a:r>
              <a:rPr lang="ru-RU" sz="1600" b="1" i="1" dirty="0" smtClean="0">
                <a:solidFill>
                  <a:schemeClr val="hlink"/>
                </a:solidFill>
              </a:rPr>
              <a:t>), </a:t>
            </a:r>
            <a:r>
              <a:rPr lang="en-US" sz="1600" b="1" i="1" dirty="0" err="1" smtClean="0">
                <a:solidFill>
                  <a:schemeClr val="hlink"/>
                </a:solidFill>
              </a:rPr>
              <a:t>cau-sa</a:t>
            </a:r>
            <a:r>
              <a:rPr lang="en-US" sz="1600" b="1" i="1" dirty="0" smtClean="0">
                <a:solidFill>
                  <a:schemeClr val="hlink"/>
                </a:solidFill>
              </a:rPr>
              <a:t> (</a:t>
            </a:r>
            <a:r>
              <a:rPr lang="ru-RU" sz="1600" b="1" i="1" dirty="0" smtClean="0">
                <a:solidFill>
                  <a:schemeClr val="hlink"/>
                </a:solidFill>
              </a:rPr>
              <a:t>причина)</a:t>
            </a:r>
            <a:r>
              <a:rPr lang="ru-RU" sz="1600" b="1" i="1" dirty="0" smtClean="0"/>
              <a:t>;</a:t>
            </a:r>
          </a:p>
          <a:p>
            <a:pPr eaLnBrk="1" hangingPunct="1">
              <a:lnSpc>
                <a:spcPct val="80000"/>
              </a:lnSpc>
            </a:pPr>
            <a:endParaRPr lang="ru-RU" sz="1800" b="1" dirty="0" smtClean="0"/>
          </a:p>
          <a:p>
            <a:pPr lvl="1" eaLnBrk="1" hangingPunct="1">
              <a:lnSpc>
                <a:spcPct val="80000"/>
              </a:lnSpc>
            </a:pPr>
            <a:r>
              <a:rPr lang="ru-RU" sz="1600" b="1" dirty="0" err="1" smtClean="0"/>
              <a:t>між</a:t>
            </a:r>
            <a:r>
              <a:rPr lang="ru-RU" sz="1600" b="1" dirty="0" smtClean="0"/>
              <a:t> </a:t>
            </a:r>
            <a:r>
              <a:rPr lang="ru-RU" sz="1600" b="1" dirty="0" err="1" smtClean="0"/>
              <a:t>двома</a:t>
            </a:r>
            <a:r>
              <a:rPr lang="ru-RU" sz="1600" b="1" dirty="0" smtClean="0"/>
              <a:t> </a:t>
            </a:r>
            <a:r>
              <a:rPr lang="ru-RU" sz="1600" b="1" dirty="0" err="1" smtClean="0"/>
              <a:t>приголосними</a:t>
            </a:r>
            <a:r>
              <a:rPr lang="ru-RU" sz="1600" b="1" dirty="0" smtClean="0"/>
              <a:t>: </a:t>
            </a:r>
            <a:r>
              <a:rPr lang="en-US" sz="1600" b="1" i="1" dirty="0" err="1" smtClean="0">
                <a:solidFill>
                  <a:schemeClr val="hlink"/>
                </a:solidFill>
              </a:rPr>
              <a:t>lec-tio</a:t>
            </a:r>
            <a:r>
              <a:rPr lang="en-US" sz="1600" b="1" i="1" dirty="0" smtClean="0">
                <a:solidFill>
                  <a:schemeClr val="hlink"/>
                </a:solidFill>
              </a:rPr>
              <a:t> (</a:t>
            </a:r>
            <a:r>
              <a:rPr lang="ru-RU" sz="1600" b="1" i="1" dirty="0" err="1" smtClean="0">
                <a:solidFill>
                  <a:schemeClr val="hlink"/>
                </a:solidFill>
              </a:rPr>
              <a:t>читання</a:t>
            </a:r>
            <a:r>
              <a:rPr lang="ru-RU" sz="1600" b="1" i="1" dirty="0" smtClean="0">
                <a:solidFill>
                  <a:schemeClr val="hlink"/>
                </a:solidFill>
              </a:rPr>
              <a:t>)</a:t>
            </a:r>
            <a:r>
              <a:rPr lang="ru-RU" sz="1600" b="1" i="1" dirty="0" smtClean="0"/>
              <a:t>.</a:t>
            </a:r>
            <a:endParaRPr lang="ru-RU" sz="1600" b="1" i="1" dirty="0" smtClean="0">
              <a:solidFill>
                <a:schemeClr val="hlink"/>
              </a:solidFill>
            </a:endParaRPr>
          </a:p>
          <a:p>
            <a:pPr eaLnBrk="1" hangingPunct="1">
              <a:lnSpc>
                <a:spcPct val="80000"/>
              </a:lnSpc>
            </a:pPr>
            <a:endParaRPr lang="ru-RU" sz="1800" b="1" dirty="0" smtClean="0"/>
          </a:p>
        </p:txBody>
      </p:sp>
      <p:sp>
        <p:nvSpPr>
          <p:cNvPr id="40962" name="Rectangle 4"/>
          <p:cNvSpPr>
            <a:spLocks noChangeArrowheads="1"/>
          </p:cNvSpPr>
          <p:nvPr/>
        </p:nvSpPr>
        <p:spPr bwMode="auto">
          <a:xfrm>
            <a:off x="684213" y="260350"/>
            <a:ext cx="7920037" cy="6477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dirty="0">
                <a:solidFill>
                  <a:srgbClr val="92D050"/>
                </a:solidFill>
                <a:latin typeface="Arial" charset="0"/>
              </a:rPr>
              <a:t>4. Поділ слова на склади</a:t>
            </a:r>
            <a:endParaRPr lang="ru-RU" b="1" dirty="0">
              <a:solidFill>
                <a:srgbClr val="92D050"/>
              </a:solidFill>
              <a:latin typeface="Arial" charset="0"/>
            </a:endParaRPr>
          </a:p>
        </p:txBody>
      </p:sp>
    </p:spTree>
  </p:cSld>
  <p:clrMapOvr>
    <a:masterClrMapping/>
  </p:clrMapOvr>
  <p:transition spd="med" advClick="0" advTm="30000">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Объект 1"/>
          <p:cNvSpPr>
            <a:spLocks noGrp="1"/>
          </p:cNvSpPr>
          <p:nvPr>
            <p:ph idx="4294967295"/>
          </p:nvPr>
        </p:nvSpPr>
        <p:spPr>
          <a:xfrm>
            <a:off x="250825" y="1052513"/>
            <a:ext cx="8713788" cy="4895850"/>
          </a:xfrm>
          <a:ln>
            <a:solidFill>
              <a:srgbClr val="FFFFFF">
                <a:alpha val="0"/>
              </a:srgbClr>
            </a:solidFill>
          </a:ln>
        </p:spPr>
        <p:txBody>
          <a:bodyPr/>
          <a:lstStyle/>
          <a:p>
            <a:pPr eaLnBrk="1" hangingPunct="1">
              <a:buFontTx/>
              <a:buNone/>
            </a:pPr>
            <a:r>
              <a:rPr lang="ru-RU" sz="2200" dirty="0" smtClean="0"/>
              <a:t>		</a:t>
            </a:r>
            <a:r>
              <a:rPr lang="ru-RU" sz="1800" b="1" dirty="0" err="1" smtClean="0"/>
              <a:t>Наголос</a:t>
            </a:r>
            <a:r>
              <a:rPr lang="ru-RU" sz="1800" b="1" dirty="0" smtClean="0"/>
              <a:t> в </a:t>
            </a:r>
            <a:r>
              <a:rPr lang="ru-RU" sz="1800" b="1" dirty="0" err="1" smtClean="0"/>
              <a:t>латинській</a:t>
            </a:r>
            <a:r>
              <a:rPr lang="ru-RU" sz="1800" b="1" dirty="0" smtClean="0"/>
              <a:t> </a:t>
            </a:r>
            <a:r>
              <a:rPr lang="ru-RU" sz="1800" b="1" dirty="0" err="1" smtClean="0"/>
              <a:t>мові</a:t>
            </a:r>
            <a:r>
              <a:rPr lang="ru-RU" sz="1800" b="1" dirty="0" smtClean="0"/>
              <a:t> </a:t>
            </a:r>
            <a:r>
              <a:rPr lang="ru-RU" sz="1800" b="1" dirty="0" err="1" smtClean="0"/>
              <a:t>силовий</a:t>
            </a:r>
            <a:r>
              <a:rPr lang="ru-RU" sz="1800" b="1" dirty="0" smtClean="0"/>
              <a:t>, </a:t>
            </a:r>
            <a:r>
              <a:rPr lang="ru-RU" sz="1800" b="1" dirty="0" err="1" smtClean="0"/>
              <a:t>тобто</a:t>
            </a:r>
            <a:r>
              <a:rPr lang="ru-RU" sz="1800" b="1" dirty="0" smtClean="0"/>
              <a:t> </a:t>
            </a:r>
            <a:r>
              <a:rPr lang="ru-RU" sz="1800" b="1" dirty="0" err="1" smtClean="0"/>
              <a:t>наголошений</a:t>
            </a:r>
            <a:r>
              <a:rPr lang="ru-RU" sz="1800" b="1" dirty="0" smtClean="0"/>
              <a:t> склад </a:t>
            </a:r>
            <a:r>
              <a:rPr lang="ru-RU" sz="1800" b="1" dirty="0" err="1" smtClean="0"/>
              <a:t>виділяється</a:t>
            </a:r>
            <a:r>
              <a:rPr lang="ru-RU" sz="1800" b="1" dirty="0" smtClean="0"/>
              <a:t> з </a:t>
            </a:r>
            <a:r>
              <a:rPr lang="ru-RU" sz="1800" b="1" dirty="0" err="1" smtClean="0"/>
              <a:t>більшою</a:t>
            </a:r>
            <a:r>
              <a:rPr lang="ru-RU" sz="1800" b="1" dirty="0" smtClean="0"/>
              <a:t> силою голосу.</a:t>
            </a:r>
          </a:p>
          <a:p>
            <a:pPr eaLnBrk="1" hangingPunct="1">
              <a:buFontTx/>
              <a:buNone/>
            </a:pPr>
            <a:r>
              <a:rPr lang="ru-RU" sz="1800" b="1" dirty="0" smtClean="0"/>
              <a:t>      	</a:t>
            </a:r>
            <a:r>
              <a:rPr lang="ru-RU" sz="1800" b="1" dirty="0" err="1" smtClean="0">
                <a:solidFill>
                  <a:srgbClr val="C00000"/>
                </a:solidFill>
              </a:rPr>
              <a:t>Наголос</a:t>
            </a:r>
            <a:r>
              <a:rPr lang="ru-RU" sz="1800" b="1" dirty="0" smtClean="0">
                <a:solidFill>
                  <a:srgbClr val="C00000"/>
                </a:solidFill>
              </a:rPr>
              <a:t> не ставиться </a:t>
            </a:r>
            <a:r>
              <a:rPr lang="ru-RU" sz="1800" b="1" dirty="0" smtClean="0"/>
              <a:t>на </a:t>
            </a:r>
            <a:r>
              <a:rPr lang="ru-RU" sz="1800" b="1" dirty="0" err="1" smtClean="0"/>
              <a:t>першому</a:t>
            </a:r>
            <a:r>
              <a:rPr lang="ru-RU" sz="1800" b="1" dirty="0" smtClean="0"/>
              <a:t> </a:t>
            </a:r>
            <a:r>
              <a:rPr lang="ru-RU" sz="1800" b="1" dirty="0" err="1" smtClean="0"/>
              <a:t>складі</a:t>
            </a:r>
            <a:r>
              <a:rPr lang="ru-RU" sz="1800" b="1" dirty="0" smtClean="0"/>
              <a:t> </a:t>
            </a:r>
            <a:r>
              <a:rPr lang="ru-RU" sz="1800" b="1" dirty="0" err="1" smtClean="0"/>
              <a:t>від</a:t>
            </a:r>
            <a:r>
              <a:rPr lang="ru-RU" sz="1800" b="1" dirty="0" smtClean="0"/>
              <a:t> </a:t>
            </a:r>
            <a:r>
              <a:rPr lang="ru-RU" sz="1800" b="1" dirty="0" err="1" smtClean="0"/>
              <a:t>кінця</a:t>
            </a:r>
            <a:r>
              <a:rPr lang="ru-RU" sz="1800" b="1" dirty="0" smtClean="0"/>
              <a:t>, </a:t>
            </a:r>
            <a:r>
              <a:rPr lang="ru-RU" sz="1800" b="1" dirty="0" err="1" smtClean="0"/>
              <a:t>він</a:t>
            </a:r>
            <a:r>
              <a:rPr lang="ru-RU" sz="1800" b="1" dirty="0" smtClean="0"/>
              <a:t> </a:t>
            </a:r>
            <a:r>
              <a:rPr lang="ru-RU" sz="1800" b="1" dirty="0" err="1" smtClean="0"/>
              <a:t>може</a:t>
            </a:r>
            <a:r>
              <a:rPr lang="ru-RU" sz="1800" b="1" dirty="0" smtClean="0"/>
              <a:t> </a:t>
            </a:r>
            <a:r>
              <a:rPr lang="ru-RU" sz="1800" b="1" dirty="0" err="1" smtClean="0"/>
              <a:t>стояти</a:t>
            </a:r>
            <a:r>
              <a:rPr lang="ru-RU" sz="1800" b="1" dirty="0" smtClean="0"/>
              <a:t> на    другому </a:t>
            </a:r>
            <a:r>
              <a:rPr lang="ru-RU" sz="1800" b="1" dirty="0" err="1" smtClean="0"/>
              <a:t>або</a:t>
            </a:r>
            <a:r>
              <a:rPr lang="ru-RU" sz="1800" b="1" dirty="0" smtClean="0"/>
              <a:t> на </a:t>
            </a:r>
            <a:r>
              <a:rPr lang="ru-RU" sz="1800" b="1" dirty="0" err="1" smtClean="0"/>
              <a:t>третьому</a:t>
            </a:r>
            <a:r>
              <a:rPr lang="ru-RU" sz="1800" b="1" dirty="0" smtClean="0"/>
              <a:t> </a:t>
            </a:r>
            <a:r>
              <a:rPr lang="ru-RU" sz="1800" b="1" dirty="0" err="1" smtClean="0"/>
              <a:t>складі</a:t>
            </a:r>
            <a:r>
              <a:rPr lang="ru-RU" sz="1800" b="1" dirty="0" smtClean="0"/>
              <a:t> </a:t>
            </a:r>
            <a:r>
              <a:rPr lang="ru-RU" sz="1800" b="1" dirty="0" err="1" smtClean="0"/>
              <a:t>від</a:t>
            </a:r>
            <a:r>
              <a:rPr lang="ru-RU" sz="1800" b="1" dirty="0" smtClean="0"/>
              <a:t> </a:t>
            </a:r>
            <a:r>
              <a:rPr lang="ru-RU" sz="1800" b="1" dirty="0" err="1" smtClean="0"/>
              <a:t>кінця</a:t>
            </a:r>
            <a:r>
              <a:rPr lang="ru-RU" sz="1800" b="1" dirty="0" smtClean="0"/>
              <a:t>. Все </a:t>
            </a:r>
            <a:r>
              <a:rPr lang="ru-RU" sz="1800" b="1" dirty="0" err="1" smtClean="0"/>
              <a:t>залежить</a:t>
            </a:r>
            <a:r>
              <a:rPr lang="ru-RU" sz="1800" b="1" dirty="0" smtClean="0"/>
              <a:t> </a:t>
            </a:r>
            <a:r>
              <a:rPr lang="ru-RU" sz="1800" b="1" dirty="0" err="1" smtClean="0"/>
              <a:t>від</a:t>
            </a:r>
            <a:r>
              <a:rPr lang="ru-RU" sz="1800" b="1" dirty="0" smtClean="0"/>
              <a:t> </a:t>
            </a:r>
            <a:r>
              <a:rPr lang="ru-RU" sz="1800" b="1" dirty="0" err="1" smtClean="0"/>
              <a:t>довготи</a:t>
            </a:r>
            <a:r>
              <a:rPr lang="ru-RU" sz="1800" b="1" dirty="0" smtClean="0"/>
              <a:t> </a:t>
            </a:r>
            <a:r>
              <a:rPr lang="ru-RU" sz="1800" b="1" dirty="0" err="1" smtClean="0"/>
              <a:t>або</a:t>
            </a:r>
            <a:r>
              <a:rPr lang="ru-RU" sz="1800" b="1" dirty="0" smtClean="0"/>
              <a:t> </a:t>
            </a:r>
            <a:r>
              <a:rPr lang="ru-RU" sz="1800" b="1" dirty="0" err="1" smtClean="0"/>
              <a:t>короткості</a:t>
            </a:r>
            <a:r>
              <a:rPr lang="ru-RU" sz="1800" b="1" dirty="0" smtClean="0"/>
              <a:t> другого складу, </a:t>
            </a:r>
            <a:r>
              <a:rPr lang="ru-RU" sz="1800" b="1" dirty="0" err="1" smtClean="0"/>
              <a:t>якщо</a:t>
            </a:r>
            <a:r>
              <a:rPr lang="ru-RU" sz="1800" b="1" dirty="0" smtClean="0"/>
              <a:t> </a:t>
            </a:r>
            <a:r>
              <a:rPr lang="ru-RU" sz="1800" b="1" dirty="0" err="1" smtClean="0"/>
              <a:t>другий</a:t>
            </a:r>
            <a:r>
              <a:rPr lang="ru-RU" sz="1800" b="1" dirty="0" smtClean="0"/>
              <a:t> склад </a:t>
            </a:r>
            <a:r>
              <a:rPr lang="ru-RU" sz="1800" b="1" dirty="0" err="1" smtClean="0"/>
              <a:t>довгий</a:t>
            </a:r>
            <a:r>
              <a:rPr lang="ru-RU" sz="1800" b="1" dirty="0" smtClean="0"/>
              <a:t>, </a:t>
            </a:r>
            <a:r>
              <a:rPr lang="ru-RU" sz="1800" b="1" dirty="0" err="1" smtClean="0"/>
              <a:t>наголос</a:t>
            </a:r>
            <a:r>
              <a:rPr lang="ru-RU" sz="1800" b="1" dirty="0" smtClean="0"/>
              <a:t> </a:t>
            </a:r>
            <a:r>
              <a:rPr lang="ru-RU" sz="1800" b="1" dirty="0" err="1" smtClean="0"/>
              <a:t>стоїть</a:t>
            </a:r>
            <a:r>
              <a:rPr lang="ru-RU" sz="1800" b="1" dirty="0" smtClean="0"/>
              <a:t> на </a:t>
            </a:r>
            <a:r>
              <a:rPr lang="ru-RU" sz="1800" b="1" dirty="0" err="1" smtClean="0"/>
              <a:t>ньому</a:t>
            </a:r>
            <a:r>
              <a:rPr lang="ru-RU" sz="1800" b="1" dirty="0" smtClean="0"/>
              <a:t>, </a:t>
            </a:r>
            <a:r>
              <a:rPr lang="ru-RU" sz="1800" b="1" dirty="0" err="1" smtClean="0"/>
              <a:t>якщо</a:t>
            </a:r>
            <a:r>
              <a:rPr lang="ru-RU" sz="1800" b="1" dirty="0" smtClean="0"/>
              <a:t> короткий </a:t>
            </a:r>
            <a:r>
              <a:rPr lang="ru-RU" sz="1800" b="1" dirty="0" err="1" smtClean="0"/>
              <a:t>наголос</a:t>
            </a:r>
            <a:r>
              <a:rPr lang="ru-RU" sz="1800" b="1" dirty="0" smtClean="0"/>
              <a:t> переноситься на </a:t>
            </a:r>
            <a:r>
              <a:rPr lang="ru-RU" sz="1800" b="1" dirty="0" err="1" smtClean="0"/>
              <a:t>третій</a:t>
            </a:r>
            <a:r>
              <a:rPr lang="ru-RU" sz="1800" b="1" dirty="0" smtClean="0"/>
              <a:t> склад </a:t>
            </a:r>
            <a:r>
              <a:rPr lang="ru-RU" sz="1800" b="1" dirty="0" err="1" smtClean="0"/>
              <a:t>від</a:t>
            </a:r>
            <a:r>
              <a:rPr lang="ru-RU" sz="1800" b="1" dirty="0" smtClean="0"/>
              <a:t> </a:t>
            </a:r>
            <a:r>
              <a:rPr lang="ru-RU" sz="1800" b="1" dirty="0" err="1" smtClean="0"/>
              <a:t>кінця</a:t>
            </a:r>
            <a:r>
              <a:rPr lang="ru-RU" sz="1800" b="1" dirty="0" smtClean="0"/>
              <a:t>. </a:t>
            </a:r>
          </a:p>
          <a:p>
            <a:pPr eaLnBrk="1" hangingPunct="1">
              <a:buFontTx/>
              <a:buNone/>
            </a:pPr>
            <a:r>
              <a:rPr lang="ru-RU" sz="1800" b="1" dirty="0" smtClean="0"/>
              <a:t>    	 	</a:t>
            </a:r>
            <a:r>
              <a:rPr lang="ru-RU" sz="1800" b="1" dirty="0" err="1" smtClean="0"/>
              <a:t>Довгими</a:t>
            </a:r>
            <a:r>
              <a:rPr lang="ru-RU" sz="1800" b="1" dirty="0" smtClean="0"/>
              <a:t> </a:t>
            </a:r>
            <a:r>
              <a:rPr lang="ru-RU" sz="1800" b="1" dirty="0" err="1" smtClean="0"/>
              <a:t>склади</a:t>
            </a:r>
            <a:r>
              <a:rPr lang="ru-RU" sz="1800" b="1" dirty="0" smtClean="0"/>
              <a:t> є </a:t>
            </a:r>
            <a:r>
              <a:rPr lang="ru-RU" sz="1800" b="1" dirty="0" err="1" smtClean="0"/>
              <a:t>ті</a:t>
            </a:r>
            <a:r>
              <a:rPr lang="ru-RU" sz="1800" b="1" dirty="0" smtClean="0"/>
              <a:t>, </a:t>
            </a:r>
            <a:r>
              <a:rPr lang="ru-RU" sz="1800" b="1" dirty="0" err="1" smtClean="0"/>
              <a:t>що</a:t>
            </a:r>
            <a:r>
              <a:rPr lang="ru-RU" sz="1800" b="1" dirty="0" smtClean="0"/>
              <a:t> </a:t>
            </a:r>
            <a:r>
              <a:rPr lang="ru-RU" sz="1800" b="1" dirty="0" err="1" smtClean="0"/>
              <a:t>містять</a:t>
            </a:r>
            <a:r>
              <a:rPr lang="ru-RU" sz="1800" b="1" dirty="0" smtClean="0"/>
              <a:t> у </a:t>
            </a:r>
            <a:r>
              <a:rPr lang="ru-RU" sz="1800" b="1" dirty="0" err="1" smtClean="0"/>
              <a:t>собі</a:t>
            </a:r>
            <a:r>
              <a:rPr lang="ru-RU" sz="1800" b="1" dirty="0" smtClean="0"/>
              <a:t> дифтонги (</a:t>
            </a:r>
            <a:r>
              <a:rPr lang="en-US" sz="1800" b="1" dirty="0" err="1" smtClean="0">
                <a:solidFill>
                  <a:srgbClr val="FF0066"/>
                </a:solidFill>
              </a:rPr>
              <a:t>ae</a:t>
            </a:r>
            <a:r>
              <a:rPr lang="en-US" sz="1800" b="1" dirty="0" smtClean="0">
                <a:solidFill>
                  <a:srgbClr val="FF0066"/>
                </a:solidFill>
              </a:rPr>
              <a:t>, </a:t>
            </a:r>
            <a:r>
              <a:rPr lang="en-US" sz="1800" b="1" dirty="0" err="1" smtClean="0">
                <a:solidFill>
                  <a:srgbClr val="FF0066"/>
                </a:solidFill>
              </a:rPr>
              <a:t>oe</a:t>
            </a:r>
            <a:r>
              <a:rPr lang="en-US" sz="1800" b="1" dirty="0" smtClean="0">
                <a:solidFill>
                  <a:srgbClr val="FF0066"/>
                </a:solidFill>
              </a:rPr>
              <a:t>, </a:t>
            </a:r>
            <a:r>
              <a:rPr lang="en-US" sz="1800" b="1" dirty="0" err="1" smtClean="0">
                <a:solidFill>
                  <a:srgbClr val="FF0066"/>
                </a:solidFill>
              </a:rPr>
              <a:t>eu</a:t>
            </a:r>
            <a:r>
              <a:rPr lang="en-US" sz="1800" b="1" dirty="0" smtClean="0">
                <a:solidFill>
                  <a:srgbClr val="FF0066"/>
                </a:solidFill>
              </a:rPr>
              <a:t>, au</a:t>
            </a:r>
            <a:r>
              <a:rPr lang="en-US" sz="1800" b="1" dirty="0" smtClean="0"/>
              <a:t>): </a:t>
            </a:r>
            <a:r>
              <a:rPr lang="en-US" sz="1800" b="1" dirty="0" err="1" smtClean="0">
                <a:solidFill>
                  <a:schemeClr val="hlink"/>
                </a:solidFill>
              </a:rPr>
              <a:t>prae</a:t>
            </a:r>
            <a:r>
              <a:rPr lang="en-US" sz="1800" b="1" dirty="0" smtClean="0">
                <a:solidFill>
                  <a:schemeClr val="hlink"/>
                </a:solidFill>
              </a:rPr>
              <a:t>-mi-um, </a:t>
            </a:r>
            <a:r>
              <a:rPr lang="en-US" sz="1800" b="1" dirty="0" err="1" smtClean="0">
                <a:solidFill>
                  <a:schemeClr val="hlink"/>
                </a:solidFill>
              </a:rPr>
              <a:t>cau-sa</a:t>
            </a:r>
            <a:r>
              <a:rPr lang="en-US" sz="1800" b="1" dirty="0" smtClean="0">
                <a:solidFill>
                  <a:schemeClr val="hlink"/>
                </a:solidFill>
              </a:rPr>
              <a:t>, </a:t>
            </a:r>
            <a:r>
              <a:rPr lang="en-US" sz="1800" b="1" dirty="0" err="1" smtClean="0">
                <a:solidFill>
                  <a:schemeClr val="hlink"/>
                </a:solidFill>
              </a:rPr>
              <a:t>pau</a:t>
            </a:r>
            <a:r>
              <a:rPr lang="en-US" sz="1800" b="1" dirty="0" smtClean="0">
                <a:solidFill>
                  <a:schemeClr val="hlink"/>
                </a:solidFill>
              </a:rPr>
              <a:t>-per, </a:t>
            </a:r>
            <a:r>
              <a:rPr lang="en-US" sz="1800" b="1" dirty="0" err="1" smtClean="0">
                <a:solidFill>
                  <a:schemeClr val="hlink"/>
                </a:solidFill>
              </a:rPr>
              <a:t>phar</a:t>
            </a:r>
            <a:r>
              <a:rPr lang="en-US" sz="1800" b="1" dirty="0" smtClean="0">
                <a:solidFill>
                  <a:schemeClr val="hlink"/>
                </a:solidFill>
              </a:rPr>
              <a:t>-ma-</a:t>
            </a:r>
            <a:r>
              <a:rPr lang="en-US" sz="1800" b="1" dirty="0" err="1" smtClean="0">
                <a:solidFill>
                  <a:schemeClr val="hlink"/>
                </a:solidFill>
              </a:rPr>
              <a:t>ceu</a:t>
            </a:r>
            <a:r>
              <a:rPr lang="en-US" sz="1800" b="1" dirty="0" smtClean="0">
                <a:solidFill>
                  <a:schemeClr val="hlink"/>
                </a:solidFill>
              </a:rPr>
              <a:t>-</a:t>
            </a:r>
            <a:r>
              <a:rPr lang="en-US" sz="1800" b="1" dirty="0" err="1" smtClean="0">
                <a:solidFill>
                  <a:schemeClr val="hlink"/>
                </a:solidFill>
              </a:rPr>
              <a:t>ti-cus</a:t>
            </a:r>
            <a:r>
              <a:rPr lang="en-US" sz="1800" b="1" dirty="0" smtClean="0"/>
              <a:t>. </a:t>
            </a:r>
            <a:endParaRPr lang="uk-UA" sz="1800" b="1" dirty="0" smtClean="0"/>
          </a:p>
          <a:p>
            <a:pPr eaLnBrk="1" hangingPunct="1">
              <a:buFontTx/>
              <a:buNone/>
            </a:pPr>
            <a:r>
              <a:rPr lang="uk-UA" sz="1800" b="1" dirty="0" smtClean="0"/>
              <a:t>	</a:t>
            </a:r>
            <a:r>
              <a:rPr lang="ru-RU" sz="1800" b="1" dirty="0" err="1" smtClean="0"/>
              <a:t>Довгі</a:t>
            </a:r>
            <a:r>
              <a:rPr lang="ru-RU" sz="1800" b="1" dirty="0" smtClean="0"/>
              <a:t> </a:t>
            </a:r>
            <a:r>
              <a:rPr lang="ru-RU" sz="1800" b="1" dirty="0" err="1" smtClean="0"/>
              <a:t>голосні</a:t>
            </a:r>
            <a:r>
              <a:rPr lang="ru-RU" sz="1800" b="1" dirty="0" smtClean="0"/>
              <a:t> другого складу не </a:t>
            </a:r>
            <a:r>
              <a:rPr lang="ru-RU" sz="1800" b="1" dirty="0" err="1" smtClean="0"/>
              <a:t>позначаються</a:t>
            </a:r>
            <a:r>
              <a:rPr lang="ru-RU" sz="1800" b="1" dirty="0" smtClean="0"/>
              <a:t> </a:t>
            </a:r>
            <a:r>
              <a:rPr lang="ru-RU" sz="1800" b="1" dirty="0" err="1" smtClean="0"/>
              <a:t>ніякими</a:t>
            </a:r>
            <a:r>
              <a:rPr lang="ru-RU" sz="1800" b="1" dirty="0" smtClean="0"/>
              <a:t> знаками:   </a:t>
            </a:r>
            <a:r>
              <a:rPr lang="ru-RU" sz="1800" b="1" dirty="0" err="1" smtClean="0">
                <a:solidFill>
                  <a:schemeClr val="hlink"/>
                </a:solidFill>
              </a:rPr>
              <a:t>amare</a:t>
            </a:r>
            <a:r>
              <a:rPr lang="ru-RU" sz="1800" b="1" dirty="0" smtClean="0">
                <a:solidFill>
                  <a:schemeClr val="hlink"/>
                </a:solidFill>
              </a:rPr>
              <a:t> (</a:t>
            </a:r>
            <a:r>
              <a:rPr lang="ru-RU" sz="1800" b="1" dirty="0" err="1" smtClean="0">
                <a:solidFill>
                  <a:schemeClr val="hlink"/>
                </a:solidFill>
              </a:rPr>
              <a:t>кохати</a:t>
            </a:r>
            <a:r>
              <a:rPr lang="ru-RU" sz="1800" b="1" dirty="0" smtClean="0">
                <a:solidFill>
                  <a:schemeClr val="hlink"/>
                </a:solidFill>
              </a:rPr>
              <a:t>), </a:t>
            </a:r>
            <a:r>
              <a:rPr lang="ru-RU" sz="1800" b="1" dirty="0" err="1" smtClean="0">
                <a:solidFill>
                  <a:schemeClr val="hlink"/>
                </a:solidFill>
              </a:rPr>
              <a:t>finire</a:t>
            </a:r>
            <a:r>
              <a:rPr lang="ru-RU" sz="1800" b="1" dirty="0" smtClean="0">
                <a:solidFill>
                  <a:schemeClr val="hlink"/>
                </a:solidFill>
              </a:rPr>
              <a:t> (</a:t>
            </a:r>
            <a:r>
              <a:rPr lang="ru-RU" sz="1800" b="1" dirty="0" err="1" smtClean="0">
                <a:solidFill>
                  <a:schemeClr val="hlink"/>
                </a:solidFill>
              </a:rPr>
              <a:t>закінчувати</a:t>
            </a:r>
            <a:r>
              <a:rPr lang="ru-RU" sz="1800" b="1" dirty="0" smtClean="0">
                <a:solidFill>
                  <a:schemeClr val="hlink"/>
                </a:solidFill>
              </a:rPr>
              <a:t>)</a:t>
            </a:r>
            <a:r>
              <a:rPr lang="ru-RU" sz="1800" b="1" dirty="0" smtClean="0"/>
              <a:t>.</a:t>
            </a:r>
          </a:p>
          <a:p>
            <a:pPr eaLnBrk="1" hangingPunct="1">
              <a:buFontTx/>
              <a:buNone/>
            </a:pPr>
            <a:r>
              <a:rPr lang="ru-RU" sz="1800" b="1" dirty="0" smtClean="0"/>
              <a:t>     		</a:t>
            </a:r>
            <a:r>
              <a:rPr lang="ru-RU" sz="1800" b="1" dirty="0" err="1" smtClean="0"/>
              <a:t>Короткі</a:t>
            </a:r>
            <a:r>
              <a:rPr lang="ru-RU" sz="1800" b="1" dirty="0" smtClean="0"/>
              <a:t> </a:t>
            </a:r>
            <a:r>
              <a:rPr lang="ru-RU" sz="1800" b="1" dirty="0" err="1" smtClean="0"/>
              <a:t>голосні</a:t>
            </a:r>
            <a:r>
              <a:rPr lang="ru-RU" sz="1800" b="1" dirty="0" smtClean="0"/>
              <a:t> другого складу </a:t>
            </a:r>
            <a:r>
              <a:rPr lang="ru-RU" sz="1800" b="1" dirty="0" err="1" smtClean="0"/>
              <a:t>позначаються</a:t>
            </a:r>
            <a:r>
              <a:rPr lang="ru-RU" sz="1800" b="1" dirty="0" smtClean="0"/>
              <a:t> знаком </a:t>
            </a:r>
            <a:r>
              <a:rPr lang="ru-RU" sz="1800" b="1" dirty="0" err="1" smtClean="0"/>
              <a:t>короткості</a:t>
            </a:r>
            <a:r>
              <a:rPr lang="ru-RU" sz="1800" b="1" dirty="0" smtClean="0"/>
              <a:t> (/): </a:t>
            </a:r>
            <a:r>
              <a:rPr lang="ru-RU" sz="1800" b="1" dirty="0" err="1" smtClean="0">
                <a:solidFill>
                  <a:schemeClr val="hlink"/>
                </a:solidFill>
              </a:rPr>
              <a:t>po-pu-lus</a:t>
            </a:r>
            <a:r>
              <a:rPr lang="ru-RU" sz="1800" b="1" dirty="0" smtClean="0">
                <a:solidFill>
                  <a:schemeClr val="hlink"/>
                </a:solidFill>
              </a:rPr>
              <a:t> (народ), </a:t>
            </a:r>
            <a:r>
              <a:rPr lang="ru-RU" sz="1800" b="1" dirty="0" err="1" smtClean="0">
                <a:solidFill>
                  <a:schemeClr val="hlink"/>
                </a:solidFill>
              </a:rPr>
              <a:t>crе-de-re</a:t>
            </a:r>
            <a:r>
              <a:rPr lang="ru-RU" sz="1800" b="1" dirty="0" smtClean="0">
                <a:solidFill>
                  <a:schemeClr val="hlink"/>
                </a:solidFill>
              </a:rPr>
              <a:t> (</a:t>
            </a:r>
            <a:r>
              <a:rPr lang="ru-RU" sz="1800" b="1" dirty="0" err="1" smtClean="0">
                <a:solidFill>
                  <a:schemeClr val="hlink"/>
                </a:solidFill>
              </a:rPr>
              <a:t>вірити</a:t>
            </a:r>
            <a:r>
              <a:rPr lang="ru-RU" sz="1800" b="1" dirty="0" smtClean="0">
                <a:solidFill>
                  <a:schemeClr val="hlink"/>
                </a:solidFill>
              </a:rPr>
              <a:t>)</a:t>
            </a:r>
            <a:r>
              <a:rPr lang="ru-RU" sz="1800" b="1" dirty="0" smtClean="0"/>
              <a:t>.</a:t>
            </a:r>
          </a:p>
          <a:p>
            <a:pPr eaLnBrk="1" hangingPunct="1">
              <a:buFontTx/>
              <a:buNone/>
            </a:pPr>
            <a:r>
              <a:rPr lang="ru-RU" sz="1800" b="1" dirty="0" smtClean="0"/>
              <a:t>     		</a:t>
            </a:r>
            <a:r>
              <a:rPr lang="ru-RU" sz="1800" b="1" dirty="0" smtClean="0">
                <a:solidFill>
                  <a:srgbClr val="FF0000"/>
                </a:solidFill>
              </a:rPr>
              <a:t>На перший склад </a:t>
            </a:r>
            <a:r>
              <a:rPr lang="ru-RU" sz="1800" b="1" dirty="0" err="1" smtClean="0">
                <a:solidFill>
                  <a:srgbClr val="FF0000"/>
                </a:solidFill>
              </a:rPr>
              <a:t>наголос</a:t>
            </a:r>
            <a:r>
              <a:rPr lang="ru-RU" sz="1800" b="1" dirty="0" smtClean="0">
                <a:solidFill>
                  <a:srgbClr val="FF0000"/>
                </a:solidFill>
              </a:rPr>
              <a:t> не ставиться.</a:t>
            </a:r>
          </a:p>
          <a:p>
            <a:pPr eaLnBrk="1" hangingPunct="1">
              <a:buFontTx/>
              <a:buNone/>
            </a:pPr>
            <a:endParaRPr lang="ru-RU" sz="1800" b="1" dirty="0" smtClean="0"/>
          </a:p>
        </p:txBody>
      </p:sp>
      <p:sp>
        <p:nvSpPr>
          <p:cNvPr id="41986" name="Rectangle 4"/>
          <p:cNvSpPr>
            <a:spLocks noChangeArrowheads="1"/>
          </p:cNvSpPr>
          <p:nvPr/>
        </p:nvSpPr>
        <p:spPr bwMode="auto">
          <a:xfrm>
            <a:off x="1042988" y="260350"/>
            <a:ext cx="7056437" cy="765175"/>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dirty="0">
                <a:solidFill>
                  <a:srgbClr val="92D050"/>
                </a:solidFill>
                <a:latin typeface="Arial" charset="0"/>
              </a:rPr>
              <a:t>5. Наголос</a:t>
            </a:r>
            <a:endParaRPr lang="ru-RU" b="1" dirty="0">
              <a:solidFill>
                <a:srgbClr val="92D050"/>
              </a:solidFill>
              <a:latin typeface="Arial" charset="0"/>
            </a:endParaRPr>
          </a:p>
        </p:txBody>
      </p:sp>
    </p:spTree>
  </p:cSld>
  <p:clrMapOvr>
    <a:masterClrMapping/>
  </p:clrMapOvr>
  <p:transition spd="med" advClick="0" advTm="30000">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Объект 1"/>
          <p:cNvSpPr>
            <a:spLocks noGrp="1"/>
          </p:cNvSpPr>
          <p:nvPr>
            <p:ph idx="4294967295"/>
          </p:nvPr>
        </p:nvSpPr>
        <p:spPr>
          <a:xfrm>
            <a:off x="611188" y="1773238"/>
            <a:ext cx="8229600" cy="3240087"/>
          </a:xfrm>
        </p:spPr>
        <p:txBody>
          <a:bodyPr/>
          <a:lstStyle/>
          <a:p>
            <a:pPr marL="0" indent="0" eaLnBrk="1" hangingPunct="1">
              <a:buFontTx/>
              <a:buNone/>
            </a:pPr>
            <a:r>
              <a:rPr lang="ru-RU" sz="1800" smtClean="0"/>
              <a:t>  </a:t>
            </a:r>
            <a:r>
              <a:rPr lang="en-US" sz="1800" b="1" smtClean="0"/>
              <a:t>1.</a:t>
            </a:r>
            <a:r>
              <a:rPr lang="ru-RU" sz="1800" b="1" smtClean="0"/>
              <a:t>  </a:t>
            </a:r>
            <a:r>
              <a:rPr lang="en-US" sz="1800" b="1" smtClean="0"/>
              <a:t> </a:t>
            </a:r>
            <a:r>
              <a:rPr lang="en-US" sz="1800" b="1" smtClean="0">
                <a:solidFill>
                  <a:schemeClr val="hlink"/>
                </a:solidFill>
              </a:rPr>
              <a:t>Z</a:t>
            </a:r>
            <a:r>
              <a:rPr lang="en-US" sz="1800" b="1" smtClean="0">
                <a:solidFill>
                  <a:srgbClr val="0000FF"/>
                </a:solidFill>
              </a:rPr>
              <a:t> </a:t>
            </a:r>
            <a:r>
              <a:rPr lang="en-US" sz="1800" b="1" smtClean="0"/>
              <a:t> </a:t>
            </a:r>
            <a:r>
              <a:rPr lang="ru-RU" sz="1800" b="1" smtClean="0"/>
              <a:t>в словах грецького походження вимовляється, як українська.............………..</a:t>
            </a:r>
          </a:p>
          <a:p>
            <a:pPr marL="0" indent="0" eaLnBrk="1" hangingPunct="1">
              <a:buFontTx/>
              <a:buNone/>
            </a:pPr>
            <a:r>
              <a:rPr lang="ru-RU" sz="1800" b="1" smtClean="0"/>
              <a:t>  2.  Сполучення </a:t>
            </a:r>
            <a:r>
              <a:rPr lang="ru-RU" sz="1800" b="1" smtClean="0">
                <a:solidFill>
                  <a:schemeClr val="hlink"/>
                </a:solidFill>
              </a:rPr>
              <a:t>с</a:t>
            </a:r>
            <a:r>
              <a:rPr lang="en-US" sz="1800" b="1" smtClean="0">
                <a:solidFill>
                  <a:schemeClr val="hlink"/>
                </a:solidFill>
              </a:rPr>
              <a:t>h</a:t>
            </a:r>
            <a:r>
              <a:rPr lang="en-US" sz="1800" b="1" smtClean="0"/>
              <a:t>, </a:t>
            </a:r>
            <a:r>
              <a:rPr lang="en-US" sz="1800" b="1" smtClean="0">
                <a:solidFill>
                  <a:schemeClr val="hlink"/>
                </a:solidFill>
              </a:rPr>
              <a:t>ph</a:t>
            </a:r>
            <a:r>
              <a:rPr lang="en-US" sz="1800" b="1" smtClean="0"/>
              <a:t>, </a:t>
            </a:r>
            <a:r>
              <a:rPr lang="en-US" sz="1800" b="1" smtClean="0">
                <a:solidFill>
                  <a:schemeClr val="hlink"/>
                </a:solidFill>
              </a:rPr>
              <a:t>rh</a:t>
            </a:r>
            <a:r>
              <a:rPr lang="en-US" sz="1800" b="1" smtClean="0"/>
              <a:t>, </a:t>
            </a:r>
            <a:r>
              <a:rPr lang="en-US" sz="1800" b="1" smtClean="0">
                <a:solidFill>
                  <a:schemeClr val="hlink"/>
                </a:solidFill>
              </a:rPr>
              <a:t>th</a:t>
            </a:r>
            <a:r>
              <a:rPr lang="en-US" sz="1800" b="1" smtClean="0"/>
              <a:t> </a:t>
            </a:r>
            <a:r>
              <a:rPr lang="ru-RU" sz="1800" b="1" smtClean="0"/>
              <a:t>вимовляється відповідно, як  українські………</a:t>
            </a:r>
          </a:p>
          <a:p>
            <a:pPr marL="0" indent="0" eaLnBrk="1" hangingPunct="1">
              <a:buFontTx/>
              <a:buNone/>
            </a:pPr>
            <a:r>
              <a:rPr lang="ru-RU" sz="1800" b="1" smtClean="0"/>
              <a:t>  3.  Сполучення </a:t>
            </a:r>
            <a:r>
              <a:rPr lang="en-US" sz="1800" b="1" smtClean="0">
                <a:solidFill>
                  <a:schemeClr val="hlink"/>
                </a:solidFill>
              </a:rPr>
              <a:t>ngu</a:t>
            </a:r>
            <a:r>
              <a:rPr lang="en-US" sz="1800" b="1" smtClean="0"/>
              <a:t> </a:t>
            </a:r>
            <a:r>
              <a:rPr lang="ru-RU" sz="1800" b="1" smtClean="0"/>
              <a:t>перед приголосними вимовляється. як ....................……...</a:t>
            </a:r>
          </a:p>
          <a:p>
            <a:pPr marL="0" indent="0" eaLnBrk="1" hangingPunct="1">
              <a:buFontTx/>
              <a:buNone/>
            </a:pPr>
            <a:r>
              <a:rPr lang="ru-RU" sz="1800" b="1" smtClean="0"/>
              <a:t>  4.  Сполучення </a:t>
            </a:r>
            <a:r>
              <a:rPr lang="en-US" sz="1800" b="1" smtClean="0">
                <a:solidFill>
                  <a:schemeClr val="hlink"/>
                </a:solidFill>
              </a:rPr>
              <a:t>sch</a:t>
            </a:r>
            <a:r>
              <a:rPr lang="en-US" sz="1800" b="1" smtClean="0"/>
              <a:t> </a:t>
            </a:r>
            <a:r>
              <a:rPr lang="ru-RU" sz="1800" b="1" smtClean="0"/>
              <a:t>читається, як українське ……………………</a:t>
            </a:r>
          </a:p>
          <a:p>
            <a:pPr marL="0" indent="0" eaLnBrk="1" hangingPunct="1">
              <a:buFontTx/>
              <a:buNone/>
            </a:pPr>
            <a:r>
              <a:rPr lang="ru-RU" sz="1800" b="1" smtClean="0"/>
              <a:t>  5.   </a:t>
            </a:r>
            <a:r>
              <a:rPr lang="ru-RU" sz="1800" b="1" smtClean="0">
                <a:solidFill>
                  <a:schemeClr val="hlink"/>
                </a:solidFill>
              </a:rPr>
              <a:t>Х</a:t>
            </a:r>
            <a:r>
              <a:rPr lang="ru-RU" sz="1800" b="1" smtClean="0"/>
              <a:t> читається, як ………….</a:t>
            </a:r>
          </a:p>
          <a:p>
            <a:pPr marL="0" indent="0" eaLnBrk="1" hangingPunct="1"/>
            <a:endParaRPr lang="ru-RU" sz="1800" b="1" smtClean="0"/>
          </a:p>
          <a:p>
            <a:pPr marL="0" indent="0" eaLnBrk="1" hangingPunct="1"/>
            <a:endParaRPr lang="ru-RU" sz="2200" smtClean="0"/>
          </a:p>
        </p:txBody>
      </p:sp>
      <p:sp>
        <p:nvSpPr>
          <p:cNvPr id="43010" name="Rectangle 4"/>
          <p:cNvSpPr>
            <a:spLocks noChangeArrowheads="1"/>
          </p:cNvSpPr>
          <p:nvPr/>
        </p:nvSpPr>
        <p:spPr bwMode="auto">
          <a:xfrm>
            <a:off x="539750" y="692150"/>
            <a:ext cx="7993063" cy="8636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rPr>
              <a:t>? Запитання для самоконтролю</a:t>
            </a:r>
            <a:endParaRPr lang="ru-RU" sz="2400" b="1">
              <a:solidFill>
                <a:srgbClr val="FF0066"/>
              </a:solidFill>
            </a:endParaRPr>
          </a:p>
        </p:txBody>
      </p:sp>
    </p:spTree>
  </p:cSld>
  <p:clrMapOvr>
    <a:masterClrMapping/>
  </p:clrMapOvr>
  <p:transition spd="med" advClick="0" advTm="30000">
    <p:wheel spokes="8"/>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Объект 1"/>
          <p:cNvSpPr>
            <a:spLocks noGrp="1"/>
          </p:cNvSpPr>
          <p:nvPr>
            <p:ph idx="4294967295"/>
          </p:nvPr>
        </p:nvSpPr>
        <p:spPr>
          <a:xfrm>
            <a:off x="395288" y="1125538"/>
            <a:ext cx="8229600" cy="3960812"/>
          </a:xfrm>
        </p:spPr>
        <p:txBody>
          <a:bodyPr/>
          <a:lstStyle/>
          <a:p>
            <a:pPr marL="0" indent="0" eaLnBrk="1" hangingPunct="1">
              <a:buFontTx/>
              <a:buNone/>
            </a:pPr>
            <a:r>
              <a:rPr lang="ru-RU" sz="1800" b="1" i="1" smtClean="0"/>
              <a:t>1. Перепишіть, визначте кількість складів і поставте наголос:</a:t>
            </a:r>
          </a:p>
          <a:p>
            <a:pPr marL="0" indent="0" eaLnBrk="1" hangingPunct="1">
              <a:buFontTx/>
              <a:buNone/>
            </a:pPr>
            <a:r>
              <a:rPr lang="en-US" sz="1800" b="1" smtClean="0">
                <a:solidFill>
                  <a:srgbClr val="FF0066"/>
                </a:solidFill>
              </a:rPr>
              <a:t>L</a:t>
            </a:r>
            <a:r>
              <a:rPr lang="uk-UA" sz="1800" b="1" smtClean="0">
                <a:solidFill>
                  <a:srgbClr val="FF0066"/>
                </a:solidFill>
              </a:rPr>
              <a:t>і</a:t>
            </a:r>
            <a:r>
              <a:rPr lang="en-US" sz="1800" b="1" smtClean="0">
                <a:solidFill>
                  <a:srgbClr val="FF0066"/>
                </a:solidFill>
              </a:rPr>
              <a:t>nimentum, suppositorium, mixtura, oryza, fibrosus, externus, cerebrum, deltoideus, decoctum, mandibula, opticus, penicillinum, muscularis, tibia, fibula, dentatus, rabies, fasciola, glutaeus, helminth</a:t>
            </a:r>
            <a:r>
              <a:rPr lang="ru-RU" sz="1800" b="1" smtClean="0">
                <a:solidFill>
                  <a:srgbClr val="FF0066"/>
                </a:solidFill>
              </a:rPr>
              <a:t>о</a:t>
            </a:r>
            <a:r>
              <a:rPr lang="en-US" sz="1800" b="1" smtClean="0">
                <a:solidFill>
                  <a:srgbClr val="FF0066"/>
                </a:solidFill>
              </a:rPr>
              <a:t>sis, facies, incisura, maxilla, contraho, operatio.</a:t>
            </a:r>
            <a:endParaRPr lang="uk-UA" sz="1800" b="1" smtClean="0">
              <a:solidFill>
                <a:srgbClr val="FF0066"/>
              </a:solidFill>
            </a:endParaRPr>
          </a:p>
          <a:p>
            <a:pPr marL="0" indent="0" eaLnBrk="1" hangingPunct="1">
              <a:buFontTx/>
              <a:buNone/>
            </a:pPr>
            <a:endParaRPr lang="en-US" sz="1800" b="1" smtClean="0">
              <a:solidFill>
                <a:srgbClr val="FF0066"/>
              </a:solidFill>
            </a:endParaRPr>
          </a:p>
          <a:p>
            <a:pPr marL="0" indent="0" eaLnBrk="1" hangingPunct="1">
              <a:buFontTx/>
              <a:buNone/>
            </a:pPr>
            <a:r>
              <a:rPr lang="ru-RU" sz="1800" b="1" i="1" smtClean="0"/>
              <a:t>2. Перепишіть слова, визначте кількість складів, поставте наголос:</a:t>
            </a:r>
          </a:p>
          <a:p>
            <a:pPr marL="0" indent="0" eaLnBrk="1" hangingPunct="1">
              <a:buFontTx/>
              <a:buNone/>
            </a:pPr>
            <a:r>
              <a:rPr lang="en-US" sz="1800" b="1" smtClean="0">
                <a:solidFill>
                  <a:srgbClr val="FF0066"/>
                </a:solidFill>
              </a:rPr>
              <a:t>Maxilla,  pulvis,  mandibula,  salmonellosis,  streptomycinum,  solutio,  cerebrum,  incisura,  pilula,  unguentum,  articulatio,  malleus,  medulla,  frangula, cinereus, thoracalis,  peritonaeum,  glycyrrhiza.</a:t>
            </a:r>
            <a:endParaRPr lang="uk-UA" sz="1800" b="1" smtClean="0">
              <a:solidFill>
                <a:srgbClr val="FF0066"/>
              </a:solidFill>
            </a:endParaRPr>
          </a:p>
          <a:p>
            <a:pPr marL="0" indent="0" eaLnBrk="1" hangingPunct="1">
              <a:buFontTx/>
              <a:buNone/>
            </a:pPr>
            <a:endParaRPr lang="uk-UA" sz="1800" b="1" smtClean="0">
              <a:solidFill>
                <a:srgbClr val="FF0066"/>
              </a:solidFill>
            </a:endParaRPr>
          </a:p>
          <a:p>
            <a:pPr marL="0" indent="0" eaLnBrk="1" hangingPunct="1">
              <a:buFontTx/>
              <a:buNone/>
            </a:pPr>
            <a:r>
              <a:rPr lang="uk-UA" sz="1800" b="1" i="1" smtClean="0"/>
              <a:t>3. Визначте дифтонги:</a:t>
            </a:r>
            <a:endParaRPr lang="ru-RU" sz="1800" b="1" i="1" smtClean="0"/>
          </a:p>
          <a:p>
            <a:pPr marL="0" indent="0" eaLnBrk="1" hangingPunct="1">
              <a:buFontTx/>
              <a:buNone/>
            </a:pPr>
            <a:r>
              <a:rPr lang="uk-UA" sz="1800" b="1" smtClean="0">
                <a:solidFill>
                  <a:srgbClr val="FF0066"/>
                </a:solidFill>
              </a:rPr>
              <a:t>Foedus, Graecia, caecus, caesura, coena, coeptum, aeger, aether, foetus, oesophagus, oedema, aurum, audio, pneumonia, neuter.</a:t>
            </a:r>
            <a:endParaRPr lang="ru-RU" sz="1800" b="1" smtClean="0">
              <a:solidFill>
                <a:srgbClr val="FF0066"/>
              </a:solidFill>
            </a:endParaRPr>
          </a:p>
        </p:txBody>
      </p:sp>
      <p:sp>
        <p:nvSpPr>
          <p:cNvPr id="44034" name="Rectangle 4"/>
          <p:cNvSpPr>
            <a:spLocks noChangeArrowheads="1"/>
          </p:cNvSpPr>
          <p:nvPr/>
        </p:nvSpPr>
        <p:spPr bwMode="auto">
          <a:xfrm>
            <a:off x="755650" y="188913"/>
            <a:ext cx="7704138" cy="8636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rPr>
              <a:t>Домашнє завдання</a:t>
            </a:r>
            <a:endParaRPr lang="ru-RU" sz="2400" b="1">
              <a:solidFill>
                <a:srgbClr val="FF0066"/>
              </a:solidFill>
            </a:endParaRPr>
          </a:p>
        </p:txBody>
      </p:sp>
    </p:spTree>
  </p:cSld>
  <p:clrMapOvr>
    <a:masterClrMapping/>
  </p:clrMapOvr>
  <p:transition spd="med" advClick="0" advTm="30000">
    <p:wheel spokes="8"/>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Объект 1"/>
          <p:cNvSpPr>
            <a:spLocks noGrp="1"/>
          </p:cNvSpPr>
          <p:nvPr>
            <p:ph idx="4294967295"/>
          </p:nvPr>
        </p:nvSpPr>
        <p:spPr>
          <a:xfrm>
            <a:off x="468313" y="836613"/>
            <a:ext cx="8229600" cy="4032250"/>
          </a:xfrm>
        </p:spPr>
        <p:txBody>
          <a:bodyPr/>
          <a:lstStyle/>
          <a:p>
            <a:pPr eaLnBrk="1" hangingPunct="1">
              <a:buFontTx/>
              <a:buNone/>
            </a:pPr>
            <a:r>
              <a:rPr lang="ru-RU" sz="1800" b="1" i="1" smtClean="0"/>
              <a:t>4. Дотримуючись правил поділіть слова на склади:</a:t>
            </a:r>
          </a:p>
          <a:p>
            <a:pPr eaLnBrk="1" hangingPunct="1">
              <a:buFontTx/>
              <a:buNone/>
            </a:pPr>
            <a:r>
              <a:rPr lang="en-US" sz="1800" b="1" smtClean="0">
                <a:solidFill>
                  <a:srgbClr val="FF0066"/>
                </a:solidFill>
              </a:rPr>
              <a:t>Vacca, animal, corpus, caput, dorsum, venter, cauda, collum, membrum.</a:t>
            </a:r>
            <a:endParaRPr lang="uk-UA" sz="1800" b="1" smtClean="0">
              <a:solidFill>
                <a:srgbClr val="FF0066"/>
              </a:solidFill>
            </a:endParaRPr>
          </a:p>
          <a:p>
            <a:pPr eaLnBrk="1" hangingPunct="1">
              <a:buFontTx/>
              <a:buNone/>
            </a:pPr>
            <a:endParaRPr lang="en-US" sz="1800" b="1" smtClean="0">
              <a:solidFill>
                <a:srgbClr val="FF0066"/>
              </a:solidFill>
            </a:endParaRPr>
          </a:p>
          <a:p>
            <a:pPr eaLnBrk="1" hangingPunct="1">
              <a:buFontTx/>
              <a:buNone/>
            </a:pPr>
            <a:r>
              <a:rPr lang="ru-RU" sz="1800" b="1" i="1" smtClean="0"/>
              <a:t>5. Перепишіть слова підкресліть буквосполучення, поясніть правила читання:</a:t>
            </a:r>
          </a:p>
          <a:p>
            <a:pPr eaLnBrk="1" hangingPunct="1">
              <a:buFontTx/>
              <a:buNone/>
            </a:pPr>
            <a:r>
              <a:rPr lang="en-US" sz="1800" b="1" i="1" smtClean="0">
                <a:solidFill>
                  <a:srgbClr val="FF0066"/>
                </a:solidFill>
              </a:rPr>
              <a:t>A.</a:t>
            </a:r>
            <a:r>
              <a:rPr lang="en-US" sz="1800" b="1" smtClean="0">
                <a:solidFill>
                  <a:srgbClr val="FF0066"/>
                </a:solidFill>
              </a:rPr>
              <a:t>	Obliquus, inspiratio, ustio, sanguisorba, inflammatio, palpatio, quintus, auscultatio, sublingualis, liquiritia, coquere, iniectio.</a:t>
            </a:r>
          </a:p>
          <a:p>
            <a:pPr eaLnBrk="1" hangingPunct="1">
              <a:buFontTx/>
              <a:buNone/>
            </a:pPr>
            <a:r>
              <a:rPr lang="en-US" sz="1800" b="1" i="1" smtClean="0">
                <a:solidFill>
                  <a:srgbClr val="FF0066"/>
                </a:solidFill>
              </a:rPr>
              <a:t>B.</a:t>
            </a:r>
            <a:r>
              <a:rPr lang="en-US" sz="1800" b="1" smtClean="0">
                <a:solidFill>
                  <a:srgbClr val="FF0066"/>
                </a:solidFill>
              </a:rPr>
              <a:t>	Trochanter, therapia, lympha, helianthus, absinthium, helminthosis, bronchus, ischium, chloramium, anopheles, ophthalmicus, saccharum, encephalon, erythromycinum, strophanthinum.</a:t>
            </a:r>
          </a:p>
          <a:p>
            <a:pPr eaLnBrk="1" hangingPunct="1"/>
            <a:endParaRPr lang="ru-RU" sz="1800" b="1" smtClean="0">
              <a:solidFill>
                <a:srgbClr val="FF0066"/>
              </a:solidFill>
            </a:endParaRPr>
          </a:p>
        </p:txBody>
      </p:sp>
    </p:spTree>
  </p:cSld>
  <p:clrMapOvr>
    <a:masterClrMapping/>
  </p:clrMapOvr>
  <p:transition spd="med" advClick="0" advTm="30000">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4" name="Rectangle 4"/>
          <p:cNvSpPr>
            <a:spLocks noChangeArrowheads="1"/>
          </p:cNvSpPr>
          <p:nvPr/>
        </p:nvSpPr>
        <p:spPr bwMode="auto">
          <a:xfrm>
            <a:off x="1763713" y="188913"/>
            <a:ext cx="5689600" cy="1368425"/>
          </a:xfrm>
          <a:prstGeom prst="rect">
            <a:avLst/>
          </a:prstGeom>
          <a:solidFill>
            <a:srgbClr val="3399FF">
              <a:alpha val="0"/>
            </a:srgbClr>
          </a:solidFill>
          <a:ln w="9525">
            <a:solidFill>
              <a:srgbClr val="FFFFFF">
                <a:alpha val="0"/>
              </a:srgbClr>
            </a:solidFill>
            <a:miter lim="800000"/>
            <a:headEnd/>
            <a:tailEnd/>
          </a:ln>
          <a:effectLst/>
        </p:spPr>
        <p:txBody>
          <a:bodyPr wrap="none" anchor="ctr"/>
          <a:lstStyle/>
          <a:p>
            <a:pPr algn="ctr"/>
            <a:r>
              <a:rPr lang="uk-UA" i="1">
                <a:solidFill>
                  <a:schemeClr val="hlink"/>
                </a:solidFill>
                <a:latin typeface="Arial Black" pitchFamily="34" charset="0"/>
              </a:rPr>
              <a:t>ТЕМАТИЧНИЙ ПЛАН</a:t>
            </a:r>
          </a:p>
          <a:p>
            <a:pPr algn="ctr"/>
            <a:r>
              <a:rPr lang="uk-UA" i="1">
                <a:solidFill>
                  <a:schemeClr val="hlink"/>
                </a:solidFill>
                <a:latin typeface="Arial Black" pitchFamily="34" charset="0"/>
              </a:rPr>
              <a:t>З НАВЧАЛЬНОЇ ДИСЦИПЛІНИ</a:t>
            </a:r>
          </a:p>
          <a:p>
            <a:pPr algn="ctr"/>
            <a:r>
              <a:rPr lang="uk-UA" i="1">
                <a:solidFill>
                  <a:schemeClr val="hlink"/>
                </a:solidFill>
                <a:latin typeface="Arial Black" pitchFamily="34" charset="0"/>
              </a:rPr>
              <a:t>“ЛАТИНСЬКА МОВА”</a:t>
            </a:r>
          </a:p>
          <a:p>
            <a:pPr algn="ctr"/>
            <a:r>
              <a:rPr lang="uk-UA" i="1">
                <a:solidFill>
                  <a:schemeClr val="hlink"/>
                </a:solidFill>
                <a:latin typeface="Arial Black" pitchFamily="34" charset="0"/>
              </a:rPr>
              <a:t>Для спеціальності “ Ветеринарна медицина ”</a:t>
            </a:r>
            <a:endParaRPr lang="ru-RU" i="1">
              <a:solidFill>
                <a:schemeClr val="hlink"/>
              </a:solidFill>
              <a:latin typeface="Arial Black" pitchFamily="34" charset="0"/>
            </a:endParaRPr>
          </a:p>
        </p:txBody>
      </p:sp>
      <p:graphicFrame>
        <p:nvGraphicFramePr>
          <p:cNvPr id="215203" name="Group 163"/>
          <p:cNvGraphicFramePr>
            <a:graphicFrameLocks noGrp="1"/>
          </p:cNvGraphicFramePr>
          <p:nvPr>
            <p:ph/>
          </p:nvPr>
        </p:nvGraphicFramePr>
        <p:xfrm>
          <a:off x="250825" y="1484313"/>
          <a:ext cx="8569325" cy="5394960"/>
        </p:xfrm>
        <a:graphic>
          <a:graphicData uri="http://schemas.openxmlformats.org/drawingml/2006/table">
            <a:tbl>
              <a:tblPr/>
              <a:tblGrid>
                <a:gridCol w="649288"/>
                <a:gridCol w="2841625"/>
                <a:gridCol w="1746250"/>
                <a:gridCol w="1665287"/>
                <a:gridCol w="1666875"/>
              </a:tblGrid>
              <a:tr h="360363">
                <a:tc rowSpan="2">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1" i="1" u="none" strike="noStrike" cap="none" normalizeH="0" baseline="0" smtClean="0">
                          <a:ln>
                            <a:noFill/>
                          </a:ln>
                          <a:solidFill>
                            <a:srgbClr val="FF0066"/>
                          </a:solidFill>
                          <a:effectLst/>
                          <a:latin typeface="Arial" charset="0"/>
                        </a:rPr>
                        <a:t>№</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1" i="1" u="none" strike="noStrike" cap="none" normalizeH="0" baseline="0" smtClean="0">
                          <a:ln>
                            <a:noFill/>
                          </a:ln>
                          <a:solidFill>
                            <a:srgbClr val="FF0066"/>
                          </a:solidFill>
                          <a:effectLst/>
                          <a:latin typeface="Arial" charset="0"/>
                        </a:rPr>
                        <a:t>п/п</a:t>
                      </a:r>
                      <a:endParaRPr kumimoji="0" lang="ru-RU" sz="1800" b="1" i="1" u="none" strike="noStrike" cap="none" normalizeH="0" baseline="0" smtClean="0">
                        <a:ln>
                          <a:noFill/>
                        </a:ln>
                        <a:solidFill>
                          <a:srgbClr val="FF0066"/>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1" i="1" u="none" strike="noStrike" cap="none" normalizeH="0" baseline="0" smtClean="0">
                          <a:ln>
                            <a:noFill/>
                          </a:ln>
                          <a:solidFill>
                            <a:srgbClr val="FF0066"/>
                          </a:solidFill>
                          <a:effectLst/>
                          <a:latin typeface="Arial" charset="0"/>
                        </a:rPr>
                        <a:t>Назва розділу та теми</a:t>
                      </a:r>
                      <a:endParaRPr kumimoji="0" lang="ru-RU" sz="1800" b="1" i="1" u="none" strike="noStrike" cap="none" normalizeH="0" baseline="0" smtClean="0">
                        <a:ln>
                          <a:noFill/>
                        </a:ln>
                        <a:solidFill>
                          <a:srgbClr val="FF0066"/>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1" i="1" u="none" strike="noStrike" cap="none" normalizeH="0" baseline="0" smtClean="0">
                          <a:ln>
                            <a:noFill/>
                          </a:ln>
                          <a:solidFill>
                            <a:srgbClr val="FF0066"/>
                          </a:solidFill>
                          <a:effectLst/>
                          <a:latin typeface="Arial" charset="0"/>
                        </a:rPr>
                        <a:t>Обсяг годин</a:t>
                      </a:r>
                      <a:endParaRPr kumimoji="0" lang="ru-RU" sz="1800" b="1" i="1" u="none" strike="noStrike" cap="none" normalizeH="0" baseline="0" smtClean="0">
                        <a:ln>
                          <a:noFill/>
                        </a:ln>
                        <a:solidFill>
                          <a:srgbClr val="FF0066"/>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198438">
                <a:tc vMerge="1">
                  <a:txBody>
                    <a:bodyPr/>
                    <a:lstStyle/>
                    <a:p>
                      <a:endParaRPr lang="ru-RU"/>
                    </a:p>
                  </a:txBody>
                  <a:tcPr/>
                </a:tc>
                <a:tc vMerge="1">
                  <a:txBody>
                    <a:bodyPr/>
                    <a:lstStyle/>
                    <a:p>
                      <a:endParaRPr lang="ru-RU"/>
                    </a:p>
                  </a:txBody>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1" i="1" u="none" strike="noStrike" cap="none" normalizeH="0" baseline="0" smtClean="0">
                          <a:ln>
                            <a:noFill/>
                          </a:ln>
                          <a:solidFill>
                            <a:srgbClr val="FF0066"/>
                          </a:solidFill>
                          <a:effectLst/>
                          <a:latin typeface="Arial" charset="0"/>
                        </a:rPr>
                        <a:t>Всього </a:t>
                      </a:r>
                      <a:endParaRPr kumimoji="0" lang="ru-RU" sz="1800" b="1" i="1" u="none" strike="noStrike" cap="none" normalizeH="0" baseline="0" smtClean="0">
                        <a:ln>
                          <a:noFill/>
                        </a:ln>
                        <a:solidFill>
                          <a:srgbClr val="FF0066"/>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1" i="1" u="none" strike="noStrike" cap="none" normalizeH="0" baseline="0" smtClean="0">
                          <a:ln>
                            <a:noFill/>
                          </a:ln>
                          <a:solidFill>
                            <a:srgbClr val="FF0066"/>
                          </a:solidFill>
                          <a:effectLst/>
                          <a:latin typeface="Arial" charset="0"/>
                        </a:rPr>
                        <a:t>Практичні</a:t>
                      </a:r>
                      <a:endParaRPr kumimoji="0" lang="ru-RU" sz="1800" b="1" i="1" u="none" strike="noStrike" cap="none" normalizeH="0" baseline="0" smtClean="0">
                        <a:ln>
                          <a:noFill/>
                        </a:ln>
                        <a:solidFill>
                          <a:srgbClr val="FF0066"/>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1" i="1" u="none" strike="noStrike" cap="none" normalizeH="0" baseline="0" smtClean="0">
                          <a:ln>
                            <a:noFill/>
                          </a:ln>
                          <a:solidFill>
                            <a:srgbClr val="FF0066"/>
                          </a:solidFill>
                          <a:effectLst/>
                          <a:latin typeface="Arial" charset="0"/>
                        </a:rPr>
                        <a:t>Самостійне вивчення</a:t>
                      </a:r>
                      <a:endParaRPr kumimoji="0" lang="ru-RU" sz="1800" b="1" i="1" u="none" strike="noStrike" cap="none" normalizeH="0" baseline="0" smtClean="0">
                        <a:ln>
                          <a:noFill/>
                        </a:ln>
                        <a:solidFill>
                          <a:srgbClr val="FF0066"/>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850">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endParaRPr kumimoji="0" lang="ru-RU" sz="1800" b="0" i="1" u="none" strike="noStrike" cap="none" normalizeH="0" baseline="0" smtClean="0">
                        <a:ln>
                          <a:noFill/>
                        </a:ln>
                        <a:solidFill>
                          <a:srgbClr val="FF006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chemeClr val="tx1"/>
                          </a:solidFill>
                          <a:effectLst/>
                          <a:latin typeface="Arial" charset="0"/>
                        </a:rPr>
                        <a:t>Вступ</a:t>
                      </a:r>
                      <a:endParaRPr kumimoji="0" lang="ru-RU" sz="1800" b="0" i="1"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chemeClr val="tx1"/>
                          </a:solidFill>
                          <a:effectLst/>
                          <a:latin typeface="Arial" charset="0"/>
                        </a:rPr>
                        <a:t>2</a:t>
                      </a:r>
                      <a:endParaRPr kumimoji="0" lang="ru-RU" sz="1800" b="0" i="1"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chemeClr val="tx1"/>
                          </a:solidFill>
                          <a:effectLst/>
                          <a:latin typeface="Arial" charset="0"/>
                        </a:rPr>
                        <a:t>2</a:t>
                      </a:r>
                      <a:endParaRPr kumimoji="0" lang="ru-RU" sz="1800" b="0" i="1"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endParaRPr kumimoji="0" lang="ru-RU" sz="1800" b="0" i="1"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850">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rgbClr val="FF0066"/>
                          </a:solidFill>
                          <a:effectLst/>
                          <a:latin typeface="Arial" charset="0"/>
                        </a:rPr>
                        <a:t>1</a:t>
                      </a:r>
                      <a:endParaRPr kumimoji="0" lang="ru-RU" sz="1800" b="0" i="1" u="none" strike="noStrike" cap="none" normalizeH="0" baseline="0" smtClean="0">
                        <a:ln>
                          <a:noFill/>
                        </a:ln>
                        <a:solidFill>
                          <a:srgbClr val="FF006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chemeClr val="tx1"/>
                          </a:solidFill>
                          <a:effectLst/>
                          <a:latin typeface="Arial" charset="0"/>
                        </a:rPr>
                        <a:t>Фонетика</a:t>
                      </a:r>
                      <a:endParaRPr kumimoji="0" lang="ru-RU" sz="1800" b="0" i="1"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chemeClr val="tx1"/>
                          </a:solidFill>
                          <a:effectLst/>
                          <a:latin typeface="Arial" charset="0"/>
                        </a:rPr>
                        <a:t>6</a:t>
                      </a:r>
                      <a:endParaRPr kumimoji="0" lang="ru-RU" sz="1800" b="0" i="1"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chemeClr val="tx1"/>
                          </a:solidFill>
                          <a:effectLst/>
                          <a:latin typeface="Arial" charset="0"/>
                        </a:rPr>
                        <a:t>4</a:t>
                      </a:r>
                      <a:endParaRPr kumimoji="0" lang="ru-RU" sz="1800" b="0" i="1"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chemeClr val="tx1"/>
                          </a:solidFill>
                          <a:effectLst/>
                          <a:latin typeface="Arial" charset="0"/>
                        </a:rPr>
                        <a:t>2</a:t>
                      </a:r>
                      <a:endParaRPr kumimoji="0" lang="ru-RU" sz="1800" b="0" i="1"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rgbClr val="FF0066"/>
                          </a:solidFill>
                          <a:effectLst/>
                          <a:latin typeface="Arial" charset="0"/>
                        </a:rPr>
                        <a:t>2</a:t>
                      </a:r>
                      <a:endParaRPr kumimoji="0" lang="ru-RU" sz="1800" b="0" i="1" u="none" strike="noStrike" cap="none" normalizeH="0" baseline="0" smtClean="0">
                        <a:ln>
                          <a:noFill/>
                        </a:ln>
                        <a:solidFill>
                          <a:srgbClr val="FF006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chemeClr val="tx1"/>
                          </a:solidFill>
                          <a:effectLst/>
                          <a:latin typeface="Arial" charset="0"/>
                        </a:rPr>
                        <a:t>Іменник і словотворення</a:t>
                      </a:r>
                      <a:endParaRPr kumimoji="0" lang="ru-RU" sz="1800" b="0" i="1"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chemeClr val="tx1"/>
                          </a:solidFill>
                          <a:effectLst/>
                          <a:latin typeface="Arial" charset="0"/>
                        </a:rPr>
                        <a:t>18</a:t>
                      </a:r>
                      <a:endParaRPr kumimoji="0" lang="ru-RU" sz="1800" b="0" i="1"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chemeClr val="tx1"/>
                          </a:solidFill>
                          <a:effectLst/>
                          <a:latin typeface="Arial" charset="0"/>
                        </a:rPr>
                        <a:t>8</a:t>
                      </a:r>
                      <a:endParaRPr kumimoji="0" lang="ru-RU" sz="1800" b="0" i="1"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chemeClr val="tx1"/>
                          </a:solidFill>
                          <a:effectLst/>
                          <a:latin typeface="Arial" charset="0"/>
                        </a:rPr>
                        <a:t>10</a:t>
                      </a:r>
                      <a:endParaRPr kumimoji="0" lang="ru-RU" sz="1800" b="0" i="1"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850">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rgbClr val="FF0066"/>
                          </a:solidFill>
                          <a:effectLst/>
                          <a:latin typeface="Arial" charset="0"/>
                        </a:rPr>
                        <a:t>3</a:t>
                      </a:r>
                      <a:endParaRPr kumimoji="0" lang="ru-RU" sz="1800" b="0" i="1" u="none" strike="noStrike" cap="none" normalizeH="0" baseline="0" smtClean="0">
                        <a:ln>
                          <a:noFill/>
                        </a:ln>
                        <a:solidFill>
                          <a:srgbClr val="FF006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chemeClr val="tx1"/>
                          </a:solidFill>
                          <a:effectLst/>
                          <a:latin typeface="Arial" charset="0"/>
                        </a:rPr>
                        <a:t>Дієслово</a:t>
                      </a:r>
                      <a:endParaRPr kumimoji="0" lang="ru-RU" sz="1800" b="0" i="1"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chemeClr val="tx1"/>
                          </a:solidFill>
                          <a:effectLst/>
                          <a:latin typeface="Arial" charset="0"/>
                        </a:rPr>
                        <a:t>6</a:t>
                      </a:r>
                      <a:endParaRPr kumimoji="0" lang="ru-RU" sz="1800" b="0" i="1"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chemeClr val="tx1"/>
                          </a:solidFill>
                          <a:effectLst/>
                          <a:latin typeface="Arial" charset="0"/>
                        </a:rPr>
                        <a:t>4</a:t>
                      </a:r>
                      <a:endParaRPr kumimoji="0" lang="ru-RU" sz="1800" b="0" i="1"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chemeClr val="tx1"/>
                          </a:solidFill>
                          <a:effectLst/>
                          <a:latin typeface="Arial" charset="0"/>
                        </a:rPr>
                        <a:t>2</a:t>
                      </a:r>
                      <a:endParaRPr kumimoji="0" lang="ru-RU" sz="1800" b="0" i="1"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850">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rgbClr val="FF0066"/>
                          </a:solidFill>
                          <a:effectLst/>
                          <a:latin typeface="Arial" charset="0"/>
                        </a:rPr>
                        <a:t>4</a:t>
                      </a:r>
                      <a:endParaRPr kumimoji="0" lang="ru-RU" sz="1800" b="0" i="1" u="none" strike="noStrike" cap="none" normalizeH="0" baseline="0" smtClean="0">
                        <a:ln>
                          <a:noFill/>
                        </a:ln>
                        <a:solidFill>
                          <a:srgbClr val="FF006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chemeClr val="tx1"/>
                          </a:solidFill>
                          <a:effectLst/>
                          <a:latin typeface="Arial" charset="0"/>
                        </a:rPr>
                        <a:t>Прикметник</a:t>
                      </a:r>
                      <a:endParaRPr kumimoji="0" lang="ru-RU" sz="1800" b="0" i="1"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chemeClr val="tx1"/>
                          </a:solidFill>
                          <a:effectLst/>
                          <a:latin typeface="Arial" charset="0"/>
                        </a:rPr>
                        <a:t>10</a:t>
                      </a:r>
                      <a:endParaRPr kumimoji="0" lang="ru-RU" sz="1800" b="0" i="1"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chemeClr val="tx1"/>
                          </a:solidFill>
                          <a:effectLst/>
                          <a:latin typeface="Arial" charset="0"/>
                        </a:rPr>
                        <a:t>6</a:t>
                      </a:r>
                      <a:endParaRPr kumimoji="0" lang="ru-RU" sz="1800" b="0" i="1"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chemeClr val="tx1"/>
                          </a:solidFill>
                          <a:effectLst/>
                          <a:latin typeface="Arial" charset="0"/>
                        </a:rPr>
                        <a:t>4</a:t>
                      </a:r>
                      <a:endParaRPr kumimoji="0" lang="ru-RU" sz="1800" b="0" i="1"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rgbClr val="FF0066"/>
                          </a:solidFill>
                          <a:effectLst/>
                          <a:latin typeface="Arial" charset="0"/>
                        </a:rPr>
                        <a:t>5</a:t>
                      </a:r>
                      <a:endParaRPr kumimoji="0" lang="ru-RU" sz="1800" b="0" i="1" u="none" strike="noStrike" cap="none" normalizeH="0" baseline="0" smtClean="0">
                        <a:ln>
                          <a:noFill/>
                        </a:ln>
                        <a:solidFill>
                          <a:srgbClr val="FF006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chemeClr val="tx1"/>
                          </a:solidFill>
                          <a:effectLst/>
                          <a:latin typeface="Arial" charset="0"/>
                        </a:rPr>
                        <a:t>Прислівник, займенник, сполучник</a:t>
                      </a:r>
                      <a:endParaRPr kumimoji="0" lang="ru-RU" sz="1800" b="0" i="1"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chemeClr val="tx1"/>
                          </a:solidFill>
                          <a:effectLst/>
                          <a:latin typeface="Arial" charset="0"/>
                        </a:rPr>
                        <a:t>4</a:t>
                      </a:r>
                      <a:endParaRPr kumimoji="0" lang="ru-RU" sz="1800" b="0" i="1"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chemeClr val="tx1"/>
                          </a:solidFill>
                          <a:effectLst/>
                          <a:latin typeface="Arial" charset="0"/>
                        </a:rPr>
                        <a:t>2</a:t>
                      </a:r>
                      <a:endParaRPr kumimoji="0" lang="ru-RU" sz="1800" b="0" i="1"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chemeClr val="tx1"/>
                          </a:solidFill>
                          <a:effectLst/>
                          <a:latin typeface="Arial" charset="0"/>
                        </a:rPr>
                        <a:t>2</a:t>
                      </a:r>
                      <a:endParaRPr kumimoji="0" lang="ru-RU" sz="1800" b="0" i="1"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rgbClr val="FF0066"/>
                          </a:solidFill>
                          <a:effectLst/>
                          <a:latin typeface="Arial" charset="0"/>
                        </a:rPr>
                        <a:t>6</a:t>
                      </a:r>
                      <a:endParaRPr kumimoji="0" lang="ru-RU" sz="1800" b="0" i="1" u="none" strike="noStrike" cap="none" normalizeH="0" baseline="0" smtClean="0">
                        <a:ln>
                          <a:noFill/>
                        </a:ln>
                        <a:solidFill>
                          <a:srgbClr val="FF006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chemeClr val="tx1"/>
                          </a:solidFill>
                          <a:effectLst/>
                          <a:latin typeface="Arial" charset="0"/>
                        </a:rPr>
                        <a:t>Числівник, прийменник, елементи синтаксису</a:t>
                      </a:r>
                      <a:endParaRPr kumimoji="0" lang="ru-RU" sz="1800" b="0" i="1"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chemeClr val="tx1"/>
                          </a:solidFill>
                          <a:effectLst/>
                          <a:latin typeface="Arial" charset="0"/>
                        </a:rPr>
                        <a:t>4</a:t>
                      </a:r>
                      <a:endParaRPr kumimoji="0" lang="ru-RU" sz="1800" b="0" i="1"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chemeClr val="tx1"/>
                          </a:solidFill>
                          <a:effectLst/>
                          <a:latin typeface="Arial" charset="0"/>
                        </a:rPr>
                        <a:t>2</a:t>
                      </a:r>
                      <a:endParaRPr kumimoji="0" lang="ru-RU" sz="1800" b="0" i="1"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chemeClr val="tx1"/>
                          </a:solidFill>
                          <a:effectLst/>
                          <a:latin typeface="Arial" charset="0"/>
                        </a:rPr>
                        <a:t>2</a:t>
                      </a:r>
                      <a:endParaRPr kumimoji="0" lang="ru-RU" sz="1800" b="0" i="1"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rgbClr val="FF0066"/>
                          </a:solidFill>
                          <a:effectLst/>
                          <a:latin typeface="Arial" charset="0"/>
                        </a:rPr>
                        <a:t>7</a:t>
                      </a:r>
                      <a:endParaRPr kumimoji="0" lang="ru-RU" sz="1800" b="0" i="1" u="none" strike="noStrike" cap="none" normalizeH="0" baseline="0" smtClean="0">
                        <a:ln>
                          <a:noFill/>
                        </a:ln>
                        <a:solidFill>
                          <a:srgbClr val="FF006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chemeClr val="tx1"/>
                          </a:solidFill>
                          <a:effectLst/>
                          <a:latin typeface="Arial" charset="0"/>
                        </a:rPr>
                        <a:t>Короткі відомості про рецепт</a:t>
                      </a:r>
                      <a:endParaRPr kumimoji="0" lang="ru-RU" sz="1800" b="0" i="1"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chemeClr val="tx1"/>
                          </a:solidFill>
                          <a:effectLst/>
                          <a:latin typeface="Arial" charset="0"/>
                        </a:rPr>
                        <a:t>4</a:t>
                      </a:r>
                      <a:endParaRPr kumimoji="0" lang="ru-RU" sz="1800" b="0" i="1"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chemeClr val="tx1"/>
                          </a:solidFill>
                          <a:effectLst/>
                          <a:latin typeface="Arial" charset="0"/>
                        </a:rPr>
                        <a:t>2</a:t>
                      </a:r>
                      <a:endParaRPr kumimoji="0" lang="ru-RU" sz="1800" b="0" i="1"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0" i="1" u="none" strike="noStrike" cap="none" normalizeH="0" baseline="0" smtClean="0">
                          <a:ln>
                            <a:noFill/>
                          </a:ln>
                          <a:solidFill>
                            <a:schemeClr val="tx1"/>
                          </a:solidFill>
                          <a:effectLst/>
                          <a:latin typeface="Arial" charset="0"/>
                        </a:rPr>
                        <a:t>2</a:t>
                      </a:r>
                      <a:endParaRPr kumimoji="0" lang="ru-RU" sz="1800" b="0" i="1"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850">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endParaRPr kumimoji="0" lang="ru-RU"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uk-UA" sz="1800" b="1" i="1" u="none" strike="noStrike" cap="none" normalizeH="0" baseline="0" smtClean="0">
                          <a:ln>
                            <a:noFill/>
                          </a:ln>
                          <a:solidFill>
                            <a:srgbClr val="FF0066"/>
                          </a:solidFill>
                          <a:effectLst/>
                          <a:latin typeface="Arial" charset="0"/>
                        </a:rPr>
                        <a:t>Всього</a:t>
                      </a:r>
                      <a:endParaRPr kumimoji="0" lang="ru-RU" sz="1800" b="1" i="1" u="none" strike="noStrike" cap="none" normalizeH="0" baseline="0" smtClean="0">
                        <a:ln>
                          <a:noFill/>
                        </a:ln>
                        <a:solidFill>
                          <a:srgbClr val="FF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alpha val="0"/>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1" i="1" u="none" strike="noStrike" cap="none" normalizeH="0" baseline="0" smtClean="0">
                          <a:ln>
                            <a:noFill/>
                          </a:ln>
                          <a:solidFill>
                            <a:srgbClr val="FF0066"/>
                          </a:solidFill>
                          <a:effectLst/>
                          <a:latin typeface="Arial" charset="0"/>
                        </a:rPr>
                        <a:t>54</a:t>
                      </a:r>
                      <a:endParaRPr kumimoji="0" lang="ru-RU" sz="1800" b="1" i="1" u="none" strike="noStrike" cap="none" normalizeH="0" baseline="0" smtClean="0">
                        <a:ln>
                          <a:noFill/>
                        </a:ln>
                        <a:solidFill>
                          <a:srgbClr val="FF0066"/>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alpha val="0"/>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1" i="1" u="none" strike="noStrike" cap="none" normalizeH="0" baseline="0" smtClean="0">
                          <a:ln>
                            <a:noFill/>
                          </a:ln>
                          <a:solidFill>
                            <a:srgbClr val="FF0066"/>
                          </a:solidFill>
                          <a:effectLst/>
                          <a:latin typeface="Arial" charset="0"/>
                        </a:rPr>
                        <a:t>30</a:t>
                      </a:r>
                      <a:endParaRPr kumimoji="0" lang="ru-RU" sz="1800" b="1" i="1" u="none" strike="noStrike" cap="none" normalizeH="0" baseline="0" smtClean="0">
                        <a:ln>
                          <a:noFill/>
                        </a:ln>
                        <a:solidFill>
                          <a:srgbClr val="FF0066"/>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alpha val="0"/>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1" i="1" u="none" strike="noStrike" cap="none" normalizeH="0" baseline="0" smtClean="0">
                          <a:ln>
                            <a:noFill/>
                          </a:ln>
                          <a:solidFill>
                            <a:srgbClr val="FF0066"/>
                          </a:solidFill>
                          <a:effectLst/>
                          <a:latin typeface="Arial" charset="0"/>
                        </a:rPr>
                        <a:t>24</a:t>
                      </a:r>
                      <a:endParaRPr kumimoji="0" lang="ru-RU" sz="1800" b="1" i="1" u="none" strike="noStrike" cap="none" normalizeH="0" baseline="0" smtClean="0">
                        <a:ln>
                          <a:noFill/>
                        </a:ln>
                        <a:solidFill>
                          <a:srgbClr val="FF0066"/>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alpha val="0"/>
                      </a:srgbClr>
                    </a:solidFill>
                  </a:tcPr>
                </a:tc>
              </a:tr>
            </a:tbl>
          </a:graphicData>
        </a:graphic>
      </p:graphicFrame>
    </p:spTree>
  </p:cSld>
  <p:clrMapOvr>
    <a:masterClrMapping/>
  </p:clrMapOvr>
  <p:transition spd="med">
    <p:wheel spokes="8"/>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Объект 2"/>
          <p:cNvSpPr>
            <a:spLocks noGrp="1"/>
          </p:cNvSpPr>
          <p:nvPr>
            <p:ph sz="half" idx="4294967295"/>
          </p:nvPr>
        </p:nvSpPr>
        <p:spPr>
          <a:xfrm>
            <a:off x="457200" y="1912938"/>
            <a:ext cx="4059238" cy="3171825"/>
          </a:xfrm>
        </p:spPr>
        <p:txBody>
          <a:bodyPr/>
          <a:lstStyle/>
          <a:p>
            <a:pPr eaLnBrk="1" hangingPunct="1">
              <a:buFontTx/>
              <a:buNone/>
            </a:pPr>
            <a:r>
              <a:rPr lang="en-US" sz="2400" smtClean="0">
                <a:solidFill>
                  <a:schemeClr val="hlink"/>
                </a:solidFill>
              </a:rPr>
              <a:t>equus</a:t>
            </a:r>
            <a:r>
              <a:rPr lang="uk-UA" sz="2400" smtClean="0"/>
              <a:t> - </a:t>
            </a:r>
            <a:r>
              <a:rPr lang="ru-RU" sz="2400" smtClean="0"/>
              <a:t>кінь </a:t>
            </a:r>
          </a:p>
          <a:p>
            <a:pPr eaLnBrk="1" hangingPunct="1">
              <a:buFontTx/>
              <a:buNone/>
            </a:pPr>
            <a:r>
              <a:rPr lang="en-US" sz="2400" smtClean="0">
                <a:solidFill>
                  <a:schemeClr val="hlink"/>
                </a:solidFill>
              </a:rPr>
              <a:t>canis</a:t>
            </a:r>
            <a:r>
              <a:rPr lang="en-US" sz="2400" smtClean="0"/>
              <a:t> </a:t>
            </a:r>
            <a:r>
              <a:rPr lang="uk-UA" sz="2400" smtClean="0"/>
              <a:t>- </a:t>
            </a:r>
            <a:r>
              <a:rPr lang="ru-RU" sz="2400" smtClean="0"/>
              <a:t>собака </a:t>
            </a:r>
          </a:p>
          <a:p>
            <a:pPr eaLnBrk="1" hangingPunct="1">
              <a:buFontTx/>
              <a:buNone/>
            </a:pPr>
            <a:r>
              <a:rPr lang="en-US" sz="2400" smtClean="0">
                <a:solidFill>
                  <a:schemeClr val="hlink"/>
                </a:solidFill>
              </a:rPr>
              <a:t>avis</a:t>
            </a:r>
            <a:r>
              <a:rPr lang="en-US" sz="2400" smtClean="0"/>
              <a:t> </a:t>
            </a:r>
            <a:r>
              <a:rPr lang="uk-UA" sz="2400" smtClean="0"/>
              <a:t>- </a:t>
            </a:r>
            <a:r>
              <a:rPr lang="ru-RU" sz="2400" smtClean="0"/>
              <a:t>птах </a:t>
            </a:r>
          </a:p>
          <a:p>
            <a:pPr eaLnBrk="1" hangingPunct="1">
              <a:buFontTx/>
              <a:buNone/>
            </a:pPr>
            <a:r>
              <a:rPr lang="en-US" sz="2400" smtClean="0">
                <a:solidFill>
                  <a:schemeClr val="hlink"/>
                </a:solidFill>
              </a:rPr>
              <a:t>os</a:t>
            </a:r>
            <a:r>
              <a:rPr lang="en-US" sz="2400" smtClean="0"/>
              <a:t> </a:t>
            </a:r>
            <a:r>
              <a:rPr lang="uk-UA" sz="2400" smtClean="0"/>
              <a:t>- </a:t>
            </a:r>
            <a:r>
              <a:rPr lang="ru-RU" sz="2400" smtClean="0"/>
              <a:t>кістка </a:t>
            </a:r>
          </a:p>
          <a:p>
            <a:pPr eaLnBrk="1" hangingPunct="1">
              <a:buFontTx/>
              <a:buNone/>
            </a:pPr>
            <a:r>
              <a:rPr lang="en-US" sz="2400" smtClean="0">
                <a:solidFill>
                  <a:schemeClr val="hlink"/>
                </a:solidFill>
              </a:rPr>
              <a:t>cranium</a:t>
            </a:r>
            <a:r>
              <a:rPr lang="en-US" sz="2400" smtClean="0"/>
              <a:t> </a:t>
            </a:r>
            <a:r>
              <a:rPr lang="uk-UA" sz="2400" smtClean="0"/>
              <a:t>- </a:t>
            </a:r>
            <a:r>
              <a:rPr lang="ru-RU" sz="2400" smtClean="0"/>
              <a:t>череп</a:t>
            </a:r>
          </a:p>
          <a:p>
            <a:pPr eaLnBrk="1" hangingPunct="1"/>
            <a:endParaRPr lang="ru-RU" sz="2400" smtClean="0"/>
          </a:p>
        </p:txBody>
      </p:sp>
      <p:sp>
        <p:nvSpPr>
          <p:cNvPr id="46082" name="Объект 3"/>
          <p:cNvSpPr>
            <a:spLocks noGrp="1"/>
          </p:cNvSpPr>
          <p:nvPr>
            <p:ph sz="half" idx="4294967295"/>
          </p:nvPr>
        </p:nvSpPr>
        <p:spPr>
          <a:xfrm>
            <a:off x="4211638" y="1844675"/>
            <a:ext cx="4495800" cy="3168650"/>
          </a:xfrm>
        </p:spPr>
        <p:txBody>
          <a:bodyPr/>
          <a:lstStyle/>
          <a:p>
            <a:pPr eaLnBrk="1" hangingPunct="1">
              <a:buFontTx/>
              <a:buNone/>
            </a:pPr>
            <a:r>
              <a:rPr lang="en-US" sz="2400" smtClean="0">
                <a:solidFill>
                  <a:schemeClr val="hlink"/>
                </a:solidFill>
              </a:rPr>
              <a:t>vertebra</a:t>
            </a:r>
            <a:r>
              <a:rPr lang="en-US" sz="2400" smtClean="0"/>
              <a:t> </a:t>
            </a:r>
            <a:r>
              <a:rPr lang="uk-UA" sz="2400" smtClean="0"/>
              <a:t>- </a:t>
            </a:r>
            <a:r>
              <a:rPr lang="ru-RU" sz="2400" smtClean="0"/>
              <a:t>хребець </a:t>
            </a:r>
          </a:p>
          <a:p>
            <a:pPr eaLnBrk="1" hangingPunct="1">
              <a:buFontTx/>
              <a:buNone/>
            </a:pPr>
            <a:r>
              <a:rPr lang="en-US" sz="2400" smtClean="0">
                <a:solidFill>
                  <a:schemeClr val="hlink"/>
                </a:solidFill>
              </a:rPr>
              <a:t>costa</a:t>
            </a:r>
            <a:r>
              <a:rPr lang="en-US" sz="2400" smtClean="0"/>
              <a:t> </a:t>
            </a:r>
            <a:r>
              <a:rPr lang="uk-UA" sz="2400" smtClean="0"/>
              <a:t>- </a:t>
            </a:r>
            <a:r>
              <a:rPr lang="ru-RU" sz="2400" smtClean="0"/>
              <a:t>ребро </a:t>
            </a:r>
          </a:p>
          <a:p>
            <a:pPr eaLnBrk="1" hangingPunct="1">
              <a:buFontTx/>
              <a:buNone/>
            </a:pPr>
            <a:r>
              <a:rPr lang="en-US" sz="2400" smtClean="0">
                <a:solidFill>
                  <a:schemeClr val="hlink"/>
                </a:solidFill>
              </a:rPr>
              <a:t>scapula</a:t>
            </a:r>
            <a:r>
              <a:rPr lang="en-US" sz="2400" smtClean="0"/>
              <a:t> </a:t>
            </a:r>
            <a:r>
              <a:rPr lang="uk-UA" sz="2400" smtClean="0"/>
              <a:t>- </a:t>
            </a:r>
            <a:r>
              <a:rPr lang="ru-RU" sz="2400" smtClean="0"/>
              <a:t>лопатка </a:t>
            </a:r>
          </a:p>
          <a:p>
            <a:pPr eaLnBrk="1" hangingPunct="1">
              <a:buFontTx/>
              <a:buNone/>
            </a:pPr>
            <a:r>
              <a:rPr lang="en-US" sz="2400" smtClean="0">
                <a:solidFill>
                  <a:schemeClr val="hlink"/>
                </a:solidFill>
              </a:rPr>
              <a:t>thorax</a:t>
            </a:r>
            <a:r>
              <a:rPr lang="uk-UA" sz="2400" smtClean="0">
                <a:solidFill>
                  <a:schemeClr val="hlink"/>
                </a:solidFill>
              </a:rPr>
              <a:t> </a:t>
            </a:r>
            <a:r>
              <a:rPr lang="uk-UA" sz="2400" smtClean="0"/>
              <a:t>- </a:t>
            </a:r>
            <a:r>
              <a:rPr lang="ru-RU" sz="2400" smtClean="0"/>
              <a:t>грудна клітка </a:t>
            </a:r>
          </a:p>
          <a:p>
            <a:pPr eaLnBrk="1" hangingPunct="1">
              <a:buFontTx/>
              <a:buNone/>
            </a:pPr>
            <a:r>
              <a:rPr lang="en-US" sz="2400" smtClean="0">
                <a:solidFill>
                  <a:schemeClr val="hlink"/>
                </a:solidFill>
              </a:rPr>
              <a:t>pelvis</a:t>
            </a:r>
            <a:r>
              <a:rPr lang="en-US" sz="2400" smtClean="0"/>
              <a:t> </a:t>
            </a:r>
            <a:r>
              <a:rPr lang="uk-UA" sz="2400" smtClean="0"/>
              <a:t>- </a:t>
            </a:r>
            <a:r>
              <a:rPr lang="ru-RU" sz="2400" smtClean="0"/>
              <a:t>таз</a:t>
            </a:r>
          </a:p>
          <a:p>
            <a:pPr eaLnBrk="1" hangingPunct="1"/>
            <a:endParaRPr lang="ru-RU" sz="2400" smtClean="0"/>
          </a:p>
        </p:txBody>
      </p:sp>
      <p:sp>
        <p:nvSpPr>
          <p:cNvPr id="46083" name="Rectangle 5"/>
          <p:cNvSpPr>
            <a:spLocks noChangeArrowheads="1"/>
          </p:cNvSpPr>
          <p:nvPr/>
        </p:nvSpPr>
        <p:spPr bwMode="auto">
          <a:xfrm>
            <a:off x="684213" y="333375"/>
            <a:ext cx="7632700" cy="1439863"/>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sym typeface="Wingdings" pitchFamily="2" charset="2"/>
              </a:rPr>
              <a:t> </a:t>
            </a:r>
            <a:r>
              <a:rPr lang="uk-UA" sz="2400" b="1">
                <a:solidFill>
                  <a:srgbClr val="FF0066"/>
                </a:solidFill>
              </a:rPr>
              <a:t>Слова для активного засвоювання</a:t>
            </a:r>
            <a:endParaRPr lang="ru-RU" sz="2400" b="1">
              <a:solidFill>
                <a:srgbClr val="FF0066"/>
              </a:solidFill>
            </a:endParaRPr>
          </a:p>
        </p:txBody>
      </p:sp>
    </p:spTree>
  </p:cSld>
  <p:clrMapOvr>
    <a:masterClrMapping/>
  </p:clrMapOvr>
  <p:transition spd="med" advClick="0" advTm="30000">
    <p:wheel spokes="8"/>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Объект 2"/>
          <p:cNvSpPr>
            <a:spLocks noGrp="1"/>
          </p:cNvSpPr>
          <p:nvPr>
            <p:ph idx="4294967295"/>
          </p:nvPr>
        </p:nvSpPr>
        <p:spPr>
          <a:xfrm>
            <a:off x="468313" y="1341438"/>
            <a:ext cx="8229600" cy="4394200"/>
          </a:xfrm>
        </p:spPr>
        <p:txBody>
          <a:bodyPr/>
          <a:lstStyle/>
          <a:p>
            <a:pPr marL="0" indent="0" eaLnBrk="1" hangingPunct="1">
              <a:buFontTx/>
              <a:buNone/>
            </a:pPr>
            <a:r>
              <a:rPr lang="ru-RU" sz="1800" b="1" smtClean="0">
                <a:solidFill>
                  <a:schemeClr val="hlink"/>
                </a:solidFill>
              </a:rPr>
              <a:t>План</a:t>
            </a:r>
          </a:p>
          <a:p>
            <a:pPr marL="0" indent="0" eaLnBrk="1" hangingPunct="1">
              <a:buFontTx/>
              <a:buNone/>
            </a:pPr>
            <a:r>
              <a:rPr lang="ru-RU" sz="1800" b="1" smtClean="0"/>
              <a:t>  1.  Граматичні категорії іменника</a:t>
            </a:r>
          </a:p>
          <a:p>
            <a:pPr marL="0" indent="0" eaLnBrk="1" hangingPunct="1">
              <a:buFontTx/>
              <a:buNone/>
            </a:pPr>
            <a:r>
              <a:rPr lang="ru-RU" sz="1800" b="1" smtClean="0"/>
              <a:t>  2.  Форма запису в словнику</a:t>
            </a:r>
          </a:p>
          <a:p>
            <a:pPr marL="0" indent="0" eaLnBrk="1" hangingPunct="1">
              <a:buFontTx/>
              <a:buNone/>
            </a:pPr>
            <a:r>
              <a:rPr lang="ru-RU" sz="1800" b="1" smtClean="0"/>
              <a:t>  3.  Визначення відмін іменників</a:t>
            </a:r>
          </a:p>
          <a:p>
            <a:pPr marL="0" indent="0" eaLnBrk="1" hangingPunct="1">
              <a:buFontTx/>
              <a:buNone/>
            </a:pPr>
            <a:r>
              <a:rPr lang="ru-RU" sz="1800" b="1" smtClean="0"/>
              <a:t>  4.  Основа іменників</a:t>
            </a:r>
          </a:p>
          <a:p>
            <a:pPr marL="0" indent="0" eaLnBrk="1" hangingPunct="1"/>
            <a:endParaRPr lang="uk-UA" sz="1800" b="1" smtClean="0"/>
          </a:p>
          <a:p>
            <a:pPr marL="0" indent="0" eaLnBrk="1" hangingPunct="1"/>
            <a:endParaRPr lang="ru-RU" sz="1800" b="1" smtClean="0"/>
          </a:p>
          <a:p>
            <a:pPr marL="0" indent="0" eaLnBrk="1" hangingPunct="1">
              <a:buFontTx/>
              <a:buNone/>
            </a:pPr>
            <a:r>
              <a:rPr lang="ru-RU" sz="2400" b="1" i="1" smtClean="0">
                <a:solidFill>
                  <a:schemeClr val="hlink"/>
                </a:solidFill>
                <a:sym typeface="Webdings" pitchFamily="18" charset="2"/>
              </a:rPr>
              <a:t> </a:t>
            </a:r>
            <a:r>
              <a:rPr lang="ru-RU" sz="1800" b="1" i="1" smtClean="0">
                <a:solidFill>
                  <a:schemeClr val="hlink"/>
                </a:solidFill>
              </a:rPr>
              <a:t>Використані джерела:</a:t>
            </a:r>
            <a:endParaRPr lang="ru-RU" sz="1800" b="1" smtClean="0">
              <a:solidFill>
                <a:schemeClr val="hlink"/>
              </a:solidFill>
            </a:endParaRPr>
          </a:p>
          <a:p>
            <a:pPr marL="0" indent="0" eaLnBrk="1" hangingPunct="1">
              <a:buFontTx/>
              <a:buNone/>
            </a:pPr>
            <a:r>
              <a:rPr lang="ru-RU" sz="1800" b="1" smtClean="0"/>
              <a:t>1.Буркат А.П. "Латинский язык и основы ветеринарной  терминологии", К, "Вища школа" 1989г. с. 20-27</a:t>
            </a:r>
          </a:p>
          <a:p>
            <a:pPr marL="0" indent="0" eaLnBrk="1" hangingPunct="1">
              <a:buFontTx/>
              <a:buNone/>
            </a:pPr>
            <a:r>
              <a:rPr lang="ru-RU" sz="1800" b="1" smtClean="0"/>
              <a:t>2.Семілетко В.І., Столбецька С.Б. Латинська мова: Підручник. – Біла Церква, БДАУ, 2002. – с. 29-30.</a:t>
            </a:r>
          </a:p>
          <a:p>
            <a:pPr marL="0" indent="0" eaLnBrk="1" hangingPunct="1"/>
            <a:endParaRPr lang="ru-RU" sz="1800" b="1" smtClean="0"/>
          </a:p>
        </p:txBody>
      </p:sp>
      <p:sp>
        <p:nvSpPr>
          <p:cNvPr id="47106" name="Rectangle 5"/>
          <p:cNvSpPr>
            <a:spLocks noChangeArrowheads="1"/>
          </p:cNvSpPr>
          <p:nvPr/>
        </p:nvSpPr>
        <p:spPr bwMode="auto">
          <a:xfrm>
            <a:off x="971550" y="549275"/>
            <a:ext cx="7345363" cy="576263"/>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rPr>
              <a:t>ІМЕННИК І СЛОВОТВОРЕННЯ</a:t>
            </a:r>
            <a:endParaRPr lang="ru-RU" sz="2400" b="1">
              <a:solidFill>
                <a:srgbClr val="FF0066"/>
              </a:solidFill>
            </a:endParaRPr>
          </a:p>
        </p:txBody>
      </p:sp>
    </p:spTree>
  </p:cSld>
  <p:clrMapOvr>
    <a:masterClrMapping/>
  </p:clrMapOvr>
  <p:transition spd="med" advClick="0" advTm="30000">
    <p:wheel spokes="8"/>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Объект 2"/>
          <p:cNvSpPr>
            <a:spLocks noGrp="1"/>
          </p:cNvSpPr>
          <p:nvPr>
            <p:ph idx="4294967295"/>
          </p:nvPr>
        </p:nvSpPr>
        <p:spPr>
          <a:xfrm>
            <a:off x="395288" y="1773238"/>
            <a:ext cx="8229600" cy="3600450"/>
          </a:xfrm>
        </p:spPr>
        <p:txBody>
          <a:bodyPr/>
          <a:lstStyle/>
          <a:p>
            <a:pPr eaLnBrk="1" hangingPunct="1">
              <a:buFontTx/>
              <a:buNone/>
            </a:pPr>
            <a:r>
              <a:rPr lang="ru-RU" sz="1800" b="1" i="1" dirty="0" err="1" smtClean="0">
                <a:solidFill>
                  <a:srgbClr val="FF0066"/>
                </a:solidFill>
              </a:rPr>
              <a:t>Іменник</a:t>
            </a:r>
            <a:r>
              <a:rPr lang="ru-RU" sz="1800" b="1" i="1" dirty="0" smtClean="0">
                <a:solidFill>
                  <a:srgbClr val="FF0066"/>
                </a:solidFill>
              </a:rPr>
              <a:t> </a:t>
            </a:r>
            <a:r>
              <a:rPr lang="ru-RU" sz="1800" b="1" dirty="0" smtClean="0">
                <a:solidFill>
                  <a:srgbClr val="FF0066"/>
                </a:solidFill>
              </a:rPr>
              <a:t>– </a:t>
            </a:r>
            <a:r>
              <a:rPr lang="en-US" sz="1800" b="1" i="1" dirty="0" err="1" smtClean="0">
                <a:solidFill>
                  <a:srgbClr val="FF0066"/>
                </a:solidFill>
              </a:rPr>
              <a:t>nomen</a:t>
            </a:r>
            <a:r>
              <a:rPr lang="en-US" sz="1800" b="1" i="1" dirty="0" smtClean="0">
                <a:solidFill>
                  <a:srgbClr val="FF0066"/>
                </a:solidFill>
              </a:rPr>
              <a:t> </a:t>
            </a:r>
            <a:r>
              <a:rPr lang="en-US" sz="1800" b="1" i="1" dirty="0" err="1" smtClean="0">
                <a:solidFill>
                  <a:srgbClr val="FF0066"/>
                </a:solidFill>
              </a:rPr>
              <a:t>substantivum</a:t>
            </a:r>
            <a:r>
              <a:rPr lang="en-US" sz="1800" b="1" i="1" dirty="0" smtClean="0">
                <a:solidFill>
                  <a:srgbClr val="FF0000"/>
                </a:solidFill>
              </a:rPr>
              <a:t> </a:t>
            </a:r>
            <a:r>
              <a:rPr lang="en-US" sz="1800" b="1" dirty="0" smtClean="0"/>
              <a:t>– </a:t>
            </a:r>
            <a:r>
              <a:rPr lang="ru-RU" sz="1800" b="1" dirty="0" err="1" smtClean="0"/>
              <a:t>це</a:t>
            </a:r>
            <a:r>
              <a:rPr lang="ru-RU" sz="1800" b="1" dirty="0" smtClean="0"/>
              <a:t> </a:t>
            </a:r>
            <a:r>
              <a:rPr lang="ru-RU" sz="1800" b="1" dirty="0" err="1" smtClean="0"/>
              <a:t>частина</a:t>
            </a:r>
            <a:r>
              <a:rPr lang="ru-RU" sz="1800" b="1" dirty="0" smtClean="0"/>
              <a:t> </a:t>
            </a:r>
            <a:r>
              <a:rPr lang="ru-RU" sz="1800" b="1" dirty="0" err="1" smtClean="0"/>
              <a:t>мови</a:t>
            </a:r>
            <a:r>
              <a:rPr lang="ru-RU" sz="1800" b="1" dirty="0" smtClean="0"/>
              <a:t>, </a:t>
            </a:r>
            <a:r>
              <a:rPr lang="ru-RU" sz="1800" b="1" dirty="0" err="1" smtClean="0"/>
              <a:t>що</a:t>
            </a:r>
            <a:r>
              <a:rPr lang="ru-RU" sz="1800" b="1" dirty="0" smtClean="0"/>
              <a:t> </a:t>
            </a:r>
            <a:r>
              <a:rPr lang="ru-RU" sz="1800" b="1" dirty="0" err="1" smtClean="0"/>
              <a:t>відповідає</a:t>
            </a:r>
            <a:r>
              <a:rPr lang="ru-RU" sz="1800" b="1" dirty="0" smtClean="0"/>
              <a:t> на </a:t>
            </a:r>
            <a:r>
              <a:rPr lang="ru-RU" sz="1800" b="1" dirty="0" err="1" smtClean="0"/>
              <a:t>питання</a:t>
            </a:r>
            <a:r>
              <a:rPr lang="ru-RU" sz="1800" b="1" dirty="0" smtClean="0"/>
              <a:t> </a:t>
            </a:r>
            <a:r>
              <a:rPr lang="ru-RU" sz="1800" b="1" dirty="0" err="1" smtClean="0"/>
              <a:t>хто</a:t>
            </a:r>
            <a:r>
              <a:rPr lang="ru-RU" sz="1800" b="1" dirty="0" smtClean="0"/>
              <a:t>, </a:t>
            </a:r>
            <a:r>
              <a:rPr lang="ru-RU" sz="1800" b="1" dirty="0" err="1" smtClean="0"/>
              <a:t>що</a:t>
            </a:r>
            <a:r>
              <a:rPr lang="ru-RU" sz="1800" b="1" dirty="0" smtClean="0"/>
              <a:t>?</a:t>
            </a:r>
          </a:p>
          <a:p>
            <a:pPr eaLnBrk="1" hangingPunct="1">
              <a:buFontTx/>
              <a:buNone/>
            </a:pPr>
            <a:r>
              <a:rPr lang="ru-RU" sz="1800" b="1" i="1" dirty="0" err="1" smtClean="0">
                <a:solidFill>
                  <a:srgbClr val="FF0066"/>
                </a:solidFill>
              </a:rPr>
              <a:t>Іменник</a:t>
            </a:r>
            <a:r>
              <a:rPr lang="ru-RU" sz="1800" b="1" i="1" dirty="0" smtClean="0">
                <a:solidFill>
                  <a:srgbClr val="FF0066"/>
                </a:solidFill>
              </a:rPr>
              <a:t> </a:t>
            </a:r>
            <a:r>
              <a:rPr lang="ru-RU" sz="1800" b="1" i="1" dirty="0" err="1" smtClean="0">
                <a:solidFill>
                  <a:srgbClr val="FF0066"/>
                </a:solidFill>
              </a:rPr>
              <a:t>має</a:t>
            </a:r>
            <a:r>
              <a:rPr lang="ru-RU" sz="1800" b="1" i="1" dirty="0" smtClean="0">
                <a:solidFill>
                  <a:srgbClr val="FF0066"/>
                </a:solidFill>
              </a:rPr>
              <a:t> З роди:</a:t>
            </a:r>
            <a:endParaRPr lang="ru-RU" sz="1800" b="1" dirty="0" smtClean="0">
              <a:solidFill>
                <a:srgbClr val="FF0066"/>
              </a:solidFill>
            </a:endParaRPr>
          </a:p>
          <a:p>
            <a:pPr eaLnBrk="1" hangingPunct="1">
              <a:buFontTx/>
              <a:buNone/>
            </a:pPr>
            <a:r>
              <a:rPr lang="ru-RU" sz="1800" b="1" dirty="0" smtClean="0"/>
              <a:t>  </a:t>
            </a:r>
            <a:r>
              <a:rPr lang="ru-RU" sz="1800" b="1" i="1" dirty="0" err="1" smtClean="0"/>
              <a:t>чоловічий</a:t>
            </a:r>
            <a:r>
              <a:rPr lang="ru-RU" sz="1800" b="1" i="1" dirty="0" smtClean="0"/>
              <a:t> </a:t>
            </a:r>
            <a:r>
              <a:rPr lang="ru-RU" sz="1800" b="1" dirty="0" smtClean="0"/>
              <a:t> -  </a:t>
            </a:r>
            <a:r>
              <a:rPr lang="en-US" sz="1800" b="1" dirty="0" smtClean="0"/>
              <a:t>genus </a:t>
            </a:r>
            <a:r>
              <a:rPr lang="en-US" sz="1800" b="1" dirty="0" err="1" smtClean="0"/>
              <a:t>masculinum</a:t>
            </a:r>
            <a:r>
              <a:rPr lang="en-US" sz="1800" b="1" dirty="0" smtClean="0"/>
              <a:t> (m) </a:t>
            </a:r>
          </a:p>
          <a:p>
            <a:pPr eaLnBrk="1" hangingPunct="1">
              <a:buFontTx/>
              <a:buNone/>
            </a:pPr>
            <a:r>
              <a:rPr lang="ru-RU" sz="1800" b="1" dirty="0" smtClean="0"/>
              <a:t>  </a:t>
            </a:r>
            <a:r>
              <a:rPr lang="ru-RU" sz="1800" b="1" i="1" dirty="0" err="1" smtClean="0"/>
              <a:t>жіночий</a:t>
            </a:r>
            <a:r>
              <a:rPr lang="ru-RU" sz="1800" b="1" dirty="0" smtClean="0"/>
              <a:t> -  </a:t>
            </a:r>
            <a:r>
              <a:rPr lang="en-US" sz="1800" b="1" dirty="0" smtClean="0"/>
              <a:t>genus </a:t>
            </a:r>
            <a:r>
              <a:rPr lang="en-US" sz="1800" b="1" dirty="0" err="1" smtClean="0"/>
              <a:t>femininum</a:t>
            </a:r>
            <a:r>
              <a:rPr lang="en-US" sz="1800" b="1" dirty="0" smtClean="0"/>
              <a:t> (f) </a:t>
            </a:r>
          </a:p>
          <a:p>
            <a:pPr eaLnBrk="1" hangingPunct="1">
              <a:buFontTx/>
              <a:buNone/>
            </a:pPr>
            <a:r>
              <a:rPr lang="ru-RU" sz="1800" b="1" i="1" dirty="0" smtClean="0"/>
              <a:t>  </a:t>
            </a:r>
            <a:r>
              <a:rPr lang="ru-RU" sz="1800" b="1" i="1" dirty="0" err="1" smtClean="0"/>
              <a:t>середній</a:t>
            </a:r>
            <a:r>
              <a:rPr lang="ru-RU" sz="1800" b="1" i="1" dirty="0" smtClean="0"/>
              <a:t> </a:t>
            </a:r>
            <a:r>
              <a:rPr lang="ru-RU" sz="1800" b="1" dirty="0" smtClean="0"/>
              <a:t>- </a:t>
            </a:r>
            <a:r>
              <a:rPr lang="en-US" sz="1800" b="1" dirty="0" smtClean="0"/>
              <a:t>genus </a:t>
            </a:r>
            <a:r>
              <a:rPr lang="en-US" sz="1800" b="1" dirty="0" err="1" smtClean="0"/>
              <a:t>neutrum</a:t>
            </a:r>
            <a:r>
              <a:rPr lang="en-US" sz="1800" b="1" dirty="0" smtClean="0"/>
              <a:t> (n)</a:t>
            </a:r>
            <a:endParaRPr lang="uk-UA" sz="1800" b="1" dirty="0" smtClean="0"/>
          </a:p>
          <a:p>
            <a:pPr eaLnBrk="1" hangingPunct="1">
              <a:buFontTx/>
              <a:buNone/>
            </a:pPr>
            <a:endParaRPr lang="en-US" sz="1800" b="1" dirty="0" smtClean="0"/>
          </a:p>
          <a:p>
            <a:pPr eaLnBrk="1" hangingPunct="1">
              <a:buFontTx/>
              <a:buNone/>
            </a:pPr>
            <a:r>
              <a:rPr lang="en-US" sz="1800" b="1" dirty="0" smtClean="0"/>
              <a:t> </a:t>
            </a:r>
            <a:r>
              <a:rPr lang="ru-RU" sz="1800" b="1" dirty="0" err="1" smtClean="0"/>
              <a:t>Рід</a:t>
            </a:r>
            <a:r>
              <a:rPr lang="ru-RU" sz="1800" b="1" dirty="0" smtClean="0"/>
              <a:t> </a:t>
            </a:r>
            <a:r>
              <a:rPr lang="ru-RU" sz="1800" b="1" dirty="0" err="1" smtClean="0"/>
              <a:t>визначається</a:t>
            </a:r>
            <a:r>
              <a:rPr lang="ru-RU" sz="1800" b="1" dirty="0" smtClean="0"/>
              <a:t> за </a:t>
            </a:r>
            <a:r>
              <a:rPr lang="ru-RU" sz="1800" b="1" dirty="0" err="1" smtClean="0"/>
              <a:t>закінченнями</a:t>
            </a:r>
            <a:r>
              <a:rPr lang="ru-RU" sz="1800" b="1" dirty="0" smtClean="0"/>
              <a:t> </a:t>
            </a:r>
            <a:r>
              <a:rPr lang="ru-RU" sz="1800" b="1" dirty="0" err="1" smtClean="0"/>
              <a:t>називного</a:t>
            </a:r>
            <a:r>
              <a:rPr lang="ru-RU" sz="1800" b="1" dirty="0" smtClean="0"/>
              <a:t> </a:t>
            </a:r>
            <a:r>
              <a:rPr lang="ru-RU" sz="1800" b="1" dirty="0" err="1" smtClean="0"/>
              <a:t>відмінку</a:t>
            </a:r>
            <a:r>
              <a:rPr lang="ru-RU" sz="1800" b="1" dirty="0" smtClean="0"/>
              <a:t> </a:t>
            </a:r>
            <a:r>
              <a:rPr lang="ru-RU" sz="1800" b="1" dirty="0" err="1" smtClean="0"/>
              <a:t>однини</a:t>
            </a:r>
            <a:r>
              <a:rPr lang="ru-RU" sz="1800" b="1" dirty="0" smtClean="0"/>
              <a:t>.</a:t>
            </a:r>
          </a:p>
          <a:p>
            <a:pPr eaLnBrk="1" hangingPunct="1">
              <a:buFontTx/>
              <a:buNone/>
            </a:pPr>
            <a:r>
              <a:rPr lang="ru-RU" sz="1800" b="1" i="1" dirty="0" err="1" smtClean="0">
                <a:solidFill>
                  <a:srgbClr val="FF0066"/>
                </a:solidFill>
              </a:rPr>
              <a:t>Має</a:t>
            </a:r>
            <a:r>
              <a:rPr lang="ru-RU" sz="1800" b="1" i="1" dirty="0" smtClean="0">
                <a:solidFill>
                  <a:srgbClr val="FF0066"/>
                </a:solidFill>
              </a:rPr>
              <a:t> 2 числа:</a:t>
            </a:r>
          </a:p>
          <a:p>
            <a:pPr eaLnBrk="1" hangingPunct="1">
              <a:buFont typeface="Wingdings" pitchFamily="2" charset="2"/>
              <a:buChar char="v"/>
            </a:pPr>
            <a:r>
              <a:rPr lang="ru-RU" sz="1800" b="1" dirty="0" smtClean="0"/>
              <a:t> </a:t>
            </a:r>
            <a:r>
              <a:rPr lang="ru-RU" sz="1800" b="1" i="1" u="sng" dirty="0" smtClean="0"/>
              <a:t> </a:t>
            </a:r>
            <a:r>
              <a:rPr lang="ru-RU" sz="1800" b="1" i="1" u="sng" dirty="0" err="1" smtClean="0"/>
              <a:t>однина</a:t>
            </a:r>
            <a:r>
              <a:rPr lang="ru-RU" sz="1800" b="1" i="1" u="sng" dirty="0" smtClean="0"/>
              <a:t> </a:t>
            </a:r>
            <a:r>
              <a:rPr lang="ru-RU" sz="1800" b="1" dirty="0" smtClean="0"/>
              <a:t>- </a:t>
            </a:r>
            <a:r>
              <a:rPr lang="en-US" sz="1800" b="1" dirty="0" err="1" smtClean="0"/>
              <a:t>singularis</a:t>
            </a:r>
            <a:r>
              <a:rPr lang="en-US" sz="1800" b="1" dirty="0" smtClean="0"/>
              <a:t> </a:t>
            </a:r>
            <a:r>
              <a:rPr lang="en-US" sz="1800" b="1" dirty="0" smtClean="0">
                <a:solidFill>
                  <a:schemeClr val="hlink"/>
                </a:solidFill>
              </a:rPr>
              <a:t>(</a:t>
            </a:r>
            <a:r>
              <a:rPr lang="ru-RU" sz="1800" b="1" dirty="0" smtClean="0">
                <a:solidFill>
                  <a:schemeClr val="hlink"/>
                </a:solidFill>
              </a:rPr>
              <a:t>а</a:t>
            </a:r>
            <a:r>
              <a:rPr lang="en-US" sz="1800" b="1" dirty="0" err="1" smtClean="0">
                <a:solidFill>
                  <a:schemeClr val="hlink"/>
                </a:solidFill>
              </a:rPr>
              <a:t>lb</a:t>
            </a:r>
            <a:r>
              <a:rPr lang="ru-RU" sz="1800" b="1" dirty="0" smtClean="0">
                <a:solidFill>
                  <a:schemeClr val="hlink"/>
                </a:solidFill>
              </a:rPr>
              <a:t>а - </a:t>
            </a:r>
            <a:r>
              <a:rPr lang="ru-RU" sz="1800" b="1" dirty="0" err="1" smtClean="0">
                <a:solidFill>
                  <a:schemeClr val="hlink"/>
                </a:solidFill>
              </a:rPr>
              <a:t>біла</a:t>
            </a:r>
            <a:r>
              <a:rPr lang="ru-RU" sz="1800" b="1" dirty="0" smtClean="0">
                <a:solidFill>
                  <a:schemeClr val="hlink"/>
                </a:solidFill>
              </a:rPr>
              <a:t>)</a:t>
            </a:r>
            <a:r>
              <a:rPr lang="ru-RU" sz="1800" b="1" dirty="0" smtClean="0"/>
              <a:t>;</a:t>
            </a:r>
          </a:p>
          <a:p>
            <a:pPr eaLnBrk="1" hangingPunct="1">
              <a:buFont typeface="Wingdings" pitchFamily="2" charset="2"/>
              <a:buChar char="v"/>
            </a:pPr>
            <a:r>
              <a:rPr lang="ru-RU" sz="1800" b="1" dirty="0"/>
              <a:t> </a:t>
            </a:r>
            <a:r>
              <a:rPr lang="ru-RU" sz="1800" b="1" i="1" u="sng" dirty="0" smtClean="0"/>
              <a:t> </a:t>
            </a:r>
            <a:r>
              <a:rPr lang="ru-RU" sz="1800" b="1" i="1" u="sng" dirty="0" err="1" smtClean="0"/>
              <a:t>множина</a:t>
            </a:r>
            <a:r>
              <a:rPr lang="ru-RU" sz="1800" b="1" i="1" u="sng" dirty="0" smtClean="0"/>
              <a:t> </a:t>
            </a:r>
            <a:r>
              <a:rPr lang="ru-RU" sz="1800" b="1" dirty="0" smtClean="0"/>
              <a:t>- р</a:t>
            </a:r>
            <a:r>
              <a:rPr lang="en-US" sz="1800" b="1" dirty="0" err="1" smtClean="0"/>
              <a:t>luralis</a:t>
            </a:r>
            <a:r>
              <a:rPr lang="en-US" sz="1800" b="1" dirty="0" smtClean="0"/>
              <a:t> </a:t>
            </a:r>
            <a:r>
              <a:rPr lang="en-US" sz="1800" b="1" dirty="0" smtClean="0">
                <a:solidFill>
                  <a:schemeClr val="hlink"/>
                </a:solidFill>
              </a:rPr>
              <a:t>(</a:t>
            </a:r>
            <a:r>
              <a:rPr lang="ru-RU" sz="1800" b="1" dirty="0" err="1" smtClean="0">
                <a:solidFill>
                  <a:schemeClr val="hlink"/>
                </a:solidFill>
              </a:rPr>
              <a:t>аІ</a:t>
            </a:r>
            <a:r>
              <a:rPr lang="en-US" sz="1800" b="1" dirty="0" smtClean="0">
                <a:solidFill>
                  <a:schemeClr val="hlink"/>
                </a:solidFill>
              </a:rPr>
              <a:t>b</a:t>
            </a:r>
            <a:r>
              <a:rPr lang="ru-RU" sz="1800" b="1" dirty="0" err="1" smtClean="0">
                <a:solidFill>
                  <a:schemeClr val="hlink"/>
                </a:solidFill>
              </a:rPr>
              <a:t>ае</a:t>
            </a:r>
            <a:r>
              <a:rPr lang="ru-RU" sz="1800" b="1" dirty="0" smtClean="0">
                <a:solidFill>
                  <a:schemeClr val="hlink"/>
                </a:solidFill>
              </a:rPr>
              <a:t> - </a:t>
            </a:r>
            <a:r>
              <a:rPr lang="ru-RU" sz="1800" b="1" dirty="0" err="1" smtClean="0">
                <a:solidFill>
                  <a:schemeClr val="hlink"/>
                </a:solidFill>
              </a:rPr>
              <a:t>білі</a:t>
            </a:r>
            <a:r>
              <a:rPr lang="ru-RU" sz="1800" b="1" dirty="0" smtClean="0">
                <a:solidFill>
                  <a:schemeClr val="hlink"/>
                </a:solidFill>
              </a:rPr>
              <a:t>)</a:t>
            </a:r>
            <a:r>
              <a:rPr lang="ru-RU" sz="1800" b="1" dirty="0" smtClean="0"/>
              <a:t>.</a:t>
            </a:r>
          </a:p>
        </p:txBody>
      </p:sp>
      <p:sp>
        <p:nvSpPr>
          <p:cNvPr id="48130" name="Rectangle 4"/>
          <p:cNvSpPr>
            <a:spLocks noChangeArrowheads="1"/>
          </p:cNvSpPr>
          <p:nvPr/>
        </p:nvSpPr>
        <p:spPr bwMode="auto">
          <a:xfrm>
            <a:off x="468313" y="549275"/>
            <a:ext cx="7993062" cy="720725"/>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dirty="0">
                <a:solidFill>
                  <a:srgbClr val="92D050"/>
                </a:solidFill>
                <a:latin typeface="Arial" charset="0"/>
              </a:rPr>
              <a:t>1. Граматичні категорії іменника</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Объект 2"/>
          <p:cNvSpPr>
            <a:spLocks noGrp="1"/>
          </p:cNvSpPr>
          <p:nvPr>
            <p:ph idx="4294967295"/>
          </p:nvPr>
        </p:nvSpPr>
        <p:spPr>
          <a:xfrm>
            <a:off x="468313" y="1125538"/>
            <a:ext cx="8229600" cy="3095625"/>
          </a:xfrm>
        </p:spPr>
        <p:txBody>
          <a:bodyPr/>
          <a:lstStyle/>
          <a:p>
            <a:pPr eaLnBrk="1" hangingPunct="1">
              <a:buFontTx/>
              <a:buNone/>
            </a:pPr>
            <a:r>
              <a:rPr lang="ru-RU" sz="1800" b="1" dirty="0" err="1" smtClean="0">
                <a:solidFill>
                  <a:schemeClr val="hlink"/>
                </a:solidFill>
              </a:rPr>
              <a:t>Іменник</a:t>
            </a:r>
            <a:r>
              <a:rPr lang="ru-RU" sz="1800" b="1" dirty="0" smtClean="0">
                <a:solidFill>
                  <a:schemeClr val="hlink"/>
                </a:solidFill>
              </a:rPr>
              <a:t> </a:t>
            </a:r>
            <a:r>
              <a:rPr lang="ru-RU" sz="1800" b="1" dirty="0" err="1" smtClean="0">
                <a:solidFill>
                  <a:schemeClr val="hlink"/>
                </a:solidFill>
              </a:rPr>
              <a:t>має</a:t>
            </a:r>
            <a:r>
              <a:rPr lang="ru-RU" sz="1800" b="1" dirty="0" smtClean="0">
                <a:solidFill>
                  <a:schemeClr val="hlink"/>
                </a:solidFill>
              </a:rPr>
              <a:t> 6 </a:t>
            </a:r>
            <a:r>
              <a:rPr lang="ru-RU" sz="1800" b="1" dirty="0" err="1" smtClean="0">
                <a:solidFill>
                  <a:schemeClr val="hlink"/>
                </a:solidFill>
              </a:rPr>
              <a:t>відмінків</a:t>
            </a:r>
            <a:r>
              <a:rPr lang="ru-RU" sz="1800" dirty="0" smtClean="0">
                <a:solidFill>
                  <a:schemeClr val="hlink"/>
                </a:solidFill>
              </a:rPr>
              <a:t>:</a:t>
            </a:r>
          </a:p>
          <a:p>
            <a:pPr eaLnBrk="1" hangingPunct="1"/>
            <a:endParaRPr lang="ru-RU" sz="1800" dirty="0" smtClean="0">
              <a:solidFill>
                <a:schemeClr val="hlink"/>
              </a:solidFill>
            </a:endParaRPr>
          </a:p>
          <a:p>
            <a:pPr eaLnBrk="1" hangingPunct="1">
              <a:buFontTx/>
              <a:buNone/>
            </a:pPr>
            <a:r>
              <a:rPr lang="ru-RU" sz="1800" dirty="0" smtClean="0"/>
              <a:t>  </a:t>
            </a:r>
            <a:r>
              <a:rPr lang="ru-RU" sz="1800" b="1" dirty="0" smtClean="0"/>
              <a:t>1.  </a:t>
            </a:r>
            <a:r>
              <a:rPr lang="en-US" sz="1800" b="1" dirty="0" err="1" smtClean="0"/>
              <a:t>Nominativus</a:t>
            </a:r>
            <a:r>
              <a:rPr lang="en-US" sz="1800" b="1" dirty="0" smtClean="0"/>
              <a:t> (</a:t>
            </a:r>
            <a:r>
              <a:rPr lang="ru-RU" sz="1800" b="1" dirty="0" err="1" smtClean="0"/>
              <a:t>називний</a:t>
            </a:r>
            <a:r>
              <a:rPr lang="ru-RU" sz="1800" b="1" dirty="0" smtClean="0"/>
              <a:t>) -  </a:t>
            </a:r>
            <a:r>
              <a:rPr lang="ru-RU" sz="1800" b="1" dirty="0" err="1" smtClean="0">
                <a:solidFill>
                  <a:srgbClr val="3399FF"/>
                </a:solidFill>
              </a:rPr>
              <a:t>хто</a:t>
            </a:r>
            <a:r>
              <a:rPr lang="ru-RU" sz="1800" b="1" dirty="0" smtClean="0">
                <a:solidFill>
                  <a:srgbClr val="3399FF"/>
                </a:solidFill>
              </a:rPr>
              <a:t>, </a:t>
            </a:r>
            <a:r>
              <a:rPr lang="ru-RU" sz="1800" b="1" dirty="0" err="1" smtClean="0">
                <a:solidFill>
                  <a:srgbClr val="3399FF"/>
                </a:solidFill>
              </a:rPr>
              <a:t>що</a:t>
            </a:r>
            <a:r>
              <a:rPr lang="ru-RU" sz="1800" b="1" dirty="0" smtClean="0">
                <a:solidFill>
                  <a:srgbClr val="3399FF"/>
                </a:solidFill>
              </a:rPr>
              <a:t>?</a:t>
            </a:r>
          </a:p>
          <a:p>
            <a:pPr eaLnBrk="1" hangingPunct="1">
              <a:buFontTx/>
              <a:buNone/>
            </a:pPr>
            <a:r>
              <a:rPr lang="ru-RU" sz="1800" b="1" dirty="0" smtClean="0"/>
              <a:t>  2.  </a:t>
            </a:r>
            <a:r>
              <a:rPr lang="en-US" sz="1800" b="1" dirty="0" err="1" smtClean="0"/>
              <a:t>Genetivus</a:t>
            </a:r>
            <a:r>
              <a:rPr lang="en-US" sz="1800" b="1" dirty="0" smtClean="0"/>
              <a:t> (</a:t>
            </a:r>
            <a:r>
              <a:rPr lang="ru-RU" sz="1800" b="1" dirty="0" err="1" smtClean="0"/>
              <a:t>родовий</a:t>
            </a:r>
            <a:r>
              <a:rPr lang="ru-RU" sz="1800" b="1" dirty="0" smtClean="0"/>
              <a:t>) -  </a:t>
            </a:r>
            <a:r>
              <a:rPr lang="ru-RU" sz="1800" b="1" dirty="0" smtClean="0">
                <a:solidFill>
                  <a:srgbClr val="3399FF"/>
                </a:solidFill>
              </a:rPr>
              <a:t>кого, </a:t>
            </a:r>
            <a:r>
              <a:rPr lang="ru-RU" sz="1800" b="1" dirty="0" err="1" smtClean="0">
                <a:solidFill>
                  <a:srgbClr val="3399FF"/>
                </a:solidFill>
              </a:rPr>
              <a:t>чого</a:t>
            </a:r>
            <a:r>
              <a:rPr lang="ru-RU" sz="1800" b="1" dirty="0" smtClean="0">
                <a:solidFill>
                  <a:srgbClr val="3399FF"/>
                </a:solidFill>
              </a:rPr>
              <a:t>?</a:t>
            </a:r>
          </a:p>
          <a:p>
            <a:pPr eaLnBrk="1" hangingPunct="1">
              <a:buFontTx/>
              <a:buNone/>
            </a:pPr>
            <a:r>
              <a:rPr lang="ru-RU" sz="1800" b="1" dirty="0" smtClean="0"/>
              <a:t>  3.  </a:t>
            </a:r>
            <a:r>
              <a:rPr lang="en-US" sz="1800" b="1" dirty="0" err="1" smtClean="0"/>
              <a:t>Dativus</a:t>
            </a:r>
            <a:r>
              <a:rPr lang="en-US" sz="1800" b="1" dirty="0" smtClean="0"/>
              <a:t> (</a:t>
            </a:r>
            <a:r>
              <a:rPr lang="ru-RU" sz="1800" b="1" dirty="0" err="1" smtClean="0"/>
              <a:t>давальний</a:t>
            </a:r>
            <a:r>
              <a:rPr lang="ru-RU" sz="1800" b="1" dirty="0" smtClean="0"/>
              <a:t>) -  </a:t>
            </a:r>
            <a:r>
              <a:rPr lang="ru-RU" sz="1800" b="1" dirty="0" smtClean="0">
                <a:solidFill>
                  <a:srgbClr val="3399FF"/>
                </a:solidFill>
              </a:rPr>
              <a:t>кому, </a:t>
            </a:r>
            <a:r>
              <a:rPr lang="ru-RU" sz="1800" b="1" dirty="0" err="1" smtClean="0">
                <a:solidFill>
                  <a:srgbClr val="3399FF"/>
                </a:solidFill>
              </a:rPr>
              <a:t>чому</a:t>
            </a:r>
            <a:r>
              <a:rPr lang="ru-RU" sz="1800" b="1" dirty="0" smtClean="0">
                <a:solidFill>
                  <a:srgbClr val="3399FF"/>
                </a:solidFill>
              </a:rPr>
              <a:t>?</a:t>
            </a:r>
          </a:p>
          <a:p>
            <a:pPr eaLnBrk="1" hangingPunct="1">
              <a:buFontTx/>
              <a:buNone/>
            </a:pPr>
            <a:r>
              <a:rPr lang="ru-RU" sz="1800" b="1" dirty="0" smtClean="0"/>
              <a:t>  4.  Ас</a:t>
            </a:r>
            <a:r>
              <a:rPr lang="en-US" sz="1800" b="1" dirty="0" err="1" smtClean="0"/>
              <a:t>cusativus</a:t>
            </a:r>
            <a:r>
              <a:rPr lang="en-US" sz="1800" b="1" dirty="0" smtClean="0"/>
              <a:t> (</a:t>
            </a:r>
            <a:r>
              <a:rPr lang="ru-RU" sz="1800" b="1" dirty="0" err="1" smtClean="0"/>
              <a:t>знахідний</a:t>
            </a:r>
            <a:r>
              <a:rPr lang="ru-RU" sz="1800" b="1" dirty="0" smtClean="0"/>
              <a:t>) </a:t>
            </a:r>
            <a:r>
              <a:rPr lang="ru-RU" sz="1800" b="1" dirty="0" smtClean="0"/>
              <a:t> - </a:t>
            </a:r>
            <a:r>
              <a:rPr lang="ru-RU" sz="1800" b="1" dirty="0" smtClean="0">
                <a:solidFill>
                  <a:srgbClr val="3399FF"/>
                </a:solidFill>
              </a:rPr>
              <a:t>кого</a:t>
            </a:r>
            <a:r>
              <a:rPr lang="ru-RU" sz="1800" b="1" dirty="0" smtClean="0">
                <a:solidFill>
                  <a:srgbClr val="3399FF"/>
                </a:solidFill>
              </a:rPr>
              <a:t>, </a:t>
            </a:r>
            <a:r>
              <a:rPr lang="ru-RU" sz="1800" b="1" dirty="0" err="1" smtClean="0">
                <a:solidFill>
                  <a:srgbClr val="3399FF"/>
                </a:solidFill>
              </a:rPr>
              <a:t>чого</a:t>
            </a:r>
            <a:r>
              <a:rPr lang="ru-RU" sz="1800" b="1" dirty="0" smtClean="0">
                <a:solidFill>
                  <a:srgbClr val="3399FF"/>
                </a:solidFill>
              </a:rPr>
              <a:t>?</a:t>
            </a:r>
          </a:p>
          <a:p>
            <a:pPr eaLnBrk="1" hangingPunct="1">
              <a:buFontTx/>
              <a:buNone/>
            </a:pPr>
            <a:r>
              <a:rPr lang="ru-RU" sz="1800" b="1" dirty="0" smtClean="0"/>
              <a:t>  5.  А</a:t>
            </a:r>
            <a:r>
              <a:rPr lang="en-US" sz="1800" b="1" dirty="0" err="1" smtClean="0"/>
              <a:t>blativus</a:t>
            </a:r>
            <a:r>
              <a:rPr lang="en-US" sz="1800" b="1" dirty="0" smtClean="0"/>
              <a:t> (</a:t>
            </a:r>
            <a:r>
              <a:rPr lang="ru-RU" sz="1800" b="1" dirty="0" err="1" smtClean="0"/>
              <a:t>віддільний</a:t>
            </a:r>
            <a:r>
              <a:rPr lang="ru-RU" sz="1800" b="1" dirty="0" smtClean="0"/>
              <a:t> </a:t>
            </a:r>
            <a:r>
              <a:rPr lang="ru-RU" sz="1800" b="1" dirty="0" smtClean="0"/>
              <a:t> -  </a:t>
            </a:r>
            <a:r>
              <a:rPr lang="ru-RU" sz="1800" b="1" dirty="0" err="1" smtClean="0">
                <a:solidFill>
                  <a:srgbClr val="3399FF"/>
                </a:solidFill>
              </a:rPr>
              <a:t>звідки</a:t>
            </a:r>
            <a:r>
              <a:rPr lang="ru-RU" sz="1800" b="1" dirty="0" smtClean="0">
                <a:solidFill>
                  <a:srgbClr val="3399FF"/>
                </a:solidFill>
              </a:rPr>
              <a:t>?</a:t>
            </a:r>
            <a:r>
              <a:rPr lang="ru-RU" sz="1800" b="1" dirty="0" smtClean="0"/>
              <a:t>, </a:t>
            </a:r>
            <a:r>
              <a:rPr lang="ru-RU" sz="1800" b="1" dirty="0" err="1" smtClean="0"/>
              <a:t>орудний</a:t>
            </a:r>
            <a:r>
              <a:rPr lang="ru-RU" sz="1800" b="1" dirty="0" smtClean="0"/>
              <a:t> - </a:t>
            </a:r>
            <a:r>
              <a:rPr lang="ru-RU" sz="1800" b="1" dirty="0" smtClean="0">
                <a:solidFill>
                  <a:srgbClr val="3399FF"/>
                </a:solidFill>
              </a:rPr>
              <a:t>ким, </a:t>
            </a:r>
            <a:r>
              <a:rPr lang="ru-RU" sz="1800" b="1" dirty="0" err="1" smtClean="0">
                <a:solidFill>
                  <a:srgbClr val="3399FF"/>
                </a:solidFill>
              </a:rPr>
              <a:t>чим</a:t>
            </a:r>
            <a:r>
              <a:rPr lang="ru-RU" sz="1800" b="1" dirty="0" smtClean="0">
                <a:solidFill>
                  <a:srgbClr val="3399FF"/>
                </a:solidFill>
              </a:rPr>
              <a:t>?</a:t>
            </a:r>
            <a:r>
              <a:rPr lang="ru-RU" sz="1800" b="1" dirty="0" smtClean="0"/>
              <a:t>,       </a:t>
            </a:r>
            <a:r>
              <a:rPr lang="ru-RU" sz="1800" b="1" dirty="0" smtClean="0"/>
              <a:t>          </a:t>
            </a:r>
            <a:r>
              <a:rPr lang="ru-RU" sz="1800" b="1" dirty="0" err="1" smtClean="0"/>
              <a:t>місцевий</a:t>
            </a:r>
            <a:r>
              <a:rPr lang="ru-RU" sz="1800" b="1" dirty="0" smtClean="0"/>
              <a:t> </a:t>
            </a:r>
            <a:r>
              <a:rPr lang="ru-RU" sz="1800" b="1" dirty="0" smtClean="0">
                <a:solidFill>
                  <a:srgbClr val="3399FF"/>
                </a:solidFill>
              </a:rPr>
              <a:t>на, в кому</a:t>
            </a:r>
            <a:r>
              <a:rPr lang="ru-RU" sz="1800" b="1" dirty="0" smtClean="0"/>
              <a:t>?, </a:t>
            </a:r>
            <a:r>
              <a:rPr lang="ru-RU" sz="1800" b="1" dirty="0" smtClean="0">
                <a:solidFill>
                  <a:srgbClr val="3399FF"/>
                </a:solidFill>
              </a:rPr>
              <a:t>на, в </a:t>
            </a:r>
            <a:r>
              <a:rPr lang="ru-RU" sz="1800" b="1" dirty="0" err="1" smtClean="0">
                <a:solidFill>
                  <a:srgbClr val="3399FF"/>
                </a:solidFill>
              </a:rPr>
              <a:t>чому</a:t>
            </a:r>
            <a:r>
              <a:rPr lang="ru-RU" sz="1800" b="1" dirty="0" smtClean="0"/>
              <a:t>?</a:t>
            </a:r>
          </a:p>
          <a:p>
            <a:pPr eaLnBrk="1" hangingPunct="1">
              <a:buFontTx/>
              <a:buNone/>
            </a:pPr>
            <a:r>
              <a:rPr lang="ru-RU" sz="1800" b="1" dirty="0" smtClean="0"/>
              <a:t>  6.  </a:t>
            </a:r>
            <a:r>
              <a:rPr lang="en-US" sz="1800" b="1" dirty="0" err="1" smtClean="0"/>
              <a:t>Vocativus</a:t>
            </a:r>
            <a:r>
              <a:rPr lang="en-US" sz="1800" b="1" dirty="0" smtClean="0"/>
              <a:t> (</a:t>
            </a:r>
            <a:r>
              <a:rPr lang="ru-RU" sz="1800" b="1" dirty="0" err="1" smtClean="0"/>
              <a:t>окличний</a:t>
            </a:r>
            <a:r>
              <a:rPr lang="ru-RU" sz="1800" b="1" dirty="0" smtClean="0"/>
              <a:t>) </a:t>
            </a:r>
            <a:r>
              <a:rPr lang="ru-RU" sz="1800" b="1" dirty="0" err="1" smtClean="0">
                <a:solidFill>
                  <a:srgbClr val="3399FF"/>
                </a:solidFill>
              </a:rPr>
              <a:t>хто</a:t>
            </a:r>
            <a:r>
              <a:rPr lang="ru-RU" sz="1800" b="1" dirty="0" smtClean="0"/>
              <a:t>?</a:t>
            </a:r>
          </a:p>
          <a:p>
            <a:pPr eaLnBrk="1" hangingPunct="1"/>
            <a:endParaRPr lang="ru-RU" sz="1800" b="1" dirty="0" smtClean="0"/>
          </a:p>
        </p:txBody>
      </p:sp>
    </p:spTree>
  </p:cSld>
  <p:clrMapOvr>
    <a:masterClrMapping/>
  </p:clrMapOvr>
  <p:transition spd="med" advClick="0" advTm="30000">
    <p:wheel spokes="8"/>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Объект 2"/>
          <p:cNvSpPr>
            <a:spLocks noGrp="1"/>
          </p:cNvSpPr>
          <p:nvPr>
            <p:ph idx="4294967295"/>
          </p:nvPr>
        </p:nvSpPr>
        <p:spPr>
          <a:xfrm>
            <a:off x="468313" y="1700213"/>
            <a:ext cx="8229600" cy="3241675"/>
          </a:xfrm>
        </p:spPr>
        <p:txBody>
          <a:bodyPr/>
          <a:lstStyle/>
          <a:p>
            <a:pPr algn="just" eaLnBrk="1" hangingPunct="1">
              <a:buFontTx/>
              <a:buNone/>
            </a:pPr>
            <a:r>
              <a:rPr lang="ru-RU" sz="2200" dirty="0" smtClean="0"/>
              <a:t>	</a:t>
            </a:r>
            <a:r>
              <a:rPr lang="ru-RU" sz="1800" b="1" dirty="0" smtClean="0"/>
              <a:t>У словнику </a:t>
            </a:r>
            <a:r>
              <a:rPr lang="ru-RU" sz="1800" b="1" dirty="0" err="1" smtClean="0"/>
              <a:t>іменник</a:t>
            </a:r>
            <a:r>
              <a:rPr lang="ru-RU" sz="1800" b="1" dirty="0" smtClean="0"/>
              <a:t> </a:t>
            </a:r>
            <a:r>
              <a:rPr lang="ru-RU" sz="1800" b="1" dirty="0" err="1" smtClean="0"/>
              <a:t>подається</a:t>
            </a:r>
            <a:r>
              <a:rPr lang="ru-RU" sz="1800" b="1" dirty="0" smtClean="0"/>
              <a:t> у </a:t>
            </a:r>
            <a:r>
              <a:rPr lang="ru-RU" sz="1800" b="1" dirty="0" err="1" smtClean="0"/>
              <a:t>двох</a:t>
            </a:r>
            <a:r>
              <a:rPr lang="ru-RU" sz="1800" b="1" dirty="0" smtClean="0"/>
              <a:t> формах </a:t>
            </a:r>
            <a:r>
              <a:rPr lang="en-US" sz="1800" b="1" dirty="0" err="1" smtClean="0"/>
              <a:t>Nominativus</a:t>
            </a:r>
            <a:r>
              <a:rPr lang="en-US" sz="1800" b="1" dirty="0" smtClean="0"/>
              <a:t>, </a:t>
            </a:r>
            <a:r>
              <a:rPr lang="ru-RU" sz="1800" b="1" dirty="0" smtClean="0"/>
              <a:t>та </a:t>
            </a:r>
            <a:r>
              <a:rPr lang="en-US" sz="1800" b="1" dirty="0" err="1" smtClean="0"/>
              <a:t>Genetivus</a:t>
            </a:r>
            <a:r>
              <a:rPr lang="en-US" sz="1800" b="1" dirty="0" smtClean="0"/>
              <a:t>, </a:t>
            </a:r>
            <a:r>
              <a:rPr lang="en-US" sz="1800" b="1" i="1" dirty="0" err="1" smtClean="0"/>
              <a:t>singularis</a:t>
            </a:r>
            <a:r>
              <a:rPr lang="en-US" sz="1800" b="1" dirty="0" smtClean="0"/>
              <a:t> </a:t>
            </a:r>
            <a:r>
              <a:rPr lang="ru-RU" sz="1800" b="1" dirty="0" smtClean="0"/>
              <a:t>при </a:t>
            </a:r>
            <a:r>
              <a:rPr lang="ru-RU" sz="1800" b="1" dirty="0" err="1" smtClean="0"/>
              <a:t>чому</a:t>
            </a:r>
            <a:r>
              <a:rPr lang="ru-RU" sz="1800" b="1" dirty="0" smtClean="0"/>
              <a:t> </a:t>
            </a:r>
            <a:r>
              <a:rPr lang="ru-RU" sz="1800" b="1" dirty="0" err="1" smtClean="0"/>
              <a:t>родовий</a:t>
            </a:r>
            <a:r>
              <a:rPr lang="ru-RU" sz="1800" b="1" dirty="0" smtClean="0"/>
              <a:t> </a:t>
            </a:r>
            <a:r>
              <a:rPr lang="ru-RU" sz="1800" b="1" dirty="0" err="1" smtClean="0"/>
              <a:t>відмінок</a:t>
            </a:r>
            <a:r>
              <a:rPr lang="ru-RU" sz="1800" b="1" dirty="0" smtClean="0"/>
              <a:t> </a:t>
            </a:r>
            <a:r>
              <a:rPr lang="ru-RU" sz="1800" b="1" dirty="0" err="1" smtClean="0"/>
              <a:t>подається</a:t>
            </a:r>
            <a:r>
              <a:rPr lang="ru-RU" sz="1800" b="1" dirty="0" smtClean="0"/>
              <a:t> </a:t>
            </a:r>
            <a:r>
              <a:rPr lang="ru-RU" sz="1800" b="1" dirty="0" err="1" smtClean="0"/>
              <a:t>скорочено</a:t>
            </a:r>
            <a:r>
              <a:rPr lang="ru-RU" sz="1800" b="1" dirty="0" smtClean="0"/>
              <a:t>, через кому </a:t>
            </a:r>
            <a:r>
              <a:rPr lang="ru-RU" sz="1800" b="1" dirty="0" err="1" smtClean="0"/>
              <a:t>рід</a:t>
            </a:r>
            <a:r>
              <a:rPr lang="ru-RU" sz="1800" b="1" dirty="0" smtClean="0"/>
              <a:t>: </a:t>
            </a:r>
          </a:p>
          <a:p>
            <a:pPr algn="just" eaLnBrk="1" hangingPunct="1">
              <a:buFontTx/>
              <a:buNone/>
            </a:pPr>
            <a:r>
              <a:rPr lang="uk-UA" sz="1800" b="1" i="1" dirty="0" smtClean="0">
                <a:solidFill>
                  <a:srgbClr val="00FFFF"/>
                </a:solidFill>
              </a:rPr>
              <a:t>     Наприклад</a:t>
            </a:r>
            <a:r>
              <a:rPr lang="uk-UA" sz="1800" b="1" i="1" dirty="0" smtClean="0">
                <a:solidFill>
                  <a:srgbClr val="00FFFF"/>
                </a:solidFill>
              </a:rPr>
              <a:t>:</a:t>
            </a:r>
            <a:endParaRPr lang="ru-RU" sz="1800" b="1" i="1" dirty="0" smtClean="0">
              <a:solidFill>
                <a:srgbClr val="00FFFF"/>
              </a:solidFill>
            </a:endParaRPr>
          </a:p>
          <a:p>
            <a:pPr eaLnBrk="1" hangingPunct="1">
              <a:buFontTx/>
              <a:buNone/>
            </a:pPr>
            <a:r>
              <a:rPr lang="uk-UA" sz="1800" b="1" dirty="0" smtClean="0"/>
              <a:t>  	</a:t>
            </a:r>
            <a:r>
              <a:rPr lang="en-US" sz="1800" b="1" dirty="0" smtClean="0">
                <a:solidFill>
                  <a:srgbClr val="00FFFF"/>
                </a:solidFill>
              </a:rPr>
              <a:t>vita, </a:t>
            </a:r>
            <a:r>
              <a:rPr lang="en-US" sz="1800" b="1" dirty="0" err="1" smtClean="0">
                <a:solidFill>
                  <a:srgbClr val="00FFFF"/>
                </a:solidFill>
              </a:rPr>
              <a:t>ae</a:t>
            </a:r>
            <a:r>
              <a:rPr lang="en-US" sz="1800" b="1" dirty="0" smtClean="0">
                <a:solidFill>
                  <a:srgbClr val="00FFFF"/>
                </a:solidFill>
              </a:rPr>
              <a:t> , f </a:t>
            </a:r>
            <a:r>
              <a:rPr lang="en-US" sz="1800" b="1" dirty="0" smtClean="0"/>
              <a:t>-  </a:t>
            </a:r>
            <a:r>
              <a:rPr lang="ru-RU" sz="1800" b="1" dirty="0" err="1" smtClean="0"/>
              <a:t>життя</a:t>
            </a:r>
            <a:r>
              <a:rPr lang="ru-RU" sz="1800" b="1" dirty="0" smtClean="0"/>
              <a:t>        </a:t>
            </a:r>
          </a:p>
          <a:p>
            <a:pPr eaLnBrk="1" hangingPunct="1">
              <a:buFontTx/>
              <a:buNone/>
            </a:pPr>
            <a:r>
              <a:rPr lang="uk-UA" sz="1800" b="1" dirty="0" smtClean="0"/>
              <a:t>  	</a:t>
            </a:r>
            <a:r>
              <a:rPr lang="en-US" sz="1800" b="1" dirty="0" smtClean="0">
                <a:solidFill>
                  <a:srgbClr val="00FFFF"/>
                </a:solidFill>
              </a:rPr>
              <a:t>amicus, </a:t>
            </a:r>
            <a:r>
              <a:rPr lang="en-US" sz="1800" b="1" dirty="0" err="1" smtClean="0">
                <a:solidFill>
                  <a:srgbClr val="00FFFF"/>
                </a:solidFill>
              </a:rPr>
              <a:t>im</a:t>
            </a:r>
            <a:r>
              <a:rPr lang="en-US" sz="1800" b="1" dirty="0" smtClean="0">
                <a:solidFill>
                  <a:srgbClr val="00FFFF"/>
                </a:solidFill>
              </a:rPr>
              <a:t> </a:t>
            </a:r>
            <a:r>
              <a:rPr lang="en-US" sz="1800" b="1" dirty="0" smtClean="0"/>
              <a:t>- </a:t>
            </a:r>
            <a:r>
              <a:rPr lang="ru-RU" sz="1800" b="1" dirty="0" smtClean="0"/>
              <a:t>друг</a:t>
            </a:r>
          </a:p>
          <a:p>
            <a:pPr eaLnBrk="1" hangingPunct="1">
              <a:buFontTx/>
              <a:buNone/>
            </a:pPr>
            <a:r>
              <a:rPr lang="uk-UA" sz="1800" b="1" dirty="0" smtClean="0"/>
              <a:t>  	</a:t>
            </a:r>
            <a:r>
              <a:rPr lang="en-US" sz="1800" b="1" dirty="0" smtClean="0">
                <a:solidFill>
                  <a:srgbClr val="00FFFF"/>
                </a:solidFill>
              </a:rPr>
              <a:t>homo, </a:t>
            </a:r>
            <a:r>
              <a:rPr lang="en-US" sz="1800" b="1" dirty="0" err="1" smtClean="0">
                <a:solidFill>
                  <a:srgbClr val="00FFFF"/>
                </a:solidFill>
              </a:rPr>
              <a:t>inis</a:t>
            </a:r>
            <a:r>
              <a:rPr lang="en-US" sz="1800" b="1" dirty="0" smtClean="0">
                <a:solidFill>
                  <a:srgbClr val="00FFFF"/>
                </a:solidFill>
              </a:rPr>
              <a:t> m </a:t>
            </a:r>
            <a:r>
              <a:rPr lang="en-US" sz="1800" b="1" dirty="0" smtClean="0"/>
              <a:t>- </a:t>
            </a:r>
            <a:r>
              <a:rPr lang="ru-RU" sz="1800" b="1" dirty="0" err="1" smtClean="0"/>
              <a:t>людина</a:t>
            </a:r>
            <a:endParaRPr lang="ru-RU" sz="1800" b="1" dirty="0" smtClean="0"/>
          </a:p>
          <a:p>
            <a:pPr eaLnBrk="1" hangingPunct="1">
              <a:buFontTx/>
              <a:buNone/>
            </a:pPr>
            <a:r>
              <a:rPr lang="uk-UA" sz="1800" b="1" dirty="0" smtClean="0"/>
              <a:t>  	</a:t>
            </a:r>
            <a:r>
              <a:rPr lang="en-US" sz="1800" b="1" dirty="0" smtClean="0">
                <a:solidFill>
                  <a:srgbClr val="00FFFF"/>
                </a:solidFill>
              </a:rPr>
              <a:t>casus, us m </a:t>
            </a:r>
            <a:r>
              <a:rPr lang="en-US" sz="1800" b="1" dirty="0" smtClean="0"/>
              <a:t>- </a:t>
            </a:r>
            <a:r>
              <a:rPr lang="ru-RU" sz="1800" b="1" dirty="0" err="1" smtClean="0"/>
              <a:t>випадок</a:t>
            </a:r>
            <a:endParaRPr lang="ru-RU" sz="1800" b="1" dirty="0" smtClean="0"/>
          </a:p>
          <a:p>
            <a:pPr eaLnBrk="1" hangingPunct="1">
              <a:buFontTx/>
              <a:buNone/>
            </a:pPr>
            <a:r>
              <a:rPr lang="uk-UA" sz="1800" b="1" dirty="0" smtClean="0"/>
              <a:t>  	</a:t>
            </a:r>
            <a:r>
              <a:rPr lang="en-US" sz="1800" b="1" dirty="0" err="1" smtClean="0">
                <a:solidFill>
                  <a:srgbClr val="00FFFF"/>
                </a:solidFill>
              </a:rPr>
              <a:t>species,ei</a:t>
            </a:r>
            <a:r>
              <a:rPr lang="en-US" sz="1800" b="1" dirty="0" smtClean="0">
                <a:solidFill>
                  <a:srgbClr val="00FFFF"/>
                </a:solidFill>
              </a:rPr>
              <a:t> </a:t>
            </a:r>
            <a:r>
              <a:rPr lang="en-US" sz="1800" b="1" dirty="0" smtClean="0"/>
              <a:t>f-</a:t>
            </a:r>
            <a:r>
              <a:rPr lang="ru-RU" sz="1800" b="1" dirty="0" err="1" smtClean="0"/>
              <a:t>збір</a:t>
            </a:r>
            <a:endParaRPr lang="ru-RU" sz="1800" b="1" dirty="0" smtClean="0"/>
          </a:p>
        </p:txBody>
      </p:sp>
      <p:sp>
        <p:nvSpPr>
          <p:cNvPr id="50178" name="Rectangle 4"/>
          <p:cNvSpPr>
            <a:spLocks noChangeArrowheads="1"/>
          </p:cNvSpPr>
          <p:nvPr/>
        </p:nvSpPr>
        <p:spPr bwMode="auto">
          <a:xfrm>
            <a:off x="1258888" y="404813"/>
            <a:ext cx="6913562" cy="10795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dirty="0">
                <a:solidFill>
                  <a:srgbClr val="92D050"/>
                </a:solidFill>
                <a:latin typeface="Arial" charset="0"/>
              </a:rPr>
              <a:t>2. Форма запису у словнику</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Объект 1"/>
          <p:cNvSpPr>
            <a:spLocks noGrp="1"/>
          </p:cNvSpPr>
          <p:nvPr>
            <p:ph idx="4294967295"/>
          </p:nvPr>
        </p:nvSpPr>
        <p:spPr>
          <a:xfrm>
            <a:off x="395288" y="1557338"/>
            <a:ext cx="8229600" cy="3671887"/>
          </a:xfrm>
        </p:spPr>
        <p:txBody>
          <a:bodyPr/>
          <a:lstStyle/>
          <a:p>
            <a:pPr eaLnBrk="1" hangingPunct="1">
              <a:buFontTx/>
              <a:buNone/>
            </a:pPr>
            <a:r>
              <a:rPr lang="ru-RU" sz="2200" dirty="0" smtClean="0"/>
              <a:t>	</a:t>
            </a:r>
            <a:r>
              <a:rPr lang="ru-RU" sz="1800" b="1" dirty="0" err="1" smtClean="0"/>
              <a:t>Належність</a:t>
            </a:r>
            <a:r>
              <a:rPr lang="ru-RU" sz="1800" b="1" dirty="0" smtClean="0"/>
              <a:t> </a:t>
            </a:r>
            <a:r>
              <a:rPr lang="ru-RU" sz="1800" b="1" dirty="0" err="1" smtClean="0"/>
              <a:t>іменників</a:t>
            </a:r>
            <a:r>
              <a:rPr lang="ru-RU" sz="1800" b="1" dirty="0" smtClean="0"/>
              <a:t> до </a:t>
            </a:r>
            <a:r>
              <a:rPr lang="ru-RU" sz="1800" b="1" dirty="0" err="1" smtClean="0"/>
              <a:t>відмін</a:t>
            </a:r>
            <a:r>
              <a:rPr lang="ru-RU" sz="1800" b="1" dirty="0" smtClean="0"/>
              <a:t> </a:t>
            </a:r>
            <a:r>
              <a:rPr lang="ru-RU" sz="1800" b="1" dirty="0" err="1" smtClean="0"/>
              <a:t>визначають</a:t>
            </a:r>
            <a:r>
              <a:rPr lang="ru-RU" sz="1800" b="1" dirty="0" smtClean="0"/>
              <a:t> за </a:t>
            </a:r>
            <a:r>
              <a:rPr lang="ru-RU" sz="1800" b="1" dirty="0" err="1" smtClean="0"/>
              <a:t>закінченням</a:t>
            </a:r>
            <a:r>
              <a:rPr lang="ru-RU" sz="1800" b="1" dirty="0" smtClean="0"/>
              <a:t> </a:t>
            </a:r>
            <a:r>
              <a:rPr lang="ru-RU" sz="1800" b="1" i="1" dirty="0" smtClean="0">
                <a:solidFill>
                  <a:schemeClr val="hlink"/>
                </a:solidFill>
              </a:rPr>
              <a:t>родового </a:t>
            </a:r>
            <a:r>
              <a:rPr lang="ru-RU" sz="1800" b="1" i="1" dirty="0" err="1" smtClean="0">
                <a:solidFill>
                  <a:schemeClr val="hlink"/>
                </a:solidFill>
              </a:rPr>
              <a:t>відмінку</a:t>
            </a:r>
            <a:r>
              <a:rPr lang="ru-RU" sz="1800" b="1" i="1" dirty="0" smtClean="0">
                <a:solidFill>
                  <a:schemeClr val="hlink"/>
                </a:solidFill>
              </a:rPr>
              <a:t> </a:t>
            </a:r>
            <a:r>
              <a:rPr lang="ru-RU" sz="1800" b="1" i="1" dirty="0" err="1" smtClean="0">
                <a:solidFill>
                  <a:schemeClr val="hlink"/>
                </a:solidFill>
              </a:rPr>
              <a:t>однини</a:t>
            </a:r>
            <a:r>
              <a:rPr lang="ru-RU" sz="1800" b="1" dirty="0" smtClean="0"/>
              <a:t>:</a:t>
            </a:r>
          </a:p>
          <a:p>
            <a:pPr eaLnBrk="1" hangingPunct="1"/>
            <a:endParaRPr lang="ru-RU" sz="1800" b="1" dirty="0" smtClean="0"/>
          </a:p>
          <a:p>
            <a:pPr eaLnBrk="1" hangingPunct="1">
              <a:buFontTx/>
              <a:buNone/>
            </a:pPr>
            <a:r>
              <a:rPr lang="ru-RU" sz="1800" b="1" dirty="0" smtClean="0"/>
              <a:t>   </a:t>
            </a:r>
            <a:r>
              <a:rPr lang="en-US" sz="1800" b="1" dirty="0" smtClean="0"/>
              <a:t>	</a:t>
            </a:r>
            <a:r>
              <a:rPr lang="ru-RU" sz="1800" b="1" i="1" dirty="0" err="1" smtClean="0">
                <a:solidFill>
                  <a:srgbClr val="FF0066"/>
                </a:solidFill>
              </a:rPr>
              <a:t>Іменник</a:t>
            </a:r>
            <a:r>
              <a:rPr lang="ru-RU" sz="1800" b="1" i="1" dirty="0" smtClean="0">
                <a:solidFill>
                  <a:srgbClr val="FF0066"/>
                </a:solidFill>
              </a:rPr>
              <a:t>  </a:t>
            </a:r>
            <a:r>
              <a:rPr lang="ru-RU" sz="1800" b="1" i="1" dirty="0" err="1" smtClean="0">
                <a:solidFill>
                  <a:srgbClr val="FF0066"/>
                </a:solidFill>
              </a:rPr>
              <a:t>має</a:t>
            </a:r>
            <a:r>
              <a:rPr lang="ru-RU" sz="1800" b="1" i="1" dirty="0" smtClean="0">
                <a:solidFill>
                  <a:srgbClr val="FF0066"/>
                </a:solidFill>
              </a:rPr>
              <a:t> 5 </a:t>
            </a:r>
            <a:r>
              <a:rPr lang="ru-RU" sz="1800" b="1" i="1" dirty="0" err="1" smtClean="0">
                <a:solidFill>
                  <a:srgbClr val="FF0066"/>
                </a:solidFill>
              </a:rPr>
              <a:t>відмін</a:t>
            </a:r>
            <a:r>
              <a:rPr lang="ru-RU" sz="1800" b="1" i="1" dirty="0" smtClean="0">
                <a:solidFill>
                  <a:srgbClr val="FF0066"/>
                </a:solidFill>
              </a:rPr>
              <a:t>:</a:t>
            </a:r>
          </a:p>
          <a:p>
            <a:pPr eaLnBrk="1" hangingPunct="1">
              <a:buFontTx/>
              <a:buNone/>
            </a:pPr>
            <a:r>
              <a:rPr lang="uk-UA" sz="1800" b="1" dirty="0" smtClean="0"/>
              <a:t> </a:t>
            </a:r>
            <a:r>
              <a:rPr lang="uk-UA" sz="1800" b="1" dirty="0" smtClean="0">
                <a:solidFill>
                  <a:schemeClr val="hlink"/>
                </a:solidFill>
              </a:rPr>
              <a:t> </a:t>
            </a:r>
            <a:r>
              <a:rPr lang="en-US" sz="1800" b="1" dirty="0" smtClean="0">
                <a:solidFill>
                  <a:schemeClr val="hlink"/>
                </a:solidFill>
              </a:rPr>
              <a:t>	I</a:t>
            </a:r>
            <a:r>
              <a:rPr lang="uk-UA" sz="1800" b="1" dirty="0" smtClean="0"/>
              <a:t>  </a:t>
            </a:r>
            <a:r>
              <a:rPr lang="en-US" sz="1800" b="1" dirty="0" smtClean="0"/>
              <a:t>– prima, -   </a:t>
            </a:r>
            <a:r>
              <a:rPr lang="en-US" sz="1800" b="1" dirty="0" err="1" smtClean="0">
                <a:solidFill>
                  <a:schemeClr val="hlink"/>
                </a:solidFill>
              </a:rPr>
              <a:t>ae</a:t>
            </a:r>
            <a:r>
              <a:rPr lang="en-US" sz="1800" b="1" dirty="0" smtClean="0"/>
              <a:t>;           </a:t>
            </a:r>
            <a:r>
              <a:rPr lang="uk-UA" sz="1800" b="1" dirty="0" smtClean="0"/>
              <a:t>      </a:t>
            </a:r>
            <a:r>
              <a:rPr lang="en-US" sz="1800" b="1" dirty="0" smtClean="0"/>
              <a:t>costa –costae</a:t>
            </a:r>
          </a:p>
          <a:p>
            <a:pPr eaLnBrk="1" hangingPunct="1">
              <a:buFontTx/>
              <a:buNone/>
            </a:pPr>
            <a:r>
              <a:rPr lang="uk-UA" sz="1800" b="1" dirty="0" smtClean="0"/>
              <a:t>  </a:t>
            </a:r>
            <a:r>
              <a:rPr lang="en-US" sz="1800" b="1" dirty="0" smtClean="0"/>
              <a:t>  </a:t>
            </a:r>
            <a:r>
              <a:rPr lang="en-US" sz="1800" b="1" dirty="0" smtClean="0">
                <a:solidFill>
                  <a:schemeClr val="hlink"/>
                </a:solidFill>
              </a:rPr>
              <a:t>II</a:t>
            </a:r>
            <a:r>
              <a:rPr lang="uk-UA" sz="1800" b="1" dirty="0" smtClean="0">
                <a:solidFill>
                  <a:schemeClr val="hlink"/>
                </a:solidFill>
              </a:rPr>
              <a:t> </a:t>
            </a:r>
            <a:r>
              <a:rPr lang="uk-UA" sz="1800" b="1" dirty="0" smtClean="0"/>
              <a:t> </a:t>
            </a:r>
            <a:r>
              <a:rPr lang="en-US" sz="1800" b="1" dirty="0" smtClean="0"/>
              <a:t>– </a:t>
            </a:r>
            <a:r>
              <a:rPr lang="en-US" sz="1800" b="1" dirty="0" err="1" smtClean="0"/>
              <a:t>secunda</a:t>
            </a:r>
            <a:r>
              <a:rPr lang="en-US" sz="1800" b="1" dirty="0" smtClean="0"/>
              <a:t>, - </a:t>
            </a:r>
            <a:r>
              <a:rPr lang="ru-RU" sz="1800" b="1" dirty="0" smtClean="0">
                <a:solidFill>
                  <a:schemeClr val="hlink"/>
                </a:solidFill>
              </a:rPr>
              <a:t>і</a:t>
            </a:r>
            <a:r>
              <a:rPr lang="ru-RU" sz="1800" b="1" dirty="0" smtClean="0"/>
              <a:t>;                 </a:t>
            </a:r>
            <a:r>
              <a:rPr lang="en-US" sz="1800" b="1" dirty="0" err="1" smtClean="0"/>
              <a:t>musculus</a:t>
            </a:r>
            <a:r>
              <a:rPr lang="en-US" sz="1800" b="1" dirty="0" smtClean="0"/>
              <a:t>- </a:t>
            </a:r>
            <a:r>
              <a:rPr lang="en-US" sz="1800" b="1" dirty="0" err="1" smtClean="0"/>
              <a:t>musculi</a:t>
            </a:r>
            <a:endParaRPr lang="en-US" sz="1800" b="1" dirty="0" smtClean="0"/>
          </a:p>
          <a:p>
            <a:pPr eaLnBrk="1" hangingPunct="1">
              <a:buFontTx/>
              <a:buNone/>
            </a:pPr>
            <a:r>
              <a:rPr lang="uk-UA" sz="1800" b="1" dirty="0" smtClean="0"/>
              <a:t> </a:t>
            </a:r>
            <a:r>
              <a:rPr lang="uk-UA" sz="1800" b="1" dirty="0" smtClean="0">
                <a:solidFill>
                  <a:schemeClr val="hlink"/>
                </a:solidFill>
              </a:rPr>
              <a:t> </a:t>
            </a:r>
            <a:r>
              <a:rPr lang="en-US" sz="1800" b="1" dirty="0" smtClean="0">
                <a:solidFill>
                  <a:schemeClr val="hlink"/>
                </a:solidFill>
              </a:rPr>
              <a:t>  III</a:t>
            </a:r>
            <a:r>
              <a:rPr lang="uk-UA" sz="1800" b="1" dirty="0" smtClean="0"/>
              <a:t>  </a:t>
            </a:r>
            <a:r>
              <a:rPr lang="en-US" sz="1800" b="1" dirty="0" smtClean="0"/>
              <a:t>- </a:t>
            </a:r>
            <a:r>
              <a:rPr lang="en-US" sz="1800" b="1" dirty="0" err="1" smtClean="0"/>
              <a:t>tertsa</a:t>
            </a:r>
            <a:r>
              <a:rPr lang="en-US" sz="1800" b="1" dirty="0" smtClean="0"/>
              <a:t>, -    </a:t>
            </a:r>
            <a:r>
              <a:rPr lang="en-US" sz="1800" b="1" dirty="0" smtClean="0">
                <a:solidFill>
                  <a:schemeClr val="hlink"/>
                </a:solidFill>
              </a:rPr>
              <a:t>is</a:t>
            </a:r>
            <a:r>
              <a:rPr lang="en-US" sz="1800" b="1" dirty="0" smtClean="0"/>
              <a:t>;           </a:t>
            </a:r>
            <a:r>
              <a:rPr lang="uk-UA" sz="1800" b="1" dirty="0" smtClean="0"/>
              <a:t>     </a:t>
            </a:r>
            <a:r>
              <a:rPr lang="en-US" sz="1800" b="1" dirty="0" smtClean="0"/>
              <a:t> animal – </a:t>
            </a:r>
            <a:r>
              <a:rPr lang="en-US" sz="1800" b="1" dirty="0" err="1" smtClean="0"/>
              <a:t>animalis</a:t>
            </a:r>
            <a:endParaRPr lang="en-US" sz="1800" b="1" dirty="0" smtClean="0"/>
          </a:p>
          <a:p>
            <a:pPr eaLnBrk="1" hangingPunct="1">
              <a:buFontTx/>
              <a:buNone/>
            </a:pPr>
            <a:r>
              <a:rPr lang="uk-UA" sz="1800" b="1" dirty="0" smtClean="0"/>
              <a:t> </a:t>
            </a:r>
            <a:r>
              <a:rPr lang="en-US" sz="1800" b="1" dirty="0" smtClean="0"/>
              <a:t>  </a:t>
            </a:r>
            <a:r>
              <a:rPr lang="uk-UA" sz="1800" b="1" dirty="0" smtClean="0"/>
              <a:t> </a:t>
            </a:r>
            <a:r>
              <a:rPr lang="en-US" sz="1800" b="1" dirty="0" smtClean="0">
                <a:solidFill>
                  <a:schemeClr val="hlink"/>
                </a:solidFill>
              </a:rPr>
              <a:t>IV</a:t>
            </a:r>
            <a:r>
              <a:rPr lang="uk-UA" sz="1800" b="1" dirty="0" smtClean="0"/>
              <a:t>  </a:t>
            </a:r>
            <a:r>
              <a:rPr lang="en-US" sz="1800" b="1" dirty="0" smtClean="0"/>
              <a:t>– </a:t>
            </a:r>
            <a:r>
              <a:rPr lang="en-US" sz="1800" b="1" dirty="0" err="1" smtClean="0"/>
              <a:t>guarta</a:t>
            </a:r>
            <a:r>
              <a:rPr lang="en-US" sz="1800" b="1" dirty="0" smtClean="0"/>
              <a:t>, -  </a:t>
            </a:r>
            <a:r>
              <a:rPr lang="en-US" sz="1800" b="1" dirty="0" smtClean="0">
                <a:solidFill>
                  <a:schemeClr val="hlink"/>
                </a:solidFill>
              </a:rPr>
              <a:t>us</a:t>
            </a:r>
            <a:r>
              <a:rPr lang="en-US" sz="1800" b="1" dirty="0" smtClean="0"/>
              <a:t>,         </a:t>
            </a:r>
            <a:r>
              <a:rPr lang="uk-UA" sz="1800" b="1" dirty="0" smtClean="0"/>
              <a:t>     </a:t>
            </a:r>
            <a:r>
              <a:rPr lang="en-US" sz="1800" b="1" dirty="0" smtClean="0"/>
              <a:t> </a:t>
            </a:r>
            <a:r>
              <a:rPr lang="en-US" sz="1800" b="1" dirty="0" err="1" smtClean="0"/>
              <a:t>spiritus</a:t>
            </a:r>
            <a:r>
              <a:rPr lang="en-US" sz="1800" b="1" dirty="0" smtClean="0"/>
              <a:t>- </a:t>
            </a:r>
            <a:r>
              <a:rPr lang="en-US" sz="1800" b="1" dirty="0" err="1" smtClean="0"/>
              <a:t>spiritus</a:t>
            </a:r>
            <a:endParaRPr lang="en-US" sz="1800" b="1" dirty="0" smtClean="0"/>
          </a:p>
          <a:p>
            <a:pPr eaLnBrk="1" hangingPunct="1">
              <a:buFontTx/>
              <a:buNone/>
            </a:pPr>
            <a:r>
              <a:rPr lang="uk-UA" sz="1800" b="1" dirty="0" smtClean="0"/>
              <a:t>  </a:t>
            </a:r>
            <a:r>
              <a:rPr lang="en-US" sz="1800" b="1" dirty="0" smtClean="0"/>
              <a:t>  </a:t>
            </a:r>
            <a:r>
              <a:rPr lang="en-US" sz="1800" b="1" dirty="0" smtClean="0">
                <a:solidFill>
                  <a:schemeClr val="hlink"/>
                </a:solidFill>
              </a:rPr>
              <a:t>V</a:t>
            </a:r>
            <a:r>
              <a:rPr lang="uk-UA" sz="1800" b="1" dirty="0" smtClean="0"/>
              <a:t>  </a:t>
            </a:r>
            <a:r>
              <a:rPr lang="en-US" sz="1800" b="1" dirty="0" smtClean="0"/>
              <a:t>– </a:t>
            </a:r>
            <a:r>
              <a:rPr lang="en-US" sz="1800" b="1" dirty="0" err="1" smtClean="0"/>
              <a:t>quinta</a:t>
            </a:r>
            <a:r>
              <a:rPr lang="en-US" sz="1800" b="1" dirty="0" smtClean="0"/>
              <a:t>, -  </a:t>
            </a:r>
            <a:r>
              <a:rPr lang="en-US" sz="1800" b="1" dirty="0" err="1" smtClean="0">
                <a:solidFill>
                  <a:schemeClr val="hlink"/>
                </a:solidFill>
              </a:rPr>
              <a:t>ei</a:t>
            </a:r>
            <a:r>
              <a:rPr lang="en-US" sz="1800" b="1" dirty="0" smtClean="0"/>
              <a:t>;             </a:t>
            </a:r>
            <a:r>
              <a:rPr lang="uk-UA" sz="1800" b="1" dirty="0" smtClean="0"/>
              <a:t>    </a:t>
            </a:r>
            <a:r>
              <a:rPr lang="en-US" sz="1800" b="1" dirty="0" smtClean="0"/>
              <a:t> </a:t>
            </a:r>
            <a:r>
              <a:rPr lang="en-US" sz="1800" b="1" dirty="0" err="1" smtClean="0"/>
              <a:t>facies</a:t>
            </a:r>
            <a:r>
              <a:rPr lang="en-US" sz="1800" b="1" dirty="0" smtClean="0"/>
              <a:t> – </a:t>
            </a:r>
            <a:r>
              <a:rPr lang="en-US" sz="1800" b="1" dirty="0" err="1" smtClean="0"/>
              <a:t>faciei</a:t>
            </a:r>
            <a:endParaRPr lang="en-US" sz="1800" b="1" dirty="0" smtClean="0"/>
          </a:p>
          <a:p>
            <a:pPr eaLnBrk="1" hangingPunct="1"/>
            <a:endParaRPr lang="en-US" sz="1800" b="1" dirty="0" smtClean="0"/>
          </a:p>
          <a:p>
            <a:pPr eaLnBrk="1" hangingPunct="1"/>
            <a:endParaRPr lang="ru-RU" sz="1800" b="1" dirty="0" smtClean="0"/>
          </a:p>
        </p:txBody>
      </p:sp>
      <p:sp>
        <p:nvSpPr>
          <p:cNvPr id="51202" name="Rectangle 4"/>
          <p:cNvSpPr>
            <a:spLocks noChangeArrowheads="1"/>
          </p:cNvSpPr>
          <p:nvPr/>
        </p:nvSpPr>
        <p:spPr bwMode="auto">
          <a:xfrm>
            <a:off x="827088" y="188913"/>
            <a:ext cx="7489825" cy="12954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dirty="0">
                <a:solidFill>
                  <a:srgbClr val="92D050"/>
                </a:solidFill>
                <a:latin typeface="Arial" charset="0"/>
              </a:rPr>
              <a:t>3. Визначення відмін іменників</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Объект 1"/>
          <p:cNvSpPr>
            <a:spLocks noGrp="1"/>
          </p:cNvSpPr>
          <p:nvPr>
            <p:ph idx="4294967295"/>
          </p:nvPr>
        </p:nvSpPr>
        <p:spPr>
          <a:xfrm>
            <a:off x="468313" y="1773238"/>
            <a:ext cx="8229600" cy="2260600"/>
          </a:xfrm>
        </p:spPr>
        <p:txBody>
          <a:bodyPr/>
          <a:lstStyle/>
          <a:p>
            <a:pPr eaLnBrk="1" hangingPunct="1">
              <a:buFontTx/>
              <a:buNone/>
            </a:pPr>
            <a:r>
              <a:rPr lang="ru-RU" sz="2200" dirty="0" smtClean="0"/>
              <a:t>	</a:t>
            </a:r>
            <a:r>
              <a:rPr lang="ru-RU" sz="1800" b="1" dirty="0" smtClean="0"/>
              <a:t>Основа </a:t>
            </a:r>
            <a:r>
              <a:rPr lang="ru-RU" sz="1800" b="1" dirty="0" err="1" smtClean="0"/>
              <a:t>іменників</a:t>
            </a:r>
            <a:r>
              <a:rPr lang="ru-RU" sz="1800" b="1" dirty="0" smtClean="0"/>
              <a:t> </a:t>
            </a:r>
            <a:r>
              <a:rPr lang="ru-RU" sz="1800" b="1" dirty="0" err="1" smtClean="0"/>
              <a:t>визначається</a:t>
            </a:r>
            <a:r>
              <a:rPr lang="ru-RU" sz="1800" b="1" dirty="0" smtClean="0"/>
              <a:t> шляхом </a:t>
            </a:r>
            <a:r>
              <a:rPr lang="ru-RU" sz="1800" b="1" dirty="0" err="1" smtClean="0"/>
              <a:t>відділення</a:t>
            </a:r>
            <a:r>
              <a:rPr lang="ru-RU" sz="1800" b="1" dirty="0" smtClean="0"/>
              <a:t> </a:t>
            </a:r>
            <a:r>
              <a:rPr lang="ru-RU" sz="1800" b="1" dirty="0" err="1" smtClean="0"/>
              <a:t>закінчення</a:t>
            </a:r>
            <a:r>
              <a:rPr lang="ru-RU" sz="1800" b="1" dirty="0" smtClean="0"/>
              <a:t> родового </a:t>
            </a:r>
            <a:r>
              <a:rPr lang="ru-RU" sz="1800" b="1" dirty="0" err="1" smtClean="0"/>
              <a:t>відмінку</a:t>
            </a:r>
            <a:r>
              <a:rPr lang="ru-RU" sz="1800" b="1" dirty="0" smtClean="0"/>
              <a:t> </a:t>
            </a:r>
            <a:r>
              <a:rPr lang="ru-RU" sz="1800" b="1" dirty="0" err="1" smtClean="0"/>
              <a:t>однини</a:t>
            </a:r>
            <a:r>
              <a:rPr lang="ru-RU" sz="1800" b="1" dirty="0" smtClean="0"/>
              <a:t>. </a:t>
            </a:r>
            <a:endParaRPr lang="ru-RU" sz="1800" b="1" dirty="0" smtClean="0"/>
          </a:p>
          <a:p>
            <a:pPr eaLnBrk="1" hangingPunct="1">
              <a:buFontTx/>
              <a:buNone/>
            </a:pPr>
            <a:endParaRPr lang="ru-RU" sz="1800" b="1" dirty="0" smtClean="0"/>
          </a:p>
          <a:p>
            <a:pPr eaLnBrk="1" hangingPunct="1">
              <a:buFontTx/>
              <a:buNone/>
            </a:pPr>
            <a:r>
              <a:rPr lang="ru-RU" sz="1800" b="1" i="1" dirty="0">
                <a:solidFill>
                  <a:srgbClr val="00FFFF"/>
                </a:solidFill>
              </a:rPr>
              <a:t> </a:t>
            </a:r>
            <a:r>
              <a:rPr lang="ru-RU" sz="1800" b="1" i="1" dirty="0" smtClean="0">
                <a:solidFill>
                  <a:srgbClr val="00FFFF"/>
                </a:solidFill>
              </a:rPr>
              <a:t>    </a:t>
            </a:r>
            <a:r>
              <a:rPr lang="uk-UA" sz="1800" b="1" i="1" dirty="0" smtClean="0">
                <a:solidFill>
                  <a:srgbClr val="00FFFF"/>
                </a:solidFill>
              </a:rPr>
              <a:t>Наприклад:</a:t>
            </a:r>
            <a:endParaRPr lang="ru-RU" sz="1800" b="1" i="1" dirty="0" smtClean="0">
              <a:solidFill>
                <a:srgbClr val="00FFFF"/>
              </a:solidFill>
            </a:endParaRPr>
          </a:p>
          <a:p>
            <a:pPr eaLnBrk="1" hangingPunct="1">
              <a:buFontTx/>
              <a:buNone/>
            </a:pPr>
            <a:r>
              <a:rPr lang="uk-UA" sz="1800" b="1" dirty="0" smtClean="0"/>
              <a:t>	</a:t>
            </a:r>
            <a:r>
              <a:rPr lang="en-US" sz="1800" b="1" dirty="0" smtClean="0">
                <a:solidFill>
                  <a:schemeClr val="accent2"/>
                </a:solidFill>
              </a:rPr>
              <a:t>Vertebra, </a:t>
            </a:r>
            <a:r>
              <a:rPr lang="en-US" sz="1800" b="1" dirty="0" err="1" smtClean="0">
                <a:solidFill>
                  <a:schemeClr val="accent2"/>
                </a:solidFill>
              </a:rPr>
              <a:t>ae</a:t>
            </a:r>
            <a:r>
              <a:rPr lang="en-US" sz="1800" b="1" dirty="0" smtClean="0">
                <a:solidFill>
                  <a:schemeClr val="accent2"/>
                </a:solidFill>
              </a:rPr>
              <a:t> f</a:t>
            </a:r>
            <a:r>
              <a:rPr lang="en-US" sz="1800" b="1" dirty="0" smtClean="0"/>
              <a:t> – </a:t>
            </a:r>
            <a:r>
              <a:rPr lang="ru-RU" sz="1800" b="1" dirty="0" err="1" smtClean="0"/>
              <a:t>родовий</a:t>
            </a:r>
            <a:r>
              <a:rPr lang="ru-RU" sz="1800" b="1" dirty="0" smtClean="0"/>
              <a:t> </a:t>
            </a:r>
            <a:r>
              <a:rPr lang="ru-RU" sz="1800" b="1" dirty="0" err="1" smtClean="0"/>
              <a:t>відмінок</a:t>
            </a:r>
            <a:r>
              <a:rPr lang="ru-RU" sz="1800" b="1" dirty="0" smtClean="0"/>
              <a:t>, основа </a:t>
            </a:r>
            <a:r>
              <a:rPr lang="en-US" sz="1800" b="1" dirty="0" err="1" smtClean="0">
                <a:solidFill>
                  <a:srgbClr val="FF0066"/>
                </a:solidFill>
              </a:rPr>
              <a:t>vertebr</a:t>
            </a:r>
            <a:r>
              <a:rPr lang="en-US" sz="1800" b="1" dirty="0" smtClean="0">
                <a:solidFill>
                  <a:srgbClr val="FF0066"/>
                </a:solidFill>
              </a:rPr>
              <a:t>-</a:t>
            </a:r>
            <a:r>
              <a:rPr lang="en-US" sz="1800" b="1" dirty="0" smtClean="0"/>
              <a:t>; </a:t>
            </a:r>
            <a:r>
              <a:rPr lang="en-US" sz="1800" b="1" dirty="0" err="1" smtClean="0">
                <a:solidFill>
                  <a:schemeClr val="accent2"/>
                </a:solidFill>
              </a:rPr>
              <a:t>pulvis</a:t>
            </a:r>
            <a:r>
              <a:rPr lang="en-US" sz="1800" b="1" dirty="0" smtClean="0">
                <a:solidFill>
                  <a:schemeClr val="accent2"/>
                </a:solidFill>
              </a:rPr>
              <a:t>, </a:t>
            </a:r>
            <a:r>
              <a:rPr lang="en-US" sz="1800" b="1" dirty="0" err="1" smtClean="0">
                <a:solidFill>
                  <a:schemeClr val="accent2"/>
                </a:solidFill>
              </a:rPr>
              <a:t>eris</a:t>
            </a:r>
            <a:r>
              <a:rPr lang="en-US" sz="1800" b="1" dirty="0" smtClean="0">
                <a:solidFill>
                  <a:schemeClr val="accent2"/>
                </a:solidFill>
              </a:rPr>
              <a:t> m</a:t>
            </a:r>
            <a:r>
              <a:rPr lang="en-US" sz="1800" b="1" dirty="0" smtClean="0"/>
              <a:t> – </a:t>
            </a:r>
            <a:r>
              <a:rPr lang="ru-RU" sz="1800" b="1" dirty="0" err="1" smtClean="0"/>
              <a:t>родовий</a:t>
            </a:r>
            <a:r>
              <a:rPr lang="ru-RU" sz="1800" b="1" dirty="0" smtClean="0"/>
              <a:t> </a:t>
            </a:r>
            <a:r>
              <a:rPr lang="ru-RU" sz="1800" b="1" dirty="0" err="1" smtClean="0"/>
              <a:t>відмінок</a:t>
            </a:r>
            <a:r>
              <a:rPr lang="ru-RU" sz="1800" b="1" dirty="0" smtClean="0"/>
              <a:t> </a:t>
            </a:r>
            <a:r>
              <a:rPr lang="en-US" sz="1800" b="1" dirty="0" err="1" smtClean="0"/>
              <a:t>pulveris</a:t>
            </a:r>
            <a:r>
              <a:rPr lang="en-US" sz="1800" b="1" dirty="0" smtClean="0"/>
              <a:t>   </a:t>
            </a:r>
            <a:r>
              <a:rPr lang="ru-RU" sz="1800" b="1" dirty="0" smtClean="0"/>
              <a:t>основа </a:t>
            </a:r>
            <a:r>
              <a:rPr lang="en-US" sz="1800" b="1" dirty="0" err="1" smtClean="0">
                <a:solidFill>
                  <a:srgbClr val="FF0066"/>
                </a:solidFill>
              </a:rPr>
              <a:t>pulver</a:t>
            </a:r>
            <a:r>
              <a:rPr lang="en-US" sz="1800" b="1" dirty="0" smtClean="0">
                <a:solidFill>
                  <a:srgbClr val="FF0066"/>
                </a:solidFill>
              </a:rPr>
              <a:t>-</a:t>
            </a:r>
            <a:r>
              <a:rPr lang="en-US" sz="1800" b="1" dirty="0" smtClean="0"/>
              <a:t>.</a:t>
            </a:r>
          </a:p>
        </p:txBody>
      </p:sp>
      <p:sp>
        <p:nvSpPr>
          <p:cNvPr id="52226" name="Rectangle 4"/>
          <p:cNvSpPr>
            <a:spLocks noChangeArrowheads="1"/>
          </p:cNvSpPr>
          <p:nvPr/>
        </p:nvSpPr>
        <p:spPr bwMode="auto">
          <a:xfrm>
            <a:off x="971550" y="260350"/>
            <a:ext cx="7345363" cy="1223963"/>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dirty="0">
                <a:solidFill>
                  <a:srgbClr val="92D050"/>
                </a:solidFill>
                <a:latin typeface="Arial" charset="0"/>
              </a:rPr>
              <a:t>4. Основа іменників</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Объект 1"/>
          <p:cNvSpPr>
            <a:spLocks noGrp="1"/>
          </p:cNvSpPr>
          <p:nvPr>
            <p:ph idx="4294967295"/>
          </p:nvPr>
        </p:nvSpPr>
        <p:spPr>
          <a:xfrm>
            <a:off x="468313" y="1844675"/>
            <a:ext cx="8229600" cy="3384550"/>
          </a:xfrm>
        </p:spPr>
        <p:txBody>
          <a:bodyPr/>
          <a:lstStyle/>
          <a:p>
            <a:pPr marL="0" indent="0" eaLnBrk="1" hangingPunct="1">
              <a:buFontTx/>
              <a:buNone/>
            </a:pPr>
            <a:r>
              <a:rPr lang="ru-RU" sz="1800" b="1" dirty="0" smtClean="0"/>
              <a:t>1. В </a:t>
            </a:r>
            <a:r>
              <a:rPr lang="ru-RU" sz="1800" b="1" dirty="0" err="1" smtClean="0"/>
              <a:t>латинській</a:t>
            </a:r>
            <a:r>
              <a:rPr lang="ru-RU" sz="1800" b="1" dirty="0" smtClean="0"/>
              <a:t> </a:t>
            </a:r>
            <a:r>
              <a:rPr lang="ru-RU" sz="1800" b="1" dirty="0" err="1" smtClean="0"/>
              <a:t>мові</a:t>
            </a:r>
            <a:r>
              <a:rPr lang="en-US" sz="1800" b="1" dirty="0" smtClean="0"/>
              <a:t>….. </a:t>
            </a:r>
            <a:r>
              <a:rPr lang="ru-RU" sz="1800" b="1" dirty="0" err="1" smtClean="0"/>
              <a:t>частин</a:t>
            </a:r>
            <a:r>
              <a:rPr lang="ru-RU" sz="1800" b="1" dirty="0" smtClean="0"/>
              <a:t> </a:t>
            </a:r>
            <a:r>
              <a:rPr lang="ru-RU" sz="1800" b="1" dirty="0" err="1" smtClean="0"/>
              <a:t>мови</a:t>
            </a:r>
            <a:r>
              <a:rPr lang="ru-RU" sz="1800" b="1" dirty="0" smtClean="0"/>
              <a:t>: </a:t>
            </a:r>
            <a:r>
              <a:rPr lang="en-US" sz="1800" b="1" dirty="0" smtClean="0"/>
              <a:t>……</a:t>
            </a:r>
            <a:r>
              <a:rPr lang="ru-RU" sz="1800" b="1" dirty="0" err="1" smtClean="0"/>
              <a:t>самостійних</a:t>
            </a:r>
            <a:r>
              <a:rPr lang="ru-RU" sz="1800" b="1" dirty="0" smtClean="0"/>
              <a:t> і 5 </a:t>
            </a:r>
            <a:r>
              <a:rPr lang="ru-RU" sz="1800" b="1" dirty="0" err="1" smtClean="0"/>
              <a:t>службових</a:t>
            </a:r>
            <a:r>
              <a:rPr lang="ru-RU" sz="1800" b="1" dirty="0" smtClean="0"/>
              <a:t>.</a:t>
            </a:r>
          </a:p>
          <a:p>
            <a:pPr marL="0" indent="0" eaLnBrk="1" hangingPunct="1">
              <a:buFontTx/>
              <a:buNone/>
            </a:pPr>
            <a:r>
              <a:rPr lang="ru-RU" sz="1800" b="1" dirty="0" smtClean="0"/>
              <a:t>2. </a:t>
            </a:r>
            <a:r>
              <a:rPr lang="ru-RU" sz="1800" b="1" dirty="0" err="1" smtClean="0"/>
              <a:t>Чоловічий</a:t>
            </a:r>
            <a:r>
              <a:rPr lang="ru-RU" sz="1800" b="1" dirty="0" smtClean="0"/>
              <a:t> </a:t>
            </a:r>
            <a:r>
              <a:rPr lang="ru-RU" sz="1800" b="1" dirty="0" err="1" smtClean="0"/>
              <a:t>рід</a:t>
            </a:r>
            <a:r>
              <a:rPr lang="ru-RU" sz="1800" b="1" dirty="0" smtClean="0"/>
              <a:t> </a:t>
            </a:r>
            <a:r>
              <a:rPr lang="ru-RU" sz="1800" b="1" dirty="0" err="1" smtClean="0"/>
              <a:t>іменників</a:t>
            </a:r>
            <a:r>
              <a:rPr lang="ru-RU" sz="1800" b="1" dirty="0" smtClean="0"/>
              <a:t> </a:t>
            </a:r>
            <a:r>
              <a:rPr lang="ru-RU" sz="1800" b="1" dirty="0" err="1" smtClean="0"/>
              <a:t>позначається</a:t>
            </a:r>
            <a:r>
              <a:rPr lang="ru-RU" sz="1800" b="1" dirty="0" smtClean="0"/>
              <a:t> </a:t>
            </a:r>
            <a:r>
              <a:rPr lang="ru-RU" sz="1800" b="1" dirty="0" err="1" smtClean="0"/>
              <a:t>літерою</a:t>
            </a:r>
            <a:r>
              <a:rPr lang="ru-RU" sz="1800" b="1" dirty="0" smtClean="0"/>
              <a:t>…, </a:t>
            </a:r>
            <a:r>
              <a:rPr lang="ru-RU" sz="1800" b="1" dirty="0" err="1" smtClean="0"/>
              <a:t>жіночий</a:t>
            </a:r>
            <a:r>
              <a:rPr lang="ru-RU" sz="1800" b="1" dirty="0" smtClean="0"/>
              <a:t>..…., </a:t>
            </a:r>
            <a:r>
              <a:rPr lang="ru-RU" sz="1800" b="1" dirty="0" err="1" smtClean="0"/>
              <a:t>середній</a:t>
            </a:r>
            <a:r>
              <a:rPr lang="ru-RU" sz="1800" b="1" dirty="0" smtClean="0"/>
              <a:t>…</a:t>
            </a:r>
          </a:p>
          <a:p>
            <a:pPr marL="0" indent="0" eaLnBrk="1" hangingPunct="1">
              <a:buFontTx/>
              <a:buNone/>
            </a:pPr>
            <a:r>
              <a:rPr lang="ru-RU" sz="1800" b="1" dirty="0" smtClean="0"/>
              <a:t>3. </a:t>
            </a:r>
            <a:r>
              <a:rPr lang="ru-RU" sz="1800" b="1" dirty="0" err="1" smtClean="0"/>
              <a:t>Однина</a:t>
            </a:r>
            <a:r>
              <a:rPr lang="ru-RU" sz="1800" b="1" dirty="0" smtClean="0"/>
              <a:t> </a:t>
            </a:r>
            <a:r>
              <a:rPr lang="ru-RU" sz="1800" b="1" dirty="0" err="1" smtClean="0"/>
              <a:t>іменників</a:t>
            </a:r>
            <a:r>
              <a:rPr lang="ru-RU" sz="1800" b="1" dirty="0" smtClean="0"/>
              <a:t> </a:t>
            </a:r>
            <a:r>
              <a:rPr lang="ru-RU" sz="1800" b="1" dirty="0" err="1" smtClean="0"/>
              <a:t>скорочено</a:t>
            </a:r>
            <a:r>
              <a:rPr lang="ru-RU" sz="1800" b="1" dirty="0" smtClean="0"/>
              <a:t> </a:t>
            </a:r>
            <a:r>
              <a:rPr lang="ru-RU" sz="1800" b="1" dirty="0" err="1" smtClean="0"/>
              <a:t>позначається</a:t>
            </a:r>
            <a:r>
              <a:rPr lang="ru-RU" sz="1800" b="1" dirty="0" smtClean="0"/>
              <a:t>  …………….., </a:t>
            </a:r>
            <a:r>
              <a:rPr lang="ru-RU" sz="1800" b="1" dirty="0" err="1" smtClean="0"/>
              <a:t>множина</a:t>
            </a:r>
            <a:r>
              <a:rPr lang="ru-RU" sz="1800" b="1" dirty="0" smtClean="0"/>
              <a:t> …………	</a:t>
            </a:r>
          </a:p>
          <a:p>
            <a:pPr marL="0" indent="0" eaLnBrk="1" hangingPunct="1">
              <a:buFontTx/>
              <a:buNone/>
            </a:pPr>
            <a:r>
              <a:rPr lang="ru-RU" sz="1800" b="1" dirty="0" smtClean="0"/>
              <a:t>4. </a:t>
            </a:r>
            <a:r>
              <a:rPr lang="ru-RU" sz="1800" b="1" dirty="0" err="1" smtClean="0"/>
              <a:t>Іменники</a:t>
            </a:r>
            <a:r>
              <a:rPr lang="ru-RU" sz="1800" b="1" dirty="0" smtClean="0"/>
              <a:t> </a:t>
            </a:r>
            <a:r>
              <a:rPr lang="ru-RU" sz="1800" b="1" dirty="0" err="1" smtClean="0"/>
              <a:t>мають</a:t>
            </a:r>
            <a:r>
              <a:rPr lang="ru-RU" sz="1800" b="1" dirty="0" smtClean="0"/>
              <a:t>…………….</a:t>
            </a:r>
            <a:r>
              <a:rPr lang="ru-RU" sz="1800" b="1" dirty="0" err="1" smtClean="0"/>
              <a:t>відмін</a:t>
            </a:r>
            <a:r>
              <a:rPr lang="ru-RU" sz="1800" b="1" dirty="0" smtClean="0"/>
              <a:t>, </a:t>
            </a:r>
            <a:r>
              <a:rPr lang="ru-RU" sz="1800" b="1" dirty="0" err="1" smtClean="0"/>
              <a:t>прикметники</a:t>
            </a:r>
            <a:r>
              <a:rPr lang="ru-RU" sz="1800" b="1" dirty="0" smtClean="0"/>
              <a:t> ……….. </a:t>
            </a:r>
            <a:r>
              <a:rPr lang="ru-RU" sz="1800" b="1" dirty="0" err="1" smtClean="0"/>
              <a:t>відмін</a:t>
            </a:r>
            <a:r>
              <a:rPr lang="ru-RU" sz="1800" b="1" dirty="0" smtClean="0"/>
              <a:t>.</a:t>
            </a:r>
          </a:p>
          <a:p>
            <a:pPr marL="0" indent="0" eaLnBrk="1" hangingPunct="1">
              <a:buFontTx/>
              <a:buNone/>
            </a:pPr>
            <a:r>
              <a:rPr lang="ru-RU" sz="1800" b="1" dirty="0" smtClean="0"/>
              <a:t>5. </a:t>
            </a:r>
            <a:r>
              <a:rPr lang="ru-RU" sz="1800" b="1" dirty="0" err="1" smtClean="0"/>
              <a:t>Відміна</a:t>
            </a:r>
            <a:r>
              <a:rPr lang="ru-RU" sz="1800" b="1" dirty="0" smtClean="0"/>
              <a:t> </a:t>
            </a:r>
            <a:r>
              <a:rPr lang="ru-RU" sz="1800" b="1" dirty="0" err="1" smtClean="0"/>
              <a:t>іменників</a:t>
            </a:r>
            <a:r>
              <a:rPr lang="ru-RU" sz="1800" b="1" dirty="0" smtClean="0"/>
              <a:t> </a:t>
            </a:r>
            <a:r>
              <a:rPr lang="ru-RU" sz="1800" b="1" dirty="0" err="1" smtClean="0"/>
              <a:t>визначається</a:t>
            </a:r>
            <a:r>
              <a:rPr lang="ru-RU" sz="1800" b="1" dirty="0" smtClean="0"/>
              <a:t> за </a:t>
            </a:r>
            <a:r>
              <a:rPr lang="ru-RU" sz="1800" b="1" dirty="0" err="1" smtClean="0"/>
              <a:t>закінченням</a:t>
            </a:r>
            <a:r>
              <a:rPr lang="ru-RU" sz="1800" b="1" dirty="0" smtClean="0"/>
              <a:t>…………. </a:t>
            </a:r>
            <a:r>
              <a:rPr lang="ru-RU" sz="1800" b="1" dirty="0" err="1" smtClean="0"/>
              <a:t>відмінка</a:t>
            </a:r>
            <a:r>
              <a:rPr lang="ru-RU" sz="1800" b="1" dirty="0" smtClean="0"/>
              <a:t>  </a:t>
            </a:r>
            <a:r>
              <a:rPr lang="ru-RU" sz="1800" b="1" dirty="0" err="1" smtClean="0"/>
              <a:t>однини</a:t>
            </a:r>
            <a:r>
              <a:rPr lang="ru-RU" sz="1800" b="1" dirty="0" smtClean="0"/>
              <a:t>.</a:t>
            </a:r>
          </a:p>
          <a:p>
            <a:pPr marL="0" indent="0" eaLnBrk="1" hangingPunct="1">
              <a:buFontTx/>
              <a:buNone/>
            </a:pPr>
            <a:r>
              <a:rPr lang="ru-RU" sz="1800" b="1" dirty="0" smtClean="0"/>
              <a:t>6. </a:t>
            </a:r>
            <a:r>
              <a:rPr lang="ru-RU" sz="1800" b="1" dirty="0" err="1" smtClean="0"/>
              <a:t>Рід</a:t>
            </a:r>
            <a:r>
              <a:rPr lang="ru-RU" sz="1800" b="1" dirty="0" smtClean="0"/>
              <a:t> </a:t>
            </a:r>
            <a:r>
              <a:rPr lang="ru-RU" sz="1800" b="1" dirty="0" err="1" smtClean="0"/>
              <a:t>іменників</a:t>
            </a:r>
            <a:r>
              <a:rPr lang="ru-RU" sz="1800" b="1" dirty="0" smtClean="0"/>
              <a:t> і </a:t>
            </a:r>
            <a:r>
              <a:rPr lang="ru-RU" sz="1800" b="1" dirty="0" err="1" smtClean="0"/>
              <a:t>прикметників</a:t>
            </a:r>
            <a:r>
              <a:rPr lang="ru-RU" sz="1800" b="1" dirty="0" smtClean="0"/>
              <a:t> </a:t>
            </a:r>
            <a:r>
              <a:rPr lang="ru-RU" sz="1800" b="1" dirty="0" err="1" smtClean="0"/>
              <a:t>визначається</a:t>
            </a:r>
            <a:r>
              <a:rPr lang="ru-RU" sz="1800" b="1" dirty="0" smtClean="0"/>
              <a:t> за </a:t>
            </a:r>
            <a:r>
              <a:rPr lang="ru-RU" sz="1800" b="1" dirty="0" err="1" smtClean="0"/>
              <a:t>закінчення</a:t>
            </a:r>
            <a:r>
              <a:rPr lang="ru-RU" sz="1800" b="1" dirty="0" smtClean="0"/>
              <a:t> ….…</a:t>
            </a:r>
            <a:r>
              <a:rPr lang="ru-RU" sz="1800" b="1" dirty="0" err="1" smtClean="0"/>
              <a:t>відмінка</a:t>
            </a:r>
            <a:r>
              <a:rPr lang="ru-RU" sz="1800" b="1" dirty="0" smtClean="0"/>
              <a:t> </a:t>
            </a:r>
            <a:r>
              <a:rPr lang="ru-RU" sz="1800" b="1" dirty="0" err="1" smtClean="0"/>
              <a:t>однини</a:t>
            </a:r>
            <a:r>
              <a:rPr lang="ru-RU" sz="1800" b="1" dirty="0" smtClean="0"/>
              <a:t>. </a:t>
            </a:r>
          </a:p>
          <a:p>
            <a:pPr marL="0" indent="0" eaLnBrk="1" hangingPunct="1"/>
            <a:endParaRPr lang="ru-RU" sz="1800" b="1" dirty="0" smtClean="0"/>
          </a:p>
        </p:txBody>
      </p:sp>
      <p:sp>
        <p:nvSpPr>
          <p:cNvPr id="53250" name="Rectangle 4"/>
          <p:cNvSpPr>
            <a:spLocks noChangeArrowheads="1"/>
          </p:cNvSpPr>
          <p:nvPr/>
        </p:nvSpPr>
        <p:spPr bwMode="auto">
          <a:xfrm>
            <a:off x="539750" y="692150"/>
            <a:ext cx="7993063" cy="8636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rPr>
              <a:t>? Запитання для самоконтролю</a:t>
            </a:r>
            <a:endParaRPr lang="ru-RU" sz="2400" b="1">
              <a:solidFill>
                <a:srgbClr val="FF0066"/>
              </a:solidFill>
            </a:endParaRPr>
          </a:p>
        </p:txBody>
      </p:sp>
    </p:spTree>
  </p:cSld>
  <p:clrMapOvr>
    <a:masterClrMapping/>
  </p:clrMapOvr>
  <p:transition spd="med" advClick="0" advTm="30000">
    <p:wheel spokes="8"/>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Объект 1"/>
          <p:cNvSpPr>
            <a:spLocks noGrp="1"/>
          </p:cNvSpPr>
          <p:nvPr>
            <p:ph idx="4294967295"/>
          </p:nvPr>
        </p:nvSpPr>
        <p:spPr>
          <a:xfrm>
            <a:off x="395288" y="1052513"/>
            <a:ext cx="8424862" cy="4754562"/>
          </a:xfrm>
        </p:spPr>
        <p:txBody>
          <a:bodyPr/>
          <a:lstStyle/>
          <a:p>
            <a:pPr eaLnBrk="1" hangingPunct="1">
              <a:buFontTx/>
              <a:buNone/>
            </a:pPr>
            <a:r>
              <a:rPr lang="ru-RU" sz="1800" b="1" i="1" smtClean="0"/>
              <a:t>	1. Випишіть із загального словника іменники в їх словниковій формі, визначте, до якої відміни вони належать: </a:t>
            </a:r>
          </a:p>
          <a:p>
            <a:pPr eaLnBrk="1" hangingPunct="1">
              <a:buFontTx/>
              <a:buNone/>
            </a:pPr>
            <a:r>
              <a:rPr lang="ru-RU" sz="1800" b="1" i="1" smtClean="0">
                <a:solidFill>
                  <a:schemeClr val="hlink"/>
                </a:solidFill>
              </a:rPr>
              <a:t>Зразок:</a:t>
            </a:r>
            <a:r>
              <a:rPr lang="ru-RU" sz="1800" b="1" smtClean="0"/>
              <a:t>  </a:t>
            </a:r>
            <a:r>
              <a:rPr lang="en-US" sz="1800" b="1" smtClean="0"/>
              <a:t>bos, bovis m -  </a:t>
            </a:r>
            <a:r>
              <a:rPr lang="ru-RU" sz="1800" b="1" smtClean="0"/>
              <a:t>бик, ІІІ відміна. </a:t>
            </a:r>
          </a:p>
          <a:p>
            <a:pPr eaLnBrk="1" hangingPunct="1">
              <a:buFontTx/>
              <a:buNone/>
            </a:pPr>
            <a:r>
              <a:rPr lang="en-US" sz="1800" b="1" smtClean="0">
                <a:solidFill>
                  <a:srgbClr val="FF0066"/>
                </a:solidFill>
              </a:rPr>
              <a:t>Vacca, animal, corpus, caput, dorsum, venter, cauda, collum, membrum.</a:t>
            </a:r>
            <a:endParaRPr lang="uk-UA" sz="1800" b="1" smtClean="0">
              <a:solidFill>
                <a:srgbClr val="FF0066"/>
              </a:solidFill>
            </a:endParaRPr>
          </a:p>
          <a:p>
            <a:pPr eaLnBrk="1" hangingPunct="1">
              <a:buFontTx/>
              <a:buNone/>
            </a:pPr>
            <a:endParaRPr lang="en-US" sz="1800" b="1" smtClean="0">
              <a:solidFill>
                <a:srgbClr val="FF0066"/>
              </a:solidFill>
            </a:endParaRPr>
          </a:p>
          <a:p>
            <a:pPr eaLnBrk="1" hangingPunct="1">
              <a:buFontTx/>
              <a:buNone/>
            </a:pPr>
            <a:r>
              <a:rPr lang="ru-RU" sz="1800" b="1" i="1" smtClean="0"/>
              <a:t>	2. Випишіть із загального словника іменники в їх словниковій формі, визначте основу:</a:t>
            </a:r>
          </a:p>
          <a:p>
            <a:pPr eaLnBrk="1" hangingPunct="1">
              <a:buFontTx/>
              <a:buNone/>
            </a:pPr>
            <a:r>
              <a:rPr lang="ru-RU" sz="1800" b="1" i="1" smtClean="0">
                <a:solidFill>
                  <a:schemeClr val="hlink"/>
                </a:solidFill>
              </a:rPr>
              <a:t>Зразок:</a:t>
            </a:r>
            <a:r>
              <a:rPr lang="ru-RU" sz="1800" b="1" smtClean="0"/>
              <a:t> </a:t>
            </a:r>
            <a:r>
              <a:rPr lang="en-US" sz="1800" b="1" smtClean="0"/>
              <a:t>Equus, i m – </a:t>
            </a:r>
            <a:r>
              <a:rPr lang="ru-RU" sz="1800" b="1" smtClean="0"/>
              <a:t>кінь, основа </a:t>
            </a:r>
            <a:r>
              <a:rPr lang="en-US" sz="1800" b="1" smtClean="0"/>
              <a:t>equ-.</a:t>
            </a:r>
          </a:p>
          <a:p>
            <a:pPr eaLnBrk="1" hangingPunct="1">
              <a:buFontTx/>
              <a:buNone/>
            </a:pPr>
            <a:r>
              <a:rPr lang="en-US" sz="1800" b="1" smtClean="0">
                <a:solidFill>
                  <a:srgbClr val="FF0066"/>
                </a:solidFill>
              </a:rPr>
              <a:t>Canis, avis, os, cranium, vertebra, costa, scapula, thorax, pelvis.</a:t>
            </a:r>
            <a:endParaRPr lang="uk-UA" sz="1800" b="1" smtClean="0">
              <a:solidFill>
                <a:srgbClr val="FF0066"/>
              </a:solidFill>
            </a:endParaRPr>
          </a:p>
          <a:p>
            <a:pPr eaLnBrk="1" hangingPunct="1">
              <a:buFontTx/>
              <a:buNone/>
            </a:pPr>
            <a:endParaRPr lang="en-US" sz="1800" b="1" smtClean="0">
              <a:solidFill>
                <a:srgbClr val="FF0066"/>
              </a:solidFill>
            </a:endParaRPr>
          </a:p>
          <a:p>
            <a:pPr eaLnBrk="1" hangingPunct="1">
              <a:buFontTx/>
              <a:buNone/>
            </a:pPr>
            <a:r>
              <a:rPr lang="ru-RU" sz="1800" b="1" i="1" smtClean="0"/>
              <a:t>	3.Перепишіть іменники в словниковій формі визначте їх відміну і основу:</a:t>
            </a:r>
          </a:p>
          <a:p>
            <a:pPr eaLnBrk="1" hangingPunct="1">
              <a:buFontTx/>
              <a:buNone/>
            </a:pPr>
            <a:r>
              <a:rPr lang="ru-RU" sz="1800" b="1" i="1" smtClean="0">
                <a:solidFill>
                  <a:schemeClr val="hlink"/>
                </a:solidFill>
              </a:rPr>
              <a:t>Зразок:</a:t>
            </a:r>
            <a:r>
              <a:rPr lang="ru-RU" sz="1800" b="1" smtClean="0"/>
              <a:t> </a:t>
            </a:r>
            <a:r>
              <a:rPr lang="en-US" sz="1800" b="1" smtClean="0"/>
              <a:t>Porca, ae f;   - </a:t>
            </a:r>
            <a:r>
              <a:rPr lang="ru-RU" sz="1800" b="1" smtClean="0"/>
              <a:t>І відміна </a:t>
            </a:r>
            <a:r>
              <a:rPr lang="en-US" sz="1800" b="1" smtClean="0"/>
              <a:t>porc – </a:t>
            </a:r>
            <a:r>
              <a:rPr lang="ru-RU" sz="1800" b="1" smtClean="0"/>
              <a:t>основа.</a:t>
            </a:r>
          </a:p>
          <a:p>
            <a:pPr algn="just" eaLnBrk="1" hangingPunct="1">
              <a:buFontTx/>
              <a:buNone/>
            </a:pPr>
            <a:r>
              <a:rPr lang="en-US" sz="1800" b="1" smtClean="0">
                <a:solidFill>
                  <a:srgbClr val="FF0066"/>
                </a:solidFill>
              </a:rPr>
              <a:t>Ovis, is, f; processus, us m; aqua, ae, f; herba, ae f; tinctur</a:t>
            </a:r>
            <a:r>
              <a:rPr lang="ru-RU" sz="1800" b="1" smtClean="0">
                <a:solidFill>
                  <a:srgbClr val="FF0066"/>
                </a:solidFill>
              </a:rPr>
              <a:t>а, </a:t>
            </a:r>
            <a:r>
              <a:rPr lang="en-US" sz="1800" b="1" smtClean="0">
                <a:solidFill>
                  <a:srgbClr val="FF0066"/>
                </a:solidFill>
              </a:rPr>
              <a:t>ae f; pulvis, eris m; solutio, onis f; tabuletta, ae f; medicus, i m.</a:t>
            </a:r>
          </a:p>
        </p:txBody>
      </p:sp>
      <p:sp>
        <p:nvSpPr>
          <p:cNvPr id="54274" name="Rectangle 4"/>
          <p:cNvSpPr>
            <a:spLocks noChangeArrowheads="1"/>
          </p:cNvSpPr>
          <p:nvPr/>
        </p:nvSpPr>
        <p:spPr bwMode="auto">
          <a:xfrm>
            <a:off x="755650" y="188913"/>
            <a:ext cx="7704138" cy="8636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rPr>
              <a:t>Домашнє завдання</a:t>
            </a:r>
            <a:endParaRPr lang="ru-RU" sz="2400" b="1">
              <a:solidFill>
                <a:srgbClr val="FF0066"/>
              </a:solidFill>
            </a:endParaRPr>
          </a:p>
        </p:txBody>
      </p:sp>
    </p:spTree>
  </p:cSld>
  <p:clrMapOvr>
    <a:masterClrMapping/>
  </p:clrMapOvr>
  <p:transition spd="med" advClick="0" advTm="30000">
    <p:wheel spokes="8"/>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Объект 2"/>
          <p:cNvSpPr>
            <a:spLocks noGrp="1"/>
          </p:cNvSpPr>
          <p:nvPr>
            <p:ph sz="half" idx="4294967295"/>
          </p:nvPr>
        </p:nvSpPr>
        <p:spPr>
          <a:xfrm>
            <a:off x="468313" y="1196975"/>
            <a:ext cx="4248150" cy="3527425"/>
          </a:xfrm>
        </p:spPr>
        <p:txBody>
          <a:bodyPr/>
          <a:lstStyle/>
          <a:p>
            <a:pPr eaLnBrk="1" hangingPunct="1">
              <a:buFontTx/>
              <a:buNone/>
            </a:pPr>
            <a:r>
              <a:rPr lang="en-US" sz="2400" smtClean="0">
                <a:solidFill>
                  <a:schemeClr val="hlink"/>
                </a:solidFill>
              </a:rPr>
              <a:t>porca, ae f</a:t>
            </a:r>
            <a:r>
              <a:rPr lang="en-US" sz="2400" smtClean="0"/>
              <a:t> </a:t>
            </a:r>
            <a:r>
              <a:rPr lang="uk-UA" sz="2400" smtClean="0"/>
              <a:t>- </a:t>
            </a:r>
            <a:r>
              <a:rPr lang="ru-RU" sz="2400" smtClean="0"/>
              <a:t>свиня </a:t>
            </a:r>
          </a:p>
          <a:p>
            <a:pPr eaLnBrk="1" hangingPunct="1">
              <a:buFontTx/>
              <a:buNone/>
            </a:pPr>
            <a:r>
              <a:rPr lang="en-US" sz="2400" smtClean="0">
                <a:solidFill>
                  <a:schemeClr val="hlink"/>
                </a:solidFill>
              </a:rPr>
              <a:t>sus, suis m, f</a:t>
            </a:r>
            <a:r>
              <a:rPr lang="en-US" sz="2400" smtClean="0"/>
              <a:t> </a:t>
            </a:r>
            <a:r>
              <a:rPr lang="uk-UA" sz="2400" smtClean="0"/>
              <a:t>- </a:t>
            </a:r>
            <a:r>
              <a:rPr lang="ru-RU" sz="2400" smtClean="0"/>
              <a:t>свиня</a:t>
            </a:r>
          </a:p>
          <a:p>
            <a:pPr eaLnBrk="1" hangingPunct="1">
              <a:buFontTx/>
              <a:buNone/>
            </a:pPr>
            <a:r>
              <a:rPr lang="en-US" sz="2400" smtClean="0">
                <a:solidFill>
                  <a:schemeClr val="hlink"/>
                </a:solidFill>
              </a:rPr>
              <a:t>capra, ae f</a:t>
            </a:r>
            <a:r>
              <a:rPr lang="en-US" sz="2400" smtClean="0"/>
              <a:t>  </a:t>
            </a:r>
            <a:r>
              <a:rPr lang="uk-UA" sz="2400" smtClean="0"/>
              <a:t>- </a:t>
            </a:r>
            <a:r>
              <a:rPr lang="ru-RU" sz="2400" smtClean="0"/>
              <a:t>коза</a:t>
            </a:r>
          </a:p>
          <a:p>
            <a:pPr eaLnBrk="1" hangingPunct="1">
              <a:buFontTx/>
              <a:buNone/>
            </a:pPr>
            <a:r>
              <a:rPr lang="en-US" sz="2400" smtClean="0">
                <a:solidFill>
                  <a:schemeClr val="hlink"/>
                </a:solidFill>
              </a:rPr>
              <a:t>ovis is f</a:t>
            </a:r>
            <a:r>
              <a:rPr lang="en-US" sz="2400" smtClean="0"/>
              <a:t> </a:t>
            </a:r>
            <a:r>
              <a:rPr lang="uk-UA" sz="2400" smtClean="0"/>
              <a:t>- </a:t>
            </a:r>
            <a:r>
              <a:rPr lang="ru-RU" sz="2400" smtClean="0"/>
              <a:t>вівця</a:t>
            </a:r>
          </a:p>
          <a:p>
            <a:pPr eaLnBrk="1" hangingPunct="1">
              <a:buFontTx/>
              <a:buNone/>
            </a:pPr>
            <a:r>
              <a:rPr lang="en-US" sz="2400" smtClean="0">
                <a:solidFill>
                  <a:schemeClr val="hlink"/>
                </a:solidFill>
              </a:rPr>
              <a:t>aqua, ae f</a:t>
            </a:r>
            <a:r>
              <a:rPr lang="en-US" sz="2400" smtClean="0"/>
              <a:t> </a:t>
            </a:r>
            <a:r>
              <a:rPr lang="uk-UA" sz="2400" smtClean="0"/>
              <a:t>- </a:t>
            </a:r>
            <a:r>
              <a:rPr lang="ru-RU" sz="2400" smtClean="0"/>
              <a:t>вода</a:t>
            </a:r>
          </a:p>
          <a:p>
            <a:pPr eaLnBrk="1" hangingPunct="1">
              <a:buFontTx/>
              <a:buNone/>
            </a:pPr>
            <a:r>
              <a:rPr lang="en-US" sz="2400" smtClean="0">
                <a:solidFill>
                  <a:schemeClr val="hlink"/>
                </a:solidFill>
              </a:rPr>
              <a:t>herba, ae f</a:t>
            </a:r>
            <a:r>
              <a:rPr lang="en-US" sz="2400" smtClean="0"/>
              <a:t> </a:t>
            </a:r>
            <a:r>
              <a:rPr lang="uk-UA" sz="2400" smtClean="0"/>
              <a:t>- </a:t>
            </a:r>
            <a:r>
              <a:rPr lang="ru-RU" sz="2400" smtClean="0"/>
              <a:t>трава</a:t>
            </a:r>
          </a:p>
          <a:p>
            <a:pPr eaLnBrk="1" hangingPunct="1">
              <a:buFontTx/>
              <a:buNone/>
            </a:pPr>
            <a:r>
              <a:rPr lang="en-US" sz="2400" smtClean="0">
                <a:solidFill>
                  <a:schemeClr val="hlink"/>
                </a:solidFill>
              </a:rPr>
              <a:t>tinctur</a:t>
            </a:r>
            <a:r>
              <a:rPr lang="ru-RU" sz="2400" smtClean="0">
                <a:solidFill>
                  <a:schemeClr val="hlink"/>
                </a:solidFill>
              </a:rPr>
              <a:t>а, </a:t>
            </a:r>
            <a:r>
              <a:rPr lang="en-US" sz="2400" smtClean="0">
                <a:solidFill>
                  <a:schemeClr val="hlink"/>
                </a:solidFill>
              </a:rPr>
              <a:t>ae f</a:t>
            </a:r>
            <a:r>
              <a:rPr lang="en-US" sz="2400" smtClean="0"/>
              <a:t> </a:t>
            </a:r>
            <a:r>
              <a:rPr lang="uk-UA" sz="2400" smtClean="0"/>
              <a:t>- </a:t>
            </a:r>
            <a:r>
              <a:rPr lang="ru-RU" sz="2400" smtClean="0"/>
              <a:t>настоянка</a:t>
            </a:r>
          </a:p>
          <a:p>
            <a:pPr eaLnBrk="1" hangingPunct="1"/>
            <a:endParaRPr lang="ru-RU" sz="2400" smtClean="0"/>
          </a:p>
        </p:txBody>
      </p:sp>
      <p:sp>
        <p:nvSpPr>
          <p:cNvPr id="55298" name="Объект 3"/>
          <p:cNvSpPr>
            <a:spLocks noGrp="1"/>
          </p:cNvSpPr>
          <p:nvPr>
            <p:ph sz="half" idx="4294967295"/>
          </p:nvPr>
        </p:nvSpPr>
        <p:spPr>
          <a:xfrm>
            <a:off x="4859338" y="1196975"/>
            <a:ext cx="3960812" cy="3240088"/>
          </a:xfrm>
        </p:spPr>
        <p:txBody>
          <a:bodyPr/>
          <a:lstStyle/>
          <a:p>
            <a:pPr eaLnBrk="1" hangingPunct="1">
              <a:buFontTx/>
              <a:buNone/>
            </a:pPr>
            <a:r>
              <a:rPr lang="en-US" sz="2400" smtClean="0">
                <a:solidFill>
                  <a:schemeClr val="hlink"/>
                </a:solidFill>
              </a:rPr>
              <a:t>pulvis, eris m</a:t>
            </a:r>
            <a:r>
              <a:rPr lang="en-US" sz="2400" smtClean="0"/>
              <a:t> </a:t>
            </a:r>
            <a:r>
              <a:rPr lang="uk-UA" sz="2400" smtClean="0"/>
              <a:t>- </a:t>
            </a:r>
            <a:r>
              <a:rPr lang="ru-RU" sz="2400" smtClean="0"/>
              <a:t>порошок</a:t>
            </a:r>
          </a:p>
          <a:p>
            <a:pPr eaLnBrk="1" hangingPunct="1">
              <a:buFontTx/>
              <a:buNone/>
            </a:pPr>
            <a:r>
              <a:rPr lang="en-US" sz="2400" smtClean="0">
                <a:solidFill>
                  <a:schemeClr val="hlink"/>
                </a:solidFill>
              </a:rPr>
              <a:t>solutio, onis f</a:t>
            </a:r>
            <a:r>
              <a:rPr lang="en-US" sz="2400" smtClean="0"/>
              <a:t> </a:t>
            </a:r>
            <a:r>
              <a:rPr lang="uk-UA" sz="2400" smtClean="0"/>
              <a:t>- </a:t>
            </a:r>
            <a:r>
              <a:rPr lang="ru-RU" sz="2400" smtClean="0"/>
              <a:t>розчин</a:t>
            </a:r>
          </a:p>
          <a:p>
            <a:pPr eaLnBrk="1" hangingPunct="1">
              <a:buFontTx/>
              <a:buNone/>
            </a:pPr>
            <a:r>
              <a:rPr lang="en-US" sz="2400" smtClean="0">
                <a:solidFill>
                  <a:schemeClr val="hlink"/>
                </a:solidFill>
              </a:rPr>
              <a:t>tabuletta, ae f</a:t>
            </a:r>
            <a:r>
              <a:rPr lang="uk-UA" sz="2400" smtClean="0"/>
              <a:t> - </a:t>
            </a:r>
            <a:r>
              <a:rPr lang="en-US" sz="2400" smtClean="0"/>
              <a:t> </a:t>
            </a:r>
            <a:r>
              <a:rPr lang="ru-RU" sz="2400" smtClean="0"/>
              <a:t>таблетка</a:t>
            </a:r>
          </a:p>
          <a:p>
            <a:pPr eaLnBrk="1" hangingPunct="1">
              <a:buFontTx/>
              <a:buNone/>
            </a:pPr>
            <a:r>
              <a:rPr lang="en-US" sz="2400" smtClean="0">
                <a:solidFill>
                  <a:schemeClr val="hlink"/>
                </a:solidFill>
              </a:rPr>
              <a:t>recipe</a:t>
            </a:r>
            <a:r>
              <a:rPr lang="en-US" sz="2400" smtClean="0"/>
              <a:t> </a:t>
            </a:r>
            <a:r>
              <a:rPr lang="uk-UA" sz="2400" smtClean="0"/>
              <a:t>- </a:t>
            </a:r>
            <a:r>
              <a:rPr lang="ru-RU" sz="2400" smtClean="0"/>
              <a:t>візьми </a:t>
            </a:r>
          </a:p>
          <a:p>
            <a:pPr eaLnBrk="1" hangingPunct="1"/>
            <a:endParaRPr lang="ru-RU" sz="2400" smtClean="0"/>
          </a:p>
        </p:txBody>
      </p:sp>
      <p:sp>
        <p:nvSpPr>
          <p:cNvPr id="55299" name="Rectangle 5"/>
          <p:cNvSpPr>
            <a:spLocks noChangeArrowheads="1"/>
          </p:cNvSpPr>
          <p:nvPr/>
        </p:nvSpPr>
        <p:spPr bwMode="auto">
          <a:xfrm>
            <a:off x="900113" y="260350"/>
            <a:ext cx="7632700" cy="6477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sym typeface="Wingdings" pitchFamily="2" charset="2"/>
              </a:rPr>
              <a:t> </a:t>
            </a:r>
            <a:r>
              <a:rPr lang="uk-UA" sz="2400" b="1">
                <a:solidFill>
                  <a:srgbClr val="FF0066"/>
                </a:solidFill>
              </a:rPr>
              <a:t>Слова для активного засвоювання</a:t>
            </a:r>
            <a:endParaRPr lang="ru-RU" sz="2400" b="1">
              <a:solidFill>
                <a:srgbClr val="FF0066"/>
              </a:solidFill>
            </a:endParaRPr>
          </a:p>
        </p:txBody>
      </p:sp>
    </p:spTree>
  </p:cSld>
  <p:clrMapOvr>
    <a:masterClrMapping/>
  </p:clrMapOvr>
  <p:transition spd="med" advClick="0" advTm="30000">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ъект 2"/>
          <p:cNvSpPr>
            <a:spLocks noGrp="1"/>
          </p:cNvSpPr>
          <p:nvPr>
            <p:ph idx="4294967295"/>
          </p:nvPr>
        </p:nvSpPr>
        <p:spPr>
          <a:xfrm>
            <a:off x="395288" y="3213100"/>
            <a:ext cx="8229600" cy="1800225"/>
          </a:xfrm>
          <a:solidFill>
            <a:srgbClr val="FFFFFF">
              <a:alpha val="0"/>
            </a:srgbClr>
          </a:solidFill>
        </p:spPr>
        <p:txBody>
          <a:bodyPr/>
          <a:lstStyle/>
          <a:p>
            <a:pPr marL="0" indent="0" eaLnBrk="1" hangingPunct="1">
              <a:buFontTx/>
              <a:buNone/>
            </a:pPr>
            <a:r>
              <a:rPr lang="ru-RU" sz="2400" b="1" i="1" smtClean="0">
                <a:solidFill>
                  <a:schemeClr val="accent2"/>
                </a:solidFill>
                <a:sym typeface="Webdings" pitchFamily="18" charset="2"/>
              </a:rPr>
              <a:t> </a:t>
            </a:r>
            <a:r>
              <a:rPr lang="ru-RU" sz="1800" b="1" i="1" smtClean="0">
                <a:solidFill>
                  <a:schemeClr val="accent2"/>
                </a:solidFill>
              </a:rPr>
              <a:t>Використані джерела:</a:t>
            </a:r>
          </a:p>
          <a:p>
            <a:pPr marL="0" indent="0" eaLnBrk="1" hangingPunct="1">
              <a:buFontTx/>
              <a:buNone/>
            </a:pPr>
            <a:r>
              <a:rPr lang="ru-RU" sz="1800" b="1" smtClean="0"/>
              <a:t>1.Буркат А.П. "Латинский язык и основы ветеринарной терминологии", К, "Выща школа" 1989г. с. 3-7.</a:t>
            </a:r>
          </a:p>
          <a:p>
            <a:pPr marL="0" indent="0" eaLnBrk="1" hangingPunct="1">
              <a:buFontTx/>
              <a:buNone/>
            </a:pPr>
            <a:r>
              <a:rPr lang="ru-RU" sz="1800" b="1" smtClean="0"/>
              <a:t>2.Семілетко В.І., Столбецька С.Б. Латинська мова: Підручник. – Біла Церква, БДАУ, 2002. – с. 4-9.</a:t>
            </a:r>
          </a:p>
          <a:p>
            <a:pPr marL="0" indent="0" eaLnBrk="1" hangingPunct="1">
              <a:buFontTx/>
              <a:buNone/>
            </a:pPr>
            <a:endParaRPr lang="ru-RU" sz="1800" b="1" i="1" smtClean="0">
              <a:latin typeface="Times New Roman" pitchFamily="18" charset="0"/>
            </a:endParaRPr>
          </a:p>
          <a:p>
            <a:pPr marL="0" indent="0" eaLnBrk="1" hangingPunct="1">
              <a:buFontTx/>
              <a:buNone/>
            </a:pPr>
            <a:endParaRPr lang="ru-RU" sz="1800" b="1" smtClean="0"/>
          </a:p>
          <a:p>
            <a:pPr marL="0" indent="0" eaLnBrk="1" hangingPunct="1"/>
            <a:endParaRPr lang="ru-RU" sz="1800" b="1" smtClean="0"/>
          </a:p>
        </p:txBody>
      </p:sp>
      <p:sp>
        <p:nvSpPr>
          <p:cNvPr id="19458" name="Rectangle 4"/>
          <p:cNvSpPr>
            <a:spLocks noChangeArrowheads="1"/>
          </p:cNvSpPr>
          <p:nvPr/>
        </p:nvSpPr>
        <p:spPr bwMode="auto">
          <a:xfrm>
            <a:off x="395288" y="1341438"/>
            <a:ext cx="8207375" cy="1368425"/>
          </a:xfrm>
          <a:prstGeom prst="rect">
            <a:avLst/>
          </a:prstGeom>
          <a:solidFill>
            <a:srgbClr val="0000FF">
              <a:alpha val="0"/>
            </a:srgbClr>
          </a:solidFill>
          <a:ln w="9525">
            <a:solidFill>
              <a:srgbClr val="0000FF">
                <a:alpha val="0"/>
              </a:srgbClr>
            </a:solidFill>
            <a:miter lim="800000"/>
            <a:headEnd/>
            <a:tailEnd/>
          </a:ln>
        </p:spPr>
        <p:txBody>
          <a:bodyPr wrap="none" anchor="ctr"/>
          <a:lstStyle/>
          <a:p>
            <a:r>
              <a:rPr lang="uk-UA" b="1" i="1">
                <a:solidFill>
                  <a:schemeClr val="accent2"/>
                </a:solidFill>
                <a:latin typeface="Arial" charset="0"/>
              </a:rPr>
              <a:t>План </a:t>
            </a:r>
          </a:p>
          <a:p>
            <a:r>
              <a:rPr lang="uk-UA" b="1"/>
              <a:t>1. </a:t>
            </a:r>
            <a:r>
              <a:rPr lang="ru-RU" b="1"/>
              <a:t>Предмет і завдання латинської мови.</a:t>
            </a:r>
          </a:p>
          <a:p>
            <a:r>
              <a:rPr lang="uk-UA" b="1"/>
              <a:t>2. Історія розвитку</a:t>
            </a:r>
            <a:endParaRPr lang="ru-RU" b="1"/>
          </a:p>
        </p:txBody>
      </p:sp>
      <p:sp>
        <p:nvSpPr>
          <p:cNvPr id="19459" name="Rectangle 5"/>
          <p:cNvSpPr>
            <a:spLocks noChangeArrowheads="1"/>
          </p:cNvSpPr>
          <p:nvPr/>
        </p:nvSpPr>
        <p:spPr bwMode="auto">
          <a:xfrm>
            <a:off x="395288" y="188913"/>
            <a:ext cx="8353425" cy="792162"/>
          </a:xfrm>
          <a:prstGeom prst="rect">
            <a:avLst/>
          </a:prstGeom>
          <a:solidFill>
            <a:srgbClr val="FF0066">
              <a:alpha val="0"/>
            </a:srgbClr>
          </a:solidFill>
          <a:ln w="9525">
            <a:solidFill>
              <a:srgbClr val="FF0066">
                <a:alpha val="0"/>
              </a:srgbClr>
            </a:solidFill>
            <a:miter lim="800000"/>
            <a:headEnd/>
            <a:tailEnd/>
          </a:ln>
        </p:spPr>
        <p:txBody>
          <a:bodyPr wrap="none" anchor="ctr"/>
          <a:lstStyle/>
          <a:p>
            <a:pPr algn="ctr"/>
            <a:r>
              <a:rPr lang="uk-UA" sz="2400" b="1">
                <a:solidFill>
                  <a:srgbClr val="FF0066"/>
                </a:solidFill>
              </a:rPr>
              <a:t>ВСТУП</a:t>
            </a:r>
            <a:endParaRPr lang="ru-RU" sz="2400" b="1">
              <a:solidFill>
                <a:srgbClr val="FF0066"/>
              </a:solidFill>
            </a:endParaRPr>
          </a:p>
        </p:txBody>
      </p:sp>
    </p:spTree>
  </p:cSld>
  <p:clrMapOvr>
    <a:masterClrMapping/>
  </p:clrMapOvr>
  <p:transition spd="med" advClick="0" advTm="30000">
    <p:wheel spokes="8"/>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Объект 2"/>
          <p:cNvSpPr>
            <a:spLocks/>
          </p:cNvSpPr>
          <p:nvPr/>
        </p:nvSpPr>
        <p:spPr bwMode="auto">
          <a:xfrm>
            <a:off x="395288" y="981075"/>
            <a:ext cx="8229600" cy="4827588"/>
          </a:xfrm>
          <a:prstGeom prst="rect">
            <a:avLst/>
          </a:prstGeom>
          <a:noFill/>
          <a:ln w="9525">
            <a:noFill/>
            <a:miter lim="800000"/>
            <a:headEnd/>
            <a:tailEnd/>
          </a:ln>
        </p:spPr>
        <p:txBody>
          <a:bodyPr/>
          <a:lstStyle/>
          <a:p>
            <a:pPr marL="495300" indent="-495300" eaLnBrk="0" hangingPunct="0">
              <a:spcBef>
                <a:spcPts val="600"/>
              </a:spcBef>
              <a:buClr>
                <a:schemeClr val="accent2"/>
              </a:buClr>
              <a:buSzPct val="85000"/>
              <a:buFont typeface="Wingdings 2" pitchFamily="18" charset="2"/>
              <a:buNone/>
            </a:pPr>
            <a:r>
              <a:rPr lang="ru-RU" b="1" i="1">
                <a:solidFill>
                  <a:schemeClr val="hlink"/>
                </a:solidFill>
                <a:latin typeface="Constantia" pitchFamily="18" charset="0"/>
              </a:rPr>
              <a:t>План </a:t>
            </a:r>
          </a:p>
          <a:p>
            <a:pPr marL="495300" indent="-495300" eaLnBrk="0" hangingPunct="0">
              <a:spcBef>
                <a:spcPts val="600"/>
              </a:spcBef>
              <a:buClr>
                <a:schemeClr val="accent2"/>
              </a:buClr>
              <a:buSzPct val="85000"/>
              <a:buFont typeface="Wingdings 2" pitchFamily="18" charset="2"/>
              <a:buNone/>
            </a:pPr>
            <a:r>
              <a:rPr lang="uk-UA">
                <a:latin typeface="Constantia" pitchFamily="18" charset="0"/>
              </a:rPr>
              <a:t> </a:t>
            </a:r>
            <a:r>
              <a:rPr lang="uk-UA" b="1">
                <a:latin typeface="Arial" charset="0"/>
              </a:rPr>
              <a:t>1. Характеристика першої відміни</a:t>
            </a:r>
          </a:p>
          <a:p>
            <a:pPr marL="495300" indent="-495300" eaLnBrk="0" hangingPunct="0">
              <a:spcBef>
                <a:spcPts val="600"/>
              </a:spcBef>
              <a:buClr>
                <a:schemeClr val="accent2"/>
              </a:buClr>
              <a:buSzPct val="85000"/>
              <a:buFont typeface="Wingdings 2" pitchFamily="18" charset="2"/>
              <a:buNone/>
            </a:pPr>
            <a:r>
              <a:rPr lang="uk-UA" b="1">
                <a:latin typeface="Arial" charset="0"/>
              </a:rPr>
              <a:t> 2. Винятки, що до роду</a:t>
            </a:r>
          </a:p>
          <a:p>
            <a:pPr marL="495300" indent="-495300" eaLnBrk="0" hangingPunct="0">
              <a:spcBef>
                <a:spcPts val="600"/>
              </a:spcBef>
              <a:buClr>
                <a:schemeClr val="accent2"/>
              </a:buClr>
              <a:buSzPct val="85000"/>
              <a:buFont typeface="Wingdings 2" pitchFamily="18" charset="2"/>
              <a:buNone/>
            </a:pPr>
            <a:r>
              <a:rPr lang="uk-UA" b="1">
                <a:latin typeface="Arial" charset="0"/>
              </a:rPr>
              <a:t> 3. Іменники першої відміни грецького походження</a:t>
            </a:r>
          </a:p>
          <a:p>
            <a:pPr marL="495300" indent="-495300" eaLnBrk="0" hangingPunct="0">
              <a:spcBef>
                <a:spcPts val="600"/>
              </a:spcBef>
              <a:buClr>
                <a:schemeClr val="accent2"/>
              </a:buClr>
              <a:buSzPct val="85000"/>
              <a:buFont typeface="Wingdings 2" pitchFamily="18" charset="2"/>
              <a:buNone/>
            </a:pPr>
            <a:r>
              <a:rPr lang="uk-UA" b="1">
                <a:latin typeface="Arial" charset="0"/>
              </a:rPr>
              <a:t> 4. Будова слова.  Утворення складних слів</a:t>
            </a:r>
          </a:p>
          <a:p>
            <a:pPr marL="495300" indent="-495300" eaLnBrk="0" hangingPunct="0">
              <a:spcBef>
                <a:spcPts val="600"/>
              </a:spcBef>
              <a:buClr>
                <a:schemeClr val="accent2"/>
              </a:buClr>
              <a:buSzPct val="85000"/>
              <a:buFont typeface="Wingdings 2" pitchFamily="18" charset="2"/>
              <a:buNone/>
            </a:pPr>
            <a:r>
              <a:rPr lang="uk-UA" b="1">
                <a:latin typeface="Arial" charset="0"/>
              </a:rPr>
              <a:t> 5. Неузгоджене означення</a:t>
            </a:r>
          </a:p>
          <a:p>
            <a:pPr marL="495300" indent="-495300" eaLnBrk="0" hangingPunct="0">
              <a:spcBef>
                <a:spcPts val="600"/>
              </a:spcBef>
              <a:buClr>
                <a:schemeClr val="accent2"/>
              </a:buClr>
              <a:buSzPct val="85000"/>
              <a:buFont typeface="Wingdings 2" pitchFamily="18" charset="2"/>
              <a:buChar char=""/>
            </a:pPr>
            <a:endParaRPr lang="uk-UA" b="1">
              <a:latin typeface="Arial" charset="0"/>
            </a:endParaRPr>
          </a:p>
          <a:p>
            <a:pPr marL="495300" indent="-495300" eaLnBrk="0" hangingPunct="0">
              <a:spcBef>
                <a:spcPts val="600"/>
              </a:spcBef>
              <a:buClr>
                <a:schemeClr val="accent2"/>
              </a:buClr>
              <a:buSzPct val="85000"/>
              <a:buFont typeface="Wingdings 2" pitchFamily="18" charset="2"/>
              <a:buChar char=""/>
            </a:pPr>
            <a:endParaRPr lang="uk-UA" b="1">
              <a:latin typeface="Arial" charset="0"/>
            </a:endParaRPr>
          </a:p>
          <a:p>
            <a:pPr marL="495300" indent="-495300" eaLnBrk="0" hangingPunct="0">
              <a:spcBef>
                <a:spcPts val="600"/>
              </a:spcBef>
              <a:buClr>
                <a:schemeClr val="accent2"/>
              </a:buClr>
              <a:buSzPct val="85000"/>
              <a:buFont typeface="Wingdings 2" pitchFamily="18" charset="2"/>
              <a:buNone/>
            </a:pPr>
            <a:r>
              <a:rPr lang="ru-RU" sz="2400" b="1" i="1">
                <a:solidFill>
                  <a:schemeClr val="hlink"/>
                </a:solidFill>
                <a:latin typeface="Arial" charset="0"/>
                <a:sym typeface="Webdings" pitchFamily="18" charset="2"/>
              </a:rPr>
              <a:t></a:t>
            </a:r>
            <a:r>
              <a:rPr lang="en-US" b="1" i="1">
                <a:solidFill>
                  <a:schemeClr val="hlink"/>
                </a:solidFill>
                <a:latin typeface="Arial" charset="0"/>
                <a:sym typeface="Webdings" pitchFamily="18" charset="2"/>
              </a:rPr>
              <a:t> </a:t>
            </a:r>
            <a:r>
              <a:rPr lang="ru-RU" b="1" i="1">
                <a:solidFill>
                  <a:schemeClr val="hlink"/>
                </a:solidFill>
                <a:latin typeface="Arial" charset="0"/>
              </a:rPr>
              <a:t>Використані джерела:</a:t>
            </a:r>
          </a:p>
          <a:p>
            <a:pPr marL="495300" indent="-495300" eaLnBrk="0" hangingPunct="0">
              <a:spcBef>
                <a:spcPts val="600"/>
              </a:spcBef>
              <a:buClr>
                <a:schemeClr val="accent2"/>
              </a:buClr>
              <a:buSzPct val="85000"/>
              <a:buFont typeface="Wingdings 2" pitchFamily="18" charset="2"/>
              <a:buNone/>
            </a:pPr>
            <a:r>
              <a:rPr lang="ru-RU">
                <a:latin typeface="Constantia" pitchFamily="18" charset="0"/>
              </a:rPr>
              <a:t> </a:t>
            </a:r>
            <a:r>
              <a:rPr lang="ru-RU" b="1">
                <a:latin typeface="Arial" charset="0"/>
              </a:rPr>
              <a:t>1. Семілєтко В.І., Столбецька С.Б. Латинська мова: Підручник. – Біла Церква, БДАУ,  2002 – с. 33-37.</a:t>
            </a:r>
          </a:p>
          <a:p>
            <a:pPr marL="495300" indent="-495300" eaLnBrk="0" hangingPunct="0">
              <a:spcBef>
                <a:spcPts val="600"/>
              </a:spcBef>
              <a:buClr>
                <a:schemeClr val="accent2"/>
              </a:buClr>
              <a:buSzPct val="85000"/>
              <a:buFont typeface="Wingdings 2" pitchFamily="18" charset="2"/>
              <a:buNone/>
            </a:pPr>
            <a:r>
              <a:rPr lang="ru-RU" b="1">
                <a:latin typeface="Arial" charset="0"/>
              </a:rPr>
              <a:t> 2. Буркат А.П. "Латинский язык и основы ветеринарной терминологии", К, "Выща школа" 1989г. с.34-41.</a:t>
            </a:r>
          </a:p>
          <a:p>
            <a:pPr marL="495300" indent="-495300" eaLnBrk="0" hangingPunct="0">
              <a:spcBef>
                <a:spcPts val="600"/>
              </a:spcBef>
              <a:buClr>
                <a:schemeClr val="accent2"/>
              </a:buClr>
              <a:buSzPct val="85000"/>
              <a:buFont typeface="Wingdings 2" pitchFamily="18" charset="2"/>
              <a:buChar char=""/>
            </a:pPr>
            <a:endParaRPr lang="uk-UA" b="1">
              <a:latin typeface="Arial" charset="0"/>
            </a:endParaRPr>
          </a:p>
        </p:txBody>
      </p:sp>
      <p:sp>
        <p:nvSpPr>
          <p:cNvPr id="56322" name="Rectangle 4"/>
          <p:cNvSpPr>
            <a:spLocks noChangeArrowheads="1"/>
          </p:cNvSpPr>
          <p:nvPr/>
        </p:nvSpPr>
        <p:spPr bwMode="auto">
          <a:xfrm>
            <a:off x="1116013" y="333375"/>
            <a:ext cx="7200900" cy="792163"/>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latin typeface="Arial" charset="0"/>
              </a:rPr>
              <a:t>ПЕРША ВІДМІННА ІМЕННИКА</a:t>
            </a:r>
            <a:endParaRPr lang="ru-RU" sz="2400" b="1">
              <a:solidFill>
                <a:srgbClr val="FF0066"/>
              </a:solidFill>
              <a:latin typeface="Arial" charset="0"/>
            </a:endParaRPr>
          </a:p>
        </p:txBody>
      </p:sp>
    </p:spTree>
  </p:cSld>
  <p:clrMapOvr>
    <a:masterClrMapping/>
  </p:clrMapOvr>
  <p:transition spd="med" advClick="0" advTm="30000">
    <p:wheel spokes="8"/>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AutoShape 4"/>
          <p:cNvSpPr>
            <a:spLocks noChangeArrowheads="1"/>
          </p:cNvSpPr>
          <p:nvPr/>
        </p:nvSpPr>
        <p:spPr bwMode="auto">
          <a:xfrm>
            <a:off x="323850" y="1055688"/>
            <a:ext cx="8642350" cy="1474787"/>
          </a:xfrm>
          <a:prstGeom prst="flowChartProcess">
            <a:avLst/>
          </a:prstGeom>
          <a:solidFill>
            <a:srgbClr val="A5B592">
              <a:alpha val="0"/>
            </a:srgbClr>
          </a:solidFill>
          <a:ln w="9525">
            <a:solidFill>
              <a:srgbClr val="000000">
                <a:alpha val="0"/>
              </a:srgbClr>
            </a:solidFill>
            <a:miter lim="800000"/>
            <a:headEnd/>
            <a:tailEnd/>
          </a:ln>
        </p:spPr>
        <p:txBody>
          <a:bodyPr anchor="ctr">
            <a:spAutoFit/>
          </a:bodyPr>
          <a:lstStyle/>
          <a:p>
            <a:pPr algn="just"/>
            <a:r>
              <a:rPr lang="uk-UA"/>
              <a:t>       </a:t>
            </a:r>
            <a:r>
              <a:rPr lang="uk-UA" b="1">
                <a:latin typeface="Arial" charset="0"/>
              </a:rPr>
              <a:t>До іменників першої відміни належать іменники жіночого роду,  які в називному відмінку  мають закінчення </a:t>
            </a:r>
            <a:r>
              <a:rPr lang="uk-UA" b="1">
                <a:solidFill>
                  <a:srgbClr val="FF0066"/>
                </a:solidFill>
                <a:latin typeface="Arial" charset="0"/>
              </a:rPr>
              <a:t>(а)</a:t>
            </a:r>
            <a:r>
              <a:rPr lang="uk-UA" b="1">
                <a:latin typeface="Arial" charset="0"/>
              </a:rPr>
              <a:t> в родовому відмінку однини закінчення </a:t>
            </a:r>
            <a:r>
              <a:rPr lang="uk-UA" b="1">
                <a:solidFill>
                  <a:srgbClr val="FF0066"/>
                </a:solidFill>
                <a:latin typeface="Arial" charset="0"/>
              </a:rPr>
              <a:t>(ае).</a:t>
            </a:r>
            <a:r>
              <a:rPr lang="uk-UA" b="1">
                <a:latin typeface="Arial" charset="0"/>
              </a:rPr>
              <a:t> Vertebra, ае f - хребець.</a:t>
            </a:r>
          </a:p>
          <a:p>
            <a:pPr algn="just"/>
            <a:r>
              <a:rPr lang="uk-UA" b="1">
                <a:latin typeface="Arial" charset="0"/>
              </a:rPr>
              <a:t>      У ветеринарній термінології іменники вживаються в основному в  називному, родовому відмінках однини і множини.</a:t>
            </a:r>
            <a:endParaRPr lang="ru-RU" b="1">
              <a:latin typeface="Arial" charset="0"/>
            </a:endParaRPr>
          </a:p>
        </p:txBody>
      </p:sp>
      <p:graphicFrame>
        <p:nvGraphicFramePr>
          <p:cNvPr id="212004" name="Group 36"/>
          <p:cNvGraphicFramePr>
            <a:graphicFrameLocks noGrp="1"/>
          </p:cNvGraphicFramePr>
          <p:nvPr>
            <p:ph idx="4294967295"/>
          </p:nvPr>
        </p:nvGraphicFramePr>
        <p:xfrm>
          <a:off x="684213" y="2924175"/>
          <a:ext cx="8135937" cy="1512888"/>
        </p:xfrm>
        <a:graphic>
          <a:graphicData uri="http://schemas.openxmlformats.org/drawingml/2006/table">
            <a:tbl>
              <a:tblPr/>
              <a:tblGrid>
                <a:gridCol w="2701925"/>
                <a:gridCol w="2703512"/>
                <a:gridCol w="2730500"/>
              </a:tblGrid>
              <a:tr h="504825">
                <a:tc>
                  <a:txBody>
                    <a:bodyPr/>
                    <a:lstStyle/>
                    <a:p>
                      <a:pPr marL="273050" marR="0" lvl="0" indent="-27305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hlink"/>
                          </a:solidFill>
                          <a:effectLst/>
                          <a:latin typeface="Arial" charset="0"/>
                        </a:rPr>
                        <a:t>Відмінок</a:t>
                      </a:r>
                    </a:p>
                  </a:txBody>
                  <a:tcPr horzOverflow="overflow">
                    <a:lnL>
                      <a:noFill/>
                    </a:lnL>
                    <a:lnR>
                      <a:noFill/>
                    </a:lnR>
                    <a:lnT>
                      <a:noFill/>
                    </a:lnT>
                    <a:lnB>
                      <a:noFill/>
                    </a:lnB>
                    <a:lnTlToBr>
                      <a:noFill/>
                    </a:lnTlToBr>
                    <a:lnBlToTr>
                      <a:noFill/>
                    </a:lnBlToTr>
                    <a:solidFill>
                      <a:srgbClr val="FFFFFF">
                        <a:alpha val="0"/>
                      </a:srgbClr>
                    </a:solidFill>
                  </a:tcPr>
                </a:tc>
                <a:tc>
                  <a:txBody>
                    <a:bodyPr/>
                    <a:lstStyle/>
                    <a:p>
                      <a:pPr marL="273050" marR="0" lvl="0" indent="-27305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hlink"/>
                          </a:solidFill>
                          <a:effectLst/>
                          <a:latin typeface="Arial" charset="0"/>
                          <a:cs typeface="Times New Roman" pitchFamily="18" charset="0"/>
                        </a:rPr>
                        <a:t>Singularis </a:t>
                      </a:r>
                      <a:endParaRPr kumimoji="0" lang="uk-UA" sz="1800" b="1" i="0" u="none" strike="noStrike" cap="none" normalizeH="0" baseline="0" smtClean="0">
                        <a:ln>
                          <a:noFill/>
                        </a:ln>
                        <a:solidFill>
                          <a:schemeClr val="hlink"/>
                        </a:solidFill>
                        <a:effectLst/>
                        <a:latin typeface="Arial" charset="0"/>
                      </a:endParaRPr>
                    </a:p>
                  </a:txBody>
                  <a:tcPr horzOverflow="overflow">
                    <a:lnL>
                      <a:noFill/>
                    </a:lnL>
                    <a:lnR>
                      <a:noFill/>
                    </a:lnR>
                    <a:lnT>
                      <a:noFill/>
                    </a:lnT>
                    <a:lnB>
                      <a:noFill/>
                    </a:lnB>
                    <a:lnTlToBr>
                      <a:noFill/>
                    </a:lnTlToBr>
                    <a:lnBlToTr>
                      <a:noFill/>
                    </a:lnBlToTr>
                    <a:solidFill>
                      <a:srgbClr val="FFFFFF">
                        <a:alpha val="0"/>
                      </a:srgbClr>
                    </a:solidFill>
                  </a:tcPr>
                </a:tc>
                <a:tc>
                  <a:txBody>
                    <a:bodyPr/>
                    <a:lstStyle/>
                    <a:p>
                      <a:pPr marL="273050" marR="0" lvl="0" indent="-27305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hlink"/>
                          </a:solidFill>
                          <a:effectLst/>
                          <a:latin typeface="Arial" charset="0"/>
                          <a:cs typeface="Times New Roman" pitchFamily="18" charset="0"/>
                        </a:rPr>
                        <a:t>Рiuralis </a:t>
                      </a:r>
                      <a:endParaRPr kumimoji="0" lang="uk-UA" sz="1800" b="1" i="0" u="none" strike="noStrike" cap="none" normalizeH="0" baseline="0" smtClean="0">
                        <a:ln>
                          <a:noFill/>
                        </a:ln>
                        <a:solidFill>
                          <a:schemeClr val="hlink"/>
                        </a:solidFill>
                        <a:effectLst/>
                        <a:latin typeface="Arial" charset="0"/>
                      </a:endParaRPr>
                    </a:p>
                  </a:txBody>
                  <a:tcPr horzOverflow="overflow">
                    <a:lnL>
                      <a:noFill/>
                    </a:lnL>
                    <a:lnR>
                      <a:noFill/>
                    </a:lnR>
                    <a:lnT>
                      <a:noFill/>
                    </a:lnT>
                    <a:lnB>
                      <a:noFill/>
                    </a:lnB>
                    <a:lnTlToBr>
                      <a:noFill/>
                    </a:lnTlToBr>
                    <a:lnBlToTr>
                      <a:noFill/>
                    </a:lnBlToTr>
                    <a:solidFill>
                      <a:srgbClr val="FFFFFF">
                        <a:alpha val="0"/>
                      </a:srgbClr>
                    </a:solidFill>
                  </a:tcPr>
                </a:tc>
              </a:tr>
              <a:tr h="503238">
                <a:tc>
                  <a:txBody>
                    <a:bodyPr/>
                    <a:lstStyle/>
                    <a:p>
                      <a:pPr marL="273050" marR="0" lvl="0" indent="-273050" algn="just"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cs typeface="Times New Roman" pitchFamily="18" charset="0"/>
                        </a:rPr>
                        <a:t>Nomenativus</a:t>
                      </a:r>
                      <a:endParaRPr kumimoji="0" lang="uk-UA" sz="1800" b="1" i="1"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rgbClr val="FFFFFF">
                        <a:alpha val="0"/>
                      </a:srgbClr>
                    </a:solidFill>
                  </a:tcPr>
                </a:tc>
                <a:tc>
                  <a:txBody>
                    <a:bodyPr/>
                    <a:lstStyle/>
                    <a:p>
                      <a:pPr marL="273050" marR="0" lvl="0" indent="-27305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Times New Roman" pitchFamily="18" charset="0"/>
                        </a:rPr>
                        <a:t>-а </a:t>
                      </a:r>
                      <a:endParaRPr kumimoji="0" lang="uk-UA" sz="1800" b="1"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rgbClr val="A5B592">
                        <a:alpha val="0"/>
                      </a:srgbClr>
                    </a:solidFill>
                  </a:tcPr>
                </a:tc>
                <a:tc>
                  <a:txBody>
                    <a:bodyPr/>
                    <a:lstStyle/>
                    <a:p>
                      <a:pPr marL="273050" marR="0" lvl="0" indent="-27305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Times New Roman" pitchFamily="18" charset="0"/>
                        </a:rPr>
                        <a:t>-ае </a:t>
                      </a:r>
                      <a:endParaRPr kumimoji="0" lang="uk-UA" sz="1800" b="1"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rgbClr val="FFFFFF">
                        <a:alpha val="0"/>
                      </a:srgbClr>
                    </a:solidFill>
                  </a:tcPr>
                </a:tc>
              </a:tr>
              <a:tr h="504825">
                <a:tc>
                  <a:txBody>
                    <a:bodyPr/>
                    <a:lstStyle/>
                    <a:p>
                      <a:pPr marL="273050" marR="0" lvl="0" indent="-273050" algn="just"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Arial" charset="0"/>
                          <a:cs typeface="Times New Roman" pitchFamily="18" charset="0"/>
                        </a:rPr>
                        <a:t>Genetivus</a:t>
                      </a:r>
                      <a:endParaRPr kumimoji="0" lang="uk-UA" sz="1800" b="1" i="1"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rgbClr val="FFFFFF">
                        <a:alpha val="0"/>
                      </a:srgbClr>
                    </a:solidFill>
                  </a:tcPr>
                </a:tc>
                <a:tc>
                  <a:txBody>
                    <a:bodyPr/>
                    <a:lstStyle/>
                    <a:p>
                      <a:pPr marL="273050" marR="0" lvl="0" indent="-27305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Times New Roman" pitchFamily="18" charset="0"/>
                        </a:rPr>
                        <a:t>-ае </a:t>
                      </a:r>
                      <a:endParaRPr kumimoji="0" lang="uk-UA" sz="1800" b="1"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rgbClr val="FFFFFF">
                        <a:alpha val="0"/>
                      </a:srgbClr>
                    </a:solidFill>
                  </a:tcPr>
                </a:tc>
                <a:tc>
                  <a:txBody>
                    <a:bodyPr/>
                    <a:lstStyle/>
                    <a:p>
                      <a:pPr marL="273050" marR="0" lvl="0" indent="-27305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Times New Roman" pitchFamily="18" charset="0"/>
                        </a:rPr>
                        <a:t>-аrum</a:t>
                      </a:r>
                      <a:endParaRPr kumimoji="0" lang="uk-UA" sz="1800" b="1"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rgbClr val="FFFFFF">
                        <a:alpha val="0"/>
                      </a:srgbClr>
                    </a:solidFill>
                  </a:tcPr>
                </a:tc>
              </a:tr>
            </a:tbl>
          </a:graphicData>
        </a:graphic>
      </p:graphicFrame>
      <p:graphicFrame>
        <p:nvGraphicFramePr>
          <p:cNvPr id="57362" name="Group 18"/>
          <p:cNvGraphicFramePr>
            <a:graphicFrameLocks noGrp="1"/>
          </p:cNvGraphicFramePr>
          <p:nvPr/>
        </p:nvGraphicFramePr>
        <p:xfrm>
          <a:off x="755650" y="4868863"/>
          <a:ext cx="7202488" cy="1024128"/>
        </p:xfrm>
        <a:graphic>
          <a:graphicData uri="http://schemas.openxmlformats.org/drawingml/2006/table">
            <a:tbl>
              <a:tblPr/>
              <a:tblGrid>
                <a:gridCol w="3673475"/>
                <a:gridCol w="3529013"/>
              </a:tblGrid>
              <a:tr h="9366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1800" b="1" i="1" u="none" strike="noStrike" cap="none" normalizeH="0" baseline="0" smtClean="0">
                          <a:ln>
                            <a:noFill/>
                          </a:ln>
                          <a:solidFill>
                            <a:schemeClr val="hlink"/>
                          </a:solidFill>
                          <a:effectLst/>
                          <a:latin typeface="Arial" charset="0"/>
                        </a:rPr>
                        <a:t>Зразок:</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chemeClr val="tx1"/>
                          </a:solidFill>
                          <a:effectLst/>
                          <a:latin typeface="Arial" charset="0"/>
                        </a:rPr>
                        <a:t>Nom.</a:t>
                      </a:r>
                      <a:r>
                        <a:rPr kumimoji="0" lang="uk-UA" sz="1800" b="1" i="0" u="none" strike="noStrike" cap="none" normalizeH="0" baseline="0" smtClean="0">
                          <a:ln>
                            <a:noFill/>
                          </a:ln>
                          <a:solidFill>
                            <a:srgbClr val="FF0066"/>
                          </a:solidFill>
                          <a:effectLst/>
                          <a:latin typeface="Arial" charset="0"/>
                        </a:rPr>
                        <a:t>Vertebra</a:t>
                      </a:r>
                      <a:r>
                        <a:rPr kumimoji="0" lang="uk-UA" sz="1800" b="1" i="0" u="none" strike="noStrike" cap="none" normalizeH="0" baseline="0" smtClean="0">
                          <a:ln>
                            <a:noFill/>
                          </a:ln>
                          <a:solidFill>
                            <a:schemeClr val="tx1"/>
                          </a:solidFill>
                          <a:effectLst/>
                          <a:latin typeface="Arial" charset="0"/>
                        </a:rPr>
                        <a:t>- хребець</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chemeClr val="tx1"/>
                          </a:solidFill>
                          <a:effectLst/>
                          <a:latin typeface="Arial" charset="0"/>
                        </a:rPr>
                        <a:t>Gen. </a:t>
                      </a:r>
                      <a:r>
                        <a:rPr kumimoji="0" lang="uk-UA" sz="1800" b="1" i="0" u="none" strike="noStrike" cap="none" normalizeH="0" baseline="0" smtClean="0">
                          <a:ln>
                            <a:noFill/>
                          </a:ln>
                          <a:solidFill>
                            <a:srgbClr val="FF0066"/>
                          </a:solidFill>
                          <a:effectLst/>
                          <a:latin typeface="Arial" charset="0"/>
                        </a:rPr>
                        <a:t>Vertebrae</a:t>
                      </a:r>
                      <a:r>
                        <a:rPr kumimoji="0" lang="uk-UA" sz="1800" b="1" i="0" u="none" strike="noStrike" cap="none" normalizeH="0" baseline="0" smtClean="0">
                          <a:ln>
                            <a:noFill/>
                          </a:ln>
                          <a:solidFill>
                            <a:schemeClr val="tx1"/>
                          </a:solidFill>
                          <a:effectLst/>
                          <a:latin typeface="Arial" charset="0"/>
                        </a:rPr>
                        <a:t> - хребця</a:t>
                      </a:r>
                      <a:endParaRPr kumimoji="0" lang="ru-RU" sz="1800" b="1"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uk-UA" sz="1800" b="1"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rgbClr val="FF0066"/>
                          </a:solidFill>
                          <a:effectLst/>
                          <a:latin typeface="Arial" charset="0"/>
                        </a:rPr>
                        <a:t>Vertebrae</a:t>
                      </a:r>
                      <a:r>
                        <a:rPr kumimoji="0" lang="uk-UA" sz="1800" b="1" i="0" u="none" strike="noStrike" cap="none" normalizeH="0" baseline="0" smtClean="0">
                          <a:ln>
                            <a:noFill/>
                          </a:ln>
                          <a:solidFill>
                            <a:schemeClr val="tx1"/>
                          </a:solidFill>
                          <a:effectLst/>
                          <a:latin typeface="Arial" charset="0"/>
                        </a:rPr>
                        <a:t> - хребці </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rgbClr val="FF0066"/>
                          </a:solidFill>
                          <a:effectLst/>
                          <a:latin typeface="Arial" charset="0"/>
                        </a:rPr>
                        <a:t>Vertebrarum</a:t>
                      </a:r>
                      <a:r>
                        <a:rPr kumimoji="0" lang="uk-UA" sz="1800" b="1" i="0" u="none" strike="noStrike" cap="none" normalizeH="0" baseline="0" smtClean="0">
                          <a:ln>
                            <a:noFill/>
                          </a:ln>
                          <a:solidFill>
                            <a:schemeClr val="tx1"/>
                          </a:solidFill>
                          <a:effectLst/>
                          <a:latin typeface="Arial" charset="0"/>
                        </a:rPr>
                        <a:t>- хребців</a:t>
                      </a:r>
                      <a:endParaRPr kumimoji="0" lang="ru-RU" sz="1800" b="1"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r>
            </a:tbl>
          </a:graphicData>
        </a:graphic>
      </p:graphicFrame>
      <p:sp>
        <p:nvSpPr>
          <p:cNvPr id="57359" name="AutoShape 6"/>
          <p:cNvSpPr>
            <a:spLocks noChangeArrowheads="1"/>
          </p:cNvSpPr>
          <p:nvPr/>
        </p:nvSpPr>
        <p:spPr bwMode="auto">
          <a:xfrm>
            <a:off x="827088" y="188913"/>
            <a:ext cx="7416800" cy="720725"/>
          </a:xfrm>
          <a:prstGeom prst="flowChartProcess">
            <a:avLst/>
          </a:prstGeom>
          <a:solidFill>
            <a:srgbClr val="A5B592">
              <a:alpha val="0"/>
            </a:srgbClr>
          </a:solidFill>
          <a:ln w="9525">
            <a:solidFill>
              <a:srgbClr val="A5B592">
                <a:alpha val="0"/>
              </a:srgbClr>
            </a:solidFill>
            <a:miter lim="800000"/>
            <a:headEnd/>
            <a:tailEnd/>
          </a:ln>
        </p:spPr>
        <p:txBody>
          <a:bodyPr wrap="none" anchor="ctr"/>
          <a:lstStyle/>
          <a:p>
            <a:pPr algn="ctr"/>
            <a:r>
              <a:rPr lang="uk-UA" b="1" dirty="0">
                <a:solidFill>
                  <a:srgbClr val="92D050"/>
                </a:solidFill>
                <a:latin typeface="Arial" charset="0"/>
              </a:rPr>
              <a:t>1. Характеристика першої відміни</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AutoShape 4"/>
          <p:cNvSpPr>
            <a:spLocks noChangeArrowheads="1"/>
          </p:cNvSpPr>
          <p:nvPr/>
        </p:nvSpPr>
        <p:spPr bwMode="auto">
          <a:xfrm>
            <a:off x="395288" y="790575"/>
            <a:ext cx="8424862" cy="2633663"/>
          </a:xfrm>
          <a:prstGeom prst="flowChartProcess">
            <a:avLst/>
          </a:prstGeom>
          <a:solidFill>
            <a:srgbClr val="A5B592">
              <a:alpha val="0"/>
            </a:srgbClr>
          </a:solidFill>
          <a:ln w="9525">
            <a:solidFill>
              <a:srgbClr val="000000">
                <a:alpha val="0"/>
              </a:srgbClr>
            </a:solidFill>
            <a:miter lim="800000"/>
            <a:headEnd/>
            <a:tailEnd/>
          </a:ln>
        </p:spPr>
        <p:txBody>
          <a:bodyPr anchor="ctr">
            <a:spAutoFit/>
          </a:bodyPr>
          <a:lstStyle/>
          <a:p>
            <a:pPr marL="457200" indent="-457200" algn="ctr"/>
            <a:r>
              <a:rPr lang="uk-UA" b="1" dirty="0">
                <a:solidFill>
                  <a:srgbClr val="92D050"/>
                </a:solidFill>
                <a:latin typeface="Arial" charset="0"/>
              </a:rPr>
              <a:t>2. Винятки, що до роду</a:t>
            </a:r>
          </a:p>
          <a:p>
            <a:pPr marL="457200" indent="-457200" algn="ctr"/>
            <a:endParaRPr lang="uk-UA" sz="2200" dirty="0">
              <a:solidFill>
                <a:schemeClr val="hlink"/>
              </a:solidFill>
            </a:endParaRPr>
          </a:p>
          <a:p>
            <a:pPr marL="457200" indent="-457200"/>
            <a:r>
              <a:rPr lang="uk-UA" b="1" dirty="0">
                <a:latin typeface="Arial" charset="0"/>
              </a:rPr>
              <a:t>	До першої відміни належать деякі іменники чоловічого роду з закінченням  - </a:t>
            </a:r>
            <a:r>
              <a:rPr lang="uk-UA" b="1" dirty="0">
                <a:solidFill>
                  <a:srgbClr val="FF0066"/>
                </a:solidFill>
                <a:latin typeface="Arial" charset="0"/>
              </a:rPr>
              <a:t>а</a:t>
            </a:r>
            <a:r>
              <a:rPr lang="uk-UA" b="1" dirty="0">
                <a:latin typeface="Arial" charset="0"/>
              </a:rPr>
              <a:t>, що позначають професії та рід заняття.</a:t>
            </a:r>
          </a:p>
          <a:p>
            <a:pPr marL="457200" indent="-457200"/>
            <a:endParaRPr lang="uk-UA" b="1" dirty="0">
              <a:latin typeface="Arial" charset="0"/>
            </a:endParaRPr>
          </a:p>
          <a:p>
            <a:pPr marL="457200" indent="-457200"/>
            <a:r>
              <a:rPr lang="uk-UA" b="1" dirty="0">
                <a:latin typeface="Arial" charset="0"/>
              </a:rPr>
              <a:t>	</a:t>
            </a:r>
            <a:r>
              <a:rPr lang="uk-UA" b="1" dirty="0" err="1">
                <a:solidFill>
                  <a:schemeClr val="hlink"/>
                </a:solidFill>
                <a:latin typeface="Arial" charset="0"/>
              </a:rPr>
              <a:t>Agricola</a:t>
            </a:r>
            <a:r>
              <a:rPr lang="uk-UA" b="1" dirty="0">
                <a:solidFill>
                  <a:schemeClr val="hlink"/>
                </a:solidFill>
                <a:latin typeface="Arial" charset="0"/>
              </a:rPr>
              <a:t>, </a:t>
            </a:r>
            <a:r>
              <a:rPr lang="uk-UA" b="1" dirty="0" err="1">
                <a:solidFill>
                  <a:schemeClr val="hlink"/>
                </a:solidFill>
                <a:latin typeface="Arial" charset="0"/>
              </a:rPr>
              <a:t>ae</a:t>
            </a:r>
            <a:r>
              <a:rPr lang="uk-UA" b="1" dirty="0">
                <a:solidFill>
                  <a:schemeClr val="hlink"/>
                </a:solidFill>
                <a:latin typeface="Arial" charset="0"/>
              </a:rPr>
              <a:t>, m</a:t>
            </a:r>
            <a:r>
              <a:rPr lang="uk-UA" b="1" dirty="0">
                <a:latin typeface="Arial" charset="0"/>
              </a:rPr>
              <a:t> - землероб</a:t>
            </a:r>
          </a:p>
          <a:p>
            <a:pPr marL="457200" indent="-457200"/>
            <a:r>
              <a:rPr lang="uk-UA" b="1" dirty="0">
                <a:latin typeface="Arial" charset="0"/>
              </a:rPr>
              <a:t>	</a:t>
            </a:r>
            <a:r>
              <a:rPr lang="uk-UA" b="1" dirty="0" err="1">
                <a:solidFill>
                  <a:schemeClr val="hlink"/>
                </a:solidFill>
                <a:latin typeface="Arial" charset="0"/>
              </a:rPr>
              <a:t>Pharmaceuta</a:t>
            </a:r>
            <a:r>
              <a:rPr lang="uk-UA" b="1" dirty="0">
                <a:solidFill>
                  <a:schemeClr val="hlink"/>
                </a:solidFill>
                <a:latin typeface="Arial" charset="0"/>
              </a:rPr>
              <a:t>, </a:t>
            </a:r>
            <a:r>
              <a:rPr lang="uk-UA" b="1" dirty="0" err="1">
                <a:solidFill>
                  <a:schemeClr val="hlink"/>
                </a:solidFill>
                <a:latin typeface="Arial" charset="0"/>
              </a:rPr>
              <a:t>ae</a:t>
            </a:r>
            <a:r>
              <a:rPr lang="uk-UA" b="1" dirty="0">
                <a:solidFill>
                  <a:schemeClr val="hlink"/>
                </a:solidFill>
                <a:latin typeface="Arial" charset="0"/>
              </a:rPr>
              <a:t>, m</a:t>
            </a:r>
            <a:r>
              <a:rPr lang="uk-UA" b="1" dirty="0">
                <a:latin typeface="Arial" charset="0"/>
              </a:rPr>
              <a:t> - фармацевт</a:t>
            </a:r>
          </a:p>
          <a:p>
            <a:pPr marL="457200" indent="-457200"/>
            <a:r>
              <a:rPr lang="uk-UA" b="1" dirty="0">
                <a:latin typeface="Arial" charset="0"/>
              </a:rPr>
              <a:t>	</a:t>
            </a:r>
            <a:r>
              <a:rPr lang="uk-UA" b="1" dirty="0" err="1">
                <a:solidFill>
                  <a:schemeClr val="hlink"/>
                </a:solidFill>
                <a:latin typeface="Arial" charset="0"/>
              </a:rPr>
              <a:t>Pharmacopola</a:t>
            </a:r>
            <a:r>
              <a:rPr lang="uk-UA" b="1" dirty="0">
                <a:solidFill>
                  <a:schemeClr val="hlink"/>
                </a:solidFill>
                <a:latin typeface="Arial" charset="0"/>
              </a:rPr>
              <a:t>, </a:t>
            </a:r>
            <a:r>
              <a:rPr lang="uk-UA" b="1" dirty="0" err="1">
                <a:solidFill>
                  <a:schemeClr val="hlink"/>
                </a:solidFill>
                <a:latin typeface="Arial" charset="0"/>
              </a:rPr>
              <a:t>ae</a:t>
            </a:r>
            <a:r>
              <a:rPr lang="uk-UA" b="1" dirty="0">
                <a:solidFill>
                  <a:schemeClr val="hlink"/>
                </a:solidFill>
                <a:latin typeface="Arial" charset="0"/>
              </a:rPr>
              <a:t>, m</a:t>
            </a:r>
            <a:r>
              <a:rPr lang="uk-UA" b="1" dirty="0">
                <a:latin typeface="Arial" charset="0"/>
              </a:rPr>
              <a:t> - аптекар</a:t>
            </a:r>
          </a:p>
          <a:p>
            <a:pPr marL="457200" indent="-457200"/>
            <a:r>
              <a:rPr lang="uk-UA" b="1" dirty="0">
                <a:latin typeface="Arial" charset="0"/>
              </a:rPr>
              <a:t>	</a:t>
            </a:r>
            <a:r>
              <a:rPr lang="uk-UA" b="1" dirty="0" err="1">
                <a:solidFill>
                  <a:schemeClr val="hlink"/>
                </a:solidFill>
                <a:latin typeface="Arial" charset="0"/>
              </a:rPr>
              <a:t>Collegа</a:t>
            </a:r>
            <a:r>
              <a:rPr lang="uk-UA" b="1" dirty="0">
                <a:solidFill>
                  <a:schemeClr val="hlink"/>
                </a:solidFill>
                <a:latin typeface="Arial" charset="0"/>
              </a:rPr>
              <a:t>, </a:t>
            </a:r>
            <a:r>
              <a:rPr lang="uk-UA" b="1" dirty="0" err="1">
                <a:solidFill>
                  <a:schemeClr val="hlink"/>
                </a:solidFill>
                <a:latin typeface="Arial" charset="0"/>
              </a:rPr>
              <a:t>ae</a:t>
            </a:r>
            <a:r>
              <a:rPr lang="uk-UA" b="1" dirty="0">
                <a:solidFill>
                  <a:schemeClr val="hlink"/>
                </a:solidFill>
                <a:latin typeface="Arial" charset="0"/>
              </a:rPr>
              <a:t>, m</a:t>
            </a:r>
            <a:r>
              <a:rPr lang="uk-UA" b="1" dirty="0">
                <a:latin typeface="Arial" charset="0"/>
              </a:rPr>
              <a:t> – товариш</a:t>
            </a:r>
            <a:endParaRPr lang="ru-RU" b="1" dirty="0">
              <a:latin typeface="Arial" charset="0"/>
            </a:endParaRPr>
          </a:p>
        </p:txBody>
      </p:sp>
    </p:spTree>
  </p:cSld>
  <p:clrMapOvr>
    <a:masterClrMapping/>
  </p:clrMapOvr>
  <p:transition spd="med" advClick="0" advTm="30000">
    <p:wheel spokes="8"/>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AutoShape 4"/>
          <p:cNvSpPr>
            <a:spLocks noChangeArrowheads="1"/>
          </p:cNvSpPr>
          <p:nvPr/>
        </p:nvSpPr>
        <p:spPr bwMode="auto">
          <a:xfrm>
            <a:off x="323850" y="142875"/>
            <a:ext cx="8556625" cy="4495800"/>
          </a:xfrm>
          <a:prstGeom prst="flowChartProcess">
            <a:avLst/>
          </a:prstGeom>
          <a:solidFill>
            <a:srgbClr val="A5B592">
              <a:alpha val="0"/>
            </a:srgbClr>
          </a:solidFill>
          <a:ln w="9525">
            <a:solidFill>
              <a:srgbClr val="000000">
                <a:alpha val="0"/>
              </a:srgbClr>
            </a:solidFill>
            <a:miter lim="800000"/>
            <a:headEnd/>
            <a:tailEnd/>
          </a:ln>
        </p:spPr>
        <p:txBody>
          <a:bodyPr anchor="ctr">
            <a:spAutoFit/>
          </a:bodyPr>
          <a:lstStyle/>
          <a:p>
            <a:pPr algn="ctr"/>
            <a:r>
              <a:rPr lang="uk-UA" b="1" dirty="0">
                <a:solidFill>
                  <a:srgbClr val="92D050"/>
                </a:solidFill>
                <a:latin typeface="Arial" charset="0"/>
              </a:rPr>
              <a:t>3. Іменники першої відміни грецького походження</a:t>
            </a:r>
          </a:p>
          <a:p>
            <a:pPr algn="ctr"/>
            <a:endParaRPr lang="uk-UA" dirty="0">
              <a:latin typeface="Arial" charset="0"/>
            </a:endParaRPr>
          </a:p>
          <a:p>
            <a:pPr algn="just"/>
            <a:r>
              <a:rPr lang="uk-UA" b="1" dirty="0">
                <a:latin typeface="Arial" charset="0"/>
              </a:rPr>
              <a:t>За </a:t>
            </a:r>
            <a:r>
              <a:rPr lang="uk-UA" b="1" dirty="0">
                <a:solidFill>
                  <a:srgbClr val="FF0066"/>
                </a:solidFill>
                <a:latin typeface="Arial" charset="0"/>
              </a:rPr>
              <a:t>І відміною</a:t>
            </a:r>
            <a:r>
              <a:rPr lang="uk-UA" b="1" dirty="0">
                <a:latin typeface="Arial" charset="0"/>
              </a:rPr>
              <a:t> відмінюються іменники грецького походження жіночого роду, які в називному відмінку однини закінчуються на </a:t>
            </a:r>
            <a:r>
              <a:rPr lang="uk-UA" b="1" dirty="0">
                <a:solidFill>
                  <a:srgbClr val="FF0066"/>
                </a:solidFill>
                <a:latin typeface="Arial" charset="0"/>
              </a:rPr>
              <a:t>–е</a:t>
            </a:r>
            <a:r>
              <a:rPr lang="uk-UA" b="1" dirty="0">
                <a:latin typeface="Arial" charset="0"/>
              </a:rPr>
              <a:t>, а також іменники чоловічого роду на </a:t>
            </a:r>
            <a:r>
              <a:rPr lang="uk-UA" b="1" dirty="0">
                <a:solidFill>
                  <a:srgbClr val="FF0066"/>
                </a:solidFill>
                <a:latin typeface="Arial" charset="0"/>
              </a:rPr>
              <a:t>– </a:t>
            </a:r>
            <a:r>
              <a:rPr lang="uk-UA" b="1" dirty="0" err="1">
                <a:solidFill>
                  <a:srgbClr val="FF0066"/>
                </a:solidFill>
                <a:latin typeface="Arial" charset="0"/>
              </a:rPr>
              <a:t>еs</a:t>
            </a:r>
            <a:r>
              <a:rPr lang="uk-UA" b="1" dirty="0">
                <a:latin typeface="Arial" charset="0"/>
              </a:rPr>
              <a:t>. Іменники жіночого роду в родовому відмінку однини мають закінчення </a:t>
            </a:r>
            <a:r>
              <a:rPr lang="uk-UA" b="1" dirty="0">
                <a:solidFill>
                  <a:srgbClr val="FF0000"/>
                </a:solidFill>
                <a:latin typeface="Arial" charset="0"/>
              </a:rPr>
              <a:t> </a:t>
            </a:r>
            <a:r>
              <a:rPr lang="uk-UA" b="1" dirty="0" err="1">
                <a:solidFill>
                  <a:srgbClr val="FF0066"/>
                </a:solidFill>
                <a:latin typeface="Arial" charset="0"/>
              </a:rPr>
              <a:t>еs</a:t>
            </a:r>
            <a:r>
              <a:rPr lang="uk-UA" b="1" dirty="0">
                <a:latin typeface="Arial" charset="0"/>
              </a:rPr>
              <a:t>, в орудному відмінку однини </a:t>
            </a:r>
            <a:r>
              <a:rPr lang="uk-UA" b="1" dirty="0">
                <a:solidFill>
                  <a:srgbClr val="FF0066"/>
                </a:solidFill>
                <a:latin typeface="Arial" charset="0"/>
              </a:rPr>
              <a:t>– е</a:t>
            </a:r>
            <a:r>
              <a:rPr lang="uk-UA" b="1" dirty="0">
                <a:latin typeface="Arial" charset="0"/>
              </a:rPr>
              <a:t>. У знахідному відмінку однини іменники жіночого і чоловічого роду закінчуються на </a:t>
            </a:r>
            <a:r>
              <a:rPr lang="uk-UA" b="1" dirty="0">
                <a:solidFill>
                  <a:srgbClr val="FF0066"/>
                </a:solidFill>
                <a:latin typeface="Arial" charset="0"/>
              </a:rPr>
              <a:t>–</a:t>
            </a:r>
            <a:r>
              <a:rPr lang="uk-UA" b="1" dirty="0" err="1">
                <a:solidFill>
                  <a:srgbClr val="FF0066"/>
                </a:solidFill>
                <a:latin typeface="Arial" charset="0"/>
              </a:rPr>
              <a:t>en</a:t>
            </a:r>
            <a:r>
              <a:rPr lang="uk-UA" b="1" dirty="0">
                <a:latin typeface="Arial" charset="0"/>
              </a:rPr>
              <a:t>.</a:t>
            </a:r>
            <a:endParaRPr lang="uk-UA" b="1" i="1" dirty="0">
              <a:latin typeface="Arial" charset="0"/>
            </a:endParaRPr>
          </a:p>
          <a:p>
            <a:r>
              <a:rPr lang="uk-UA" b="1" i="1" dirty="0">
                <a:solidFill>
                  <a:srgbClr val="FF0066"/>
                </a:solidFill>
                <a:latin typeface="Arial" charset="0"/>
              </a:rPr>
              <a:t>Іменники жіночого роду грецького походження</a:t>
            </a:r>
            <a:endParaRPr lang="uk-UA" b="1" dirty="0">
              <a:solidFill>
                <a:srgbClr val="FF0066"/>
              </a:solidFill>
              <a:latin typeface="Arial" charset="0"/>
            </a:endParaRPr>
          </a:p>
          <a:p>
            <a:r>
              <a:rPr lang="uk-UA" b="1" dirty="0">
                <a:latin typeface="Arial" charset="0"/>
              </a:rPr>
              <a:t>	</a:t>
            </a:r>
            <a:r>
              <a:rPr lang="uk-UA" b="1" dirty="0" err="1">
                <a:solidFill>
                  <a:schemeClr val="hlink"/>
                </a:solidFill>
                <a:latin typeface="Arial" charset="0"/>
              </a:rPr>
              <a:t>Dyspnoё</a:t>
            </a:r>
            <a:r>
              <a:rPr lang="uk-UA" b="1" dirty="0">
                <a:solidFill>
                  <a:schemeClr val="hlink"/>
                </a:solidFill>
                <a:latin typeface="Arial" charset="0"/>
              </a:rPr>
              <a:t>, </a:t>
            </a:r>
            <a:r>
              <a:rPr lang="uk-UA" b="1" dirty="0" err="1">
                <a:solidFill>
                  <a:schemeClr val="hlink"/>
                </a:solidFill>
                <a:latin typeface="Arial" charset="0"/>
              </a:rPr>
              <a:t>es</a:t>
            </a:r>
            <a:r>
              <a:rPr lang="uk-UA" b="1" dirty="0">
                <a:solidFill>
                  <a:schemeClr val="hlink"/>
                </a:solidFill>
                <a:latin typeface="Arial" charset="0"/>
              </a:rPr>
              <a:t>, f</a:t>
            </a:r>
            <a:r>
              <a:rPr lang="uk-UA" b="1" dirty="0">
                <a:latin typeface="Arial" charset="0"/>
              </a:rPr>
              <a:t>  - задишка, ядуха</a:t>
            </a:r>
          </a:p>
          <a:p>
            <a:r>
              <a:rPr lang="uk-UA" b="1" dirty="0">
                <a:latin typeface="Arial" charset="0"/>
              </a:rPr>
              <a:t>	</a:t>
            </a:r>
            <a:r>
              <a:rPr lang="uk-UA" b="1" dirty="0" err="1">
                <a:solidFill>
                  <a:schemeClr val="hlink"/>
                </a:solidFill>
                <a:latin typeface="Arial" charset="0"/>
              </a:rPr>
              <a:t>Aloё</a:t>
            </a:r>
            <a:r>
              <a:rPr lang="uk-UA" b="1" dirty="0">
                <a:solidFill>
                  <a:schemeClr val="hlink"/>
                </a:solidFill>
                <a:latin typeface="Arial" charset="0"/>
              </a:rPr>
              <a:t>, </a:t>
            </a:r>
            <a:r>
              <a:rPr lang="uk-UA" b="1" dirty="0" err="1">
                <a:solidFill>
                  <a:schemeClr val="hlink"/>
                </a:solidFill>
                <a:latin typeface="Arial" charset="0"/>
              </a:rPr>
              <a:t>es</a:t>
            </a:r>
            <a:r>
              <a:rPr lang="uk-UA" b="1" dirty="0">
                <a:solidFill>
                  <a:schemeClr val="hlink"/>
                </a:solidFill>
                <a:latin typeface="Arial" charset="0"/>
              </a:rPr>
              <a:t>, f</a:t>
            </a:r>
            <a:r>
              <a:rPr lang="uk-UA" b="1" dirty="0">
                <a:latin typeface="Arial" charset="0"/>
              </a:rPr>
              <a:t> – алое, сабур</a:t>
            </a:r>
          </a:p>
          <a:p>
            <a:r>
              <a:rPr lang="uk-UA" b="1" dirty="0">
                <a:latin typeface="Arial" charset="0"/>
              </a:rPr>
              <a:t>	</a:t>
            </a:r>
            <a:r>
              <a:rPr lang="uk-UA" b="1" dirty="0" err="1">
                <a:solidFill>
                  <a:schemeClr val="hlink"/>
                </a:solidFill>
                <a:latin typeface="Arial" charset="0"/>
              </a:rPr>
              <a:t>Diast</a:t>
            </a:r>
            <a:r>
              <a:rPr lang="en-US" b="1" dirty="0">
                <a:solidFill>
                  <a:schemeClr val="hlink"/>
                </a:solidFill>
                <a:latin typeface="Arial" charset="0"/>
                <a:cs typeface="Times New Roman" pitchFamily="18" charset="0"/>
              </a:rPr>
              <a:t>õ</a:t>
            </a:r>
            <a:r>
              <a:rPr lang="uk-UA" b="1" dirty="0" err="1">
                <a:solidFill>
                  <a:schemeClr val="hlink"/>
                </a:solidFill>
                <a:latin typeface="Arial" charset="0"/>
              </a:rPr>
              <a:t>le</a:t>
            </a:r>
            <a:r>
              <a:rPr lang="uk-UA" b="1" dirty="0">
                <a:solidFill>
                  <a:schemeClr val="hlink"/>
                </a:solidFill>
                <a:latin typeface="Arial" charset="0"/>
              </a:rPr>
              <a:t>, </a:t>
            </a:r>
            <a:r>
              <a:rPr lang="uk-UA" b="1" dirty="0" err="1">
                <a:solidFill>
                  <a:schemeClr val="hlink"/>
                </a:solidFill>
                <a:latin typeface="Arial" charset="0"/>
              </a:rPr>
              <a:t>es</a:t>
            </a:r>
            <a:r>
              <a:rPr lang="uk-UA" b="1" dirty="0">
                <a:solidFill>
                  <a:schemeClr val="hlink"/>
                </a:solidFill>
                <a:latin typeface="Arial" charset="0"/>
              </a:rPr>
              <a:t>, f</a:t>
            </a:r>
            <a:r>
              <a:rPr lang="uk-UA" b="1" dirty="0">
                <a:latin typeface="Arial" charset="0"/>
              </a:rPr>
              <a:t> – діастола, розширення серця</a:t>
            </a:r>
          </a:p>
          <a:p>
            <a:r>
              <a:rPr lang="uk-UA" b="1" dirty="0">
                <a:latin typeface="Arial" charset="0"/>
              </a:rPr>
              <a:t>	</a:t>
            </a:r>
            <a:r>
              <a:rPr lang="uk-UA" b="1" dirty="0" err="1">
                <a:solidFill>
                  <a:schemeClr val="hlink"/>
                </a:solidFill>
                <a:latin typeface="Arial" charset="0"/>
              </a:rPr>
              <a:t>Syst</a:t>
            </a:r>
            <a:r>
              <a:rPr lang="en-US" b="1" dirty="0">
                <a:solidFill>
                  <a:schemeClr val="hlink"/>
                </a:solidFill>
                <a:latin typeface="Arial" charset="0"/>
                <a:cs typeface="Times New Roman" pitchFamily="18" charset="0"/>
              </a:rPr>
              <a:t>õ</a:t>
            </a:r>
            <a:r>
              <a:rPr lang="uk-UA" b="1" dirty="0" err="1">
                <a:solidFill>
                  <a:schemeClr val="hlink"/>
                </a:solidFill>
                <a:latin typeface="Arial" charset="0"/>
              </a:rPr>
              <a:t>le</a:t>
            </a:r>
            <a:r>
              <a:rPr lang="uk-UA" b="1" dirty="0">
                <a:solidFill>
                  <a:schemeClr val="hlink"/>
                </a:solidFill>
                <a:latin typeface="Arial" charset="0"/>
              </a:rPr>
              <a:t>, </a:t>
            </a:r>
            <a:r>
              <a:rPr lang="uk-UA" b="1" dirty="0" err="1">
                <a:solidFill>
                  <a:schemeClr val="hlink"/>
                </a:solidFill>
                <a:latin typeface="Arial" charset="0"/>
              </a:rPr>
              <a:t>es</a:t>
            </a:r>
            <a:r>
              <a:rPr lang="uk-UA" b="1" dirty="0">
                <a:solidFill>
                  <a:schemeClr val="hlink"/>
                </a:solidFill>
                <a:latin typeface="Arial" charset="0"/>
              </a:rPr>
              <a:t>, f</a:t>
            </a:r>
            <a:r>
              <a:rPr lang="uk-UA" b="1" dirty="0">
                <a:latin typeface="Arial" charset="0"/>
              </a:rPr>
              <a:t> – систола, скорочення серця</a:t>
            </a:r>
            <a:endParaRPr lang="uk-UA" b="1" i="1" dirty="0">
              <a:latin typeface="Arial" charset="0"/>
            </a:endParaRPr>
          </a:p>
          <a:p>
            <a:r>
              <a:rPr lang="uk-UA" b="1" i="1" dirty="0">
                <a:solidFill>
                  <a:srgbClr val="FF0066"/>
                </a:solidFill>
                <a:latin typeface="Arial" charset="0"/>
              </a:rPr>
              <a:t>Іменники чоловічого роду грецького походження</a:t>
            </a:r>
            <a:endParaRPr lang="uk-UA" b="1" dirty="0">
              <a:solidFill>
                <a:srgbClr val="FF0066"/>
              </a:solidFill>
              <a:latin typeface="Arial" charset="0"/>
            </a:endParaRPr>
          </a:p>
          <a:p>
            <a:r>
              <a:rPr lang="uk-UA" b="1" dirty="0">
                <a:latin typeface="Arial" charset="0"/>
              </a:rPr>
              <a:t>	</a:t>
            </a:r>
            <a:r>
              <a:rPr lang="uk-UA" b="1" dirty="0" err="1">
                <a:solidFill>
                  <a:schemeClr val="hlink"/>
                </a:solidFill>
                <a:latin typeface="Arial" charset="0"/>
              </a:rPr>
              <a:t>Diabētes</a:t>
            </a:r>
            <a:r>
              <a:rPr lang="uk-UA" b="1" dirty="0">
                <a:solidFill>
                  <a:schemeClr val="hlink"/>
                </a:solidFill>
                <a:latin typeface="Arial" charset="0"/>
              </a:rPr>
              <a:t>, </a:t>
            </a:r>
            <a:r>
              <a:rPr lang="uk-UA" b="1" dirty="0" err="1">
                <a:solidFill>
                  <a:schemeClr val="hlink"/>
                </a:solidFill>
                <a:latin typeface="Arial" charset="0"/>
              </a:rPr>
              <a:t>ae</a:t>
            </a:r>
            <a:r>
              <a:rPr lang="uk-UA" b="1" dirty="0">
                <a:solidFill>
                  <a:schemeClr val="hlink"/>
                </a:solidFill>
                <a:latin typeface="Arial" charset="0"/>
              </a:rPr>
              <a:t>, m</a:t>
            </a:r>
            <a:r>
              <a:rPr lang="uk-UA" b="1" dirty="0">
                <a:latin typeface="Arial" charset="0"/>
              </a:rPr>
              <a:t> – діабет, сечове виснаження</a:t>
            </a:r>
          </a:p>
          <a:p>
            <a:r>
              <a:rPr lang="uk-UA" b="1" dirty="0">
                <a:latin typeface="Arial" charset="0"/>
              </a:rPr>
              <a:t>	</a:t>
            </a:r>
            <a:r>
              <a:rPr lang="uk-UA" b="1" dirty="0" err="1">
                <a:solidFill>
                  <a:schemeClr val="hlink"/>
                </a:solidFill>
                <a:latin typeface="Arial" charset="0"/>
              </a:rPr>
              <a:t>Ascites</a:t>
            </a:r>
            <a:r>
              <a:rPr lang="uk-UA" b="1" dirty="0">
                <a:solidFill>
                  <a:schemeClr val="hlink"/>
                </a:solidFill>
                <a:latin typeface="Arial" charset="0"/>
              </a:rPr>
              <a:t>, </a:t>
            </a:r>
            <a:r>
              <a:rPr lang="uk-UA" b="1" dirty="0" err="1">
                <a:solidFill>
                  <a:schemeClr val="hlink"/>
                </a:solidFill>
                <a:latin typeface="Arial" charset="0"/>
              </a:rPr>
              <a:t>te</a:t>
            </a:r>
            <a:r>
              <a:rPr lang="uk-UA" b="1" dirty="0">
                <a:solidFill>
                  <a:schemeClr val="hlink"/>
                </a:solidFill>
                <a:latin typeface="Arial" charset="0"/>
              </a:rPr>
              <a:t>, m</a:t>
            </a:r>
            <a:r>
              <a:rPr lang="uk-UA" b="1" dirty="0">
                <a:latin typeface="Arial" charset="0"/>
              </a:rPr>
              <a:t>  - асцит, черевна водянка</a:t>
            </a:r>
            <a:endParaRPr lang="ru-RU" b="1" dirty="0">
              <a:latin typeface="Arial" charset="0"/>
            </a:endParaRPr>
          </a:p>
        </p:txBody>
      </p:sp>
      <p:graphicFrame>
        <p:nvGraphicFramePr>
          <p:cNvPr id="59414" name="Group 22"/>
          <p:cNvGraphicFramePr>
            <a:graphicFrameLocks noGrp="1"/>
          </p:cNvGraphicFramePr>
          <p:nvPr/>
        </p:nvGraphicFramePr>
        <p:xfrm>
          <a:off x="684213" y="4724400"/>
          <a:ext cx="7561262" cy="1889760"/>
        </p:xfrm>
        <a:graphic>
          <a:graphicData uri="http://schemas.openxmlformats.org/drawingml/2006/table">
            <a:tbl>
              <a:tblPr/>
              <a:tblGrid>
                <a:gridCol w="2606675"/>
                <a:gridCol w="2476500"/>
                <a:gridCol w="2478087"/>
              </a:tblGrid>
              <a:tr h="36036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chemeClr val="hlink"/>
                          </a:solidFill>
                          <a:effectLst/>
                          <a:latin typeface="Arial" charset="0"/>
                        </a:rPr>
                        <a:t>Зразок відмінювання</a:t>
                      </a:r>
                      <a:r>
                        <a:rPr kumimoji="0" lang="ru-RU" sz="1800" b="1" i="0" u="none" strike="noStrike" cap="none" normalizeH="0" baseline="0" smtClean="0">
                          <a:ln>
                            <a:noFill/>
                          </a:ln>
                          <a:solidFill>
                            <a:schemeClr val="tx1"/>
                          </a:solidFill>
                          <a:effectLst/>
                          <a:latin typeface="Arial" charset="0"/>
                        </a:rPr>
                        <a:t>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ru-RU" sz="1800" b="1"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r>
              <a:tr h="34925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rgbClr val="FF0066"/>
                          </a:solidFill>
                          <a:effectLst/>
                          <a:latin typeface="Arial" charset="0"/>
                        </a:rPr>
                        <a:t>Singularis</a:t>
                      </a:r>
                      <a:r>
                        <a:rPr kumimoji="0" lang="uk-UA" sz="1800" b="1" i="0" u="none" strike="noStrike" cap="none" normalizeH="0" baseline="0" smtClean="0">
                          <a:ln>
                            <a:noFill/>
                          </a:ln>
                          <a:solidFill>
                            <a:schemeClr val="tx1"/>
                          </a:solidFill>
                          <a:effectLst/>
                          <a:latin typeface="Arial" charset="0"/>
                        </a:rPr>
                        <a:t> </a:t>
                      </a:r>
                      <a:endParaRPr kumimoji="0" lang="ru-RU" sz="1800" b="1"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rgbClr val="FF0066"/>
                          </a:solidFill>
                          <a:effectLst/>
                          <a:latin typeface="Arial" charset="0"/>
                        </a:rPr>
                        <a:t>Pluralis</a:t>
                      </a:r>
                      <a:r>
                        <a:rPr kumimoji="0" lang="ru-RU" sz="1800" b="1" i="0" u="none" strike="noStrike" cap="none" normalizeH="0" baseline="0" smtClean="0">
                          <a:ln>
                            <a:noFill/>
                          </a:ln>
                          <a:solidFill>
                            <a:srgbClr val="FF0066"/>
                          </a:solidFill>
                          <a:effectLst/>
                          <a:latin typeface="Arial" charset="0"/>
                        </a:rPr>
                        <a:t> </a:t>
                      </a:r>
                    </a:p>
                  </a:txBody>
                  <a:tcPr horzOverflow="overflow">
                    <a:lnL>
                      <a:noFill/>
                    </a:lnL>
                    <a:lnR>
                      <a:noFill/>
                    </a:lnR>
                    <a:lnT>
                      <a:noFill/>
                    </a:lnT>
                    <a:lnB>
                      <a:noFill/>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rgbClr val="FF0066"/>
                          </a:solidFill>
                          <a:effectLst/>
                          <a:latin typeface="Arial" charset="0"/>
                        </a:rPr>
                        <a:t>Nom</a:t>
                      </a:r>
                      <a:r>
                        <a:rPr kumimoji="0" lang="ru-RU" sz="1800" b="1" i="0" u="none" strike="noStrike" cap="none" normalizeH="0" baseline="0" smtClean="0">
                          <a:ln>
                            <a:noFill/>
                          </a:ln>
                          <a:solidFill>
                            <a:srgbClr val="FF0066"/>
                          </a:solidFill>
                          <a:effectLst/>
                          <a:latin typeface="Arial" charset="0"/>
                        </a:rPr>
                        <a:t>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chemeClr val="tx1"/>
                          </a:solidFill>
                          <a:effectLst/>
                          <a:latin typeface="Arial" charset="0"/>
                        </a:rPr>
                        <a:t>Syst</a:t>
                      </a:r>
                      <a:r>
                        <a:rPr kumimoji="0" lang="en-US" sz="1800" b="1" i="0" u="none" strike="noStrike" cap="none" normalizeH="0" baseline="0" smtClean="0">
                          <a:ln>
                            <a:noFill/>
                          </a:ln>
                          <a:solidFill>
                            <a:schemeClr val="tx1"/>
                          </a:solidFill>
                          <a:effectLst/>
                          <a:latin typeface="Arial" charset="0"/>
                        </a:rPr>
                        <a:t>õ</a:t>
                      </a:r>
                      <a:r>
                        <a:rPr kumimoji="0" lang="uk-UA" sz="1800" b="1" i="0" u="none" strike="noStrike" cap="none" normalizeH="0" baseline="0" smtClean="0">
                          <a:ln>
                            <a:noFill/>
                          </a:ln>
                          <a:solidFill>
                            <a:schemeClr val="tx1"/>
                          </a:solidFill>
                          <a:effectLst/>
                          <a:latin typeface="Arial" charset="0"/>
                        </a:rPr>
                        <a:t>le</a:t>
                      </a:r>
                      <a:r>
                        <a:rPr kumimoji="0" lang="ru-RU" sz="1800" b="1" i="0" u="none" strike="noStrike" cap="none" normalizeH="0" baseline="0" smtClean="0">
                          <a:ln>
                            <a:noFill/>
                          </a:ln>
                          <a:solidFill>
                            <a:schemeClr val="tx1"/>
                          </a:solidFill>
                          <a:effectLst/>
                          <a:latin typeface="Arial" charset="0"/>
                        </a:rPr>
                        <a:t>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chemeClr val="tx1"/>
                          </a:solidFill>
                          <a:effectLst/>
                          <a:latin typeface="Arial" charset="0"/>
                        </a:rPr>
                        <a:t>Syst</a:t>
                      </a:r>
                      <a:r>
                        <a:rPr kumimoji="0" lang="en-US" sz="1800" b="1" i="0" u="none" strike="noStrike" cap="none" normalizeH="0" baseline="0" smtClean="0">
                          <a:ln>
                            <a:noFill/>
                          </a:ln>
                          <a:solidFill>
                            <a:schemeClr val="tx1"/>
                          </a:solidFill>
                          <a:effectLst/>
                          <a:latin typeface="Arial" charset="0"/>
                        </a:rPr>
                        <a:t>õ</a:t>
                      </a:r>
                      <a:r>
                        <a:rPr kumimoji="0" lang="uk-UA" sz="1800" b="1" i="0" u="none" strike="noStrike" cap="none" normalizeH="0" baseline="0" smtClean="0">
                          <a:ln>
                            <a:noFill/>
                          </a:ln>
                          <a:solidFill>
                            <a:schemeClr val="tx1"/>
                          </a:solidFill>
                          <a:effectLst/>
                          <a:latin typeface="Arial" charset="0"/>
                        </a:rPr>
                        <a:t>l –ae</a:t>
                      </a:r>
                      <a:r>
                        <a:rPr kumimoji="0" lang="ru-RU" sz="1800" b="1" i="0" u="none" strike="noStrike" cap="none" normalizeH="0" baseline="0" smtClean="0">
                          <a:ln>
                            <a:noFill/>
                          </a:ln>
                          <a:solidFill>
                            <a:schemeClr val="tx1"/>
                          </a:solidFill>
                          <a:effectLst/>
                          <a:latin typeface="Arial" charset="0"/>
                        </a:rPr>
                        <a:t> </a:t>
                      </a:r>
                    </a:p>
                  </a:txBody>
                  <a:tcPr horzOverflow="overflow">
                    <a:lnL>
                      <a:noFill/>
                    </a:lnL>
                    <a:lnR>
                      <a:noFill/>
                    </a:lnR>
                    <a:lnT>
                      <a:noFill/>
                    </a:lnT>
                    <a:lnB>
                      <a:noFill/>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rgbClr val="FF0066"/>
                          </a:solidFill>
                          <a:effectLst/>
                          <a:latin typeface="Arial" charset="0"/>
                        </a:rPr>
                        <a:t>Gen.</a:t>
                      </a:r>
                      <a:r>
                        <a:rPr kumimoji="0" lang="ru-RU" sz="1800" b="1" i="0" u="none" strike="noStrike" cap="none" normalizeH="0" baseline="0" smtClean="0">
                          <a:ln>
                            <a:noFill/>
                          </a:ln>
                          <a:solidFill>
                            <a:srgbClr val="FF0066"/>
                          </a:solidFill>
                          <a:effectLst/>
                          <a:latin typeface="Arial" charset="0"/>
                        </a:rPr>
                        <a:t>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chemeClr val="tx1"/>
                          </a:solidFill>
                          <a:effectLst/>
                          <a:latin typeface="Arial" charset="0"/>
                        </a:rPr>
                        <a:t>Sy</a:t>
                      </a:r>
                      <a:r>
                        <a:rPr kumimoji="0" lang="en-US" sz="1800" b="1" i="0" u="none" strike="noStrike" cap="none" normalizeH="0" baseline="0" smtClean="0">
                          <a:ln>
                            <a:noFill/>
                          </a:ln>
                          <a:solidFill>
                            <a:schemeClr val="tx1"/>
                          </a:solidFill>
                          <a:effectLst/>
                          <a:latin typeface="Arial" charset="0"/>
                        </a:rPr>
                        <a:t>õ</a:t>
                      </a:r>
                      <a:r>
                        <a:rPr kumimoji="0" lang="uk-UA" sz="1800" b="1" i="0" u="none" strike="noStrike" cap="none" normalizeH="0" baseline="0" smtClean="0">
                          <a:ln>
                            <a:noFill/>
                          </a:ln>
                          <a:solidFill>
                            <a:schemeClr val="tx1"/>
                          </a:solidFill>
                          <a:effectLst/>
                          <a:latin typeface="Arial" charset="0"/>
                        </a:rPr>
                        <a:t>stl –es</a:t>
                      </a:r>
                      <a:r>
                        <a:rPr kumimoji="0" lang="ru-RU" sz="1800" b="1" i="0" u="none" strike="noStrike" cap="none" normalizeH="0" baseline="0" smtClean="0">
                          <a:ln>
                            <a:noFill/>
                          </a:ln>
                          <a:solidFill>
                            <a:schemeClr val="tx1"/>
                          </a:solidFill>
                          <a:effectLst/>
                          <a:latin typeface="Arial" charset="0"/>
                        </a:rPr>
                        <a:t>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chemeClr val="tx1"/>
                          </a:solidFill>
                          <a:effectLst/>
                          <a:latin typeface="Arial" charset="0"/>
                        </a:rPr>
                        <a:t>Syst</a:t>
                      </a:r>
                      <a:r>
                        <a:rPr kumimoji="0" lang="en-US" sz="1800" b="1" i="0" u="none" strike="noStrike" cap="none" normalizeH="0" baseline="0" smtClean="0">
                          <a:ln>
                            <a:noFill/>
                          </a:ln>
                          <a:solidFill>
                            <a:schemeClr val="tx1"/>
                          </a:solidFill>
                          <a:effectLst/>
                          <a:latin typeface="Arial" charset="0"/>
                        </a:rPr>
                        <a:t>õ</a:t>
                      </a:r>
                      <a:r>
                        <a:rPr kumimoji="0" lang="uk-UA" sz="1800" b="1" i="0" u="none" strike="noStrike" cap="none" normalizeH="0" baseline="0" smtClean="0">
                          <a:ln>
                            <a:noFill/>
                          </a:ln>
                          <a:solidFill>
                            <a:schemeClr val="tx1"/>
                          </a:solidFill>
                          <a:effectLst/>
                          <a:latin typeface="Arial" charset="0"/>
                        </a:rPr>
                        <a:t>l -orum</a:t>
                      </a:r>
                      <a:r>
                        <a:rPr kumimoji="0" lang="ru-RU" sz="1800" b="1" i="0" u="none" strike="noStrike" cap="none" normalizeH="0" baseline="0" smtClean="0">
                          <a:ln>
                            <a:noFill/>
                          </a:ln>
                          <a:solidFill>
                            <a:schemeClr val="tx1"/>
                          </a:solidFill>
                          <a:effectLst/>
                          <a:latin typeface="Arial" charset="0"/>
                        </a:rPr>
                        <a:t> </a:t>
                      </a: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ransition spd="med" advClick="0" advTm="30000">
    <p:wheel spokes="8"/>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AutoShape 4"/>
          <p:cNvSpPr>
            <a:spLocks noChangeArrowheads="1"/>
          </p:cNvSpPr>
          <p:nvPr/>
        </p:nvSpPr>
        <p:spPr bwMode="auto">
          <a:xfrm>
            <a:off x="179388" y="36513"/>
            <a:ext cx="8785225" cy="6692900"/>
          </a:xfrm>
          <a:prstGeom prst="flowChartProcess">
            <a:avLst/>
          </a:prstGeom>
          <a:solidFill>
            <a:srgbClr val="A5B592">
              <a:alpha val="0"/>
            </a:srgbClr>
          </a:solidFill>
          <a:ln w="9525">
            <a:solidFill>
              <a:srgbClr val="000000">
                <a:alpha val="0"/>
              </a:srgbClr>
            </a:solidFill>
            <a:miter lim="800000"/>
            <a:headEnd/>
            <a:tailEnd/>
          </a:ln>
        </p:spPr>
        <p:txBody>
          <a:bodyPr anchor="ctr">
            <a:spAutoFit/>
          </a:bodyPr>
          <a:lstStyle/>
          <a:p>
            <a:pPr algn="ctr"/>
            <a:r>
              <a:rPr lang="uk-UA" b="1" dirty="0">
                <a:solidFill>
                  <a:srgbClr val="92D050"/>
                </a:solidFill>
                <a:latin typeface="Arial" charset="0"/>
              </a:rPr>
              <a:t>4. Будова слова.  Утворення складних слів</a:t>
            </a:r>
          </a:p>
          <a:p>
            <a:pPr algn="just"/>
            <a:r>
              <a:rPr lang="uk-UA" dirty="0">
                <a:latin typeface="Arial" charset="0"/>
              </a:rPr>
              <a:t>	</a:t>
            </a:r>
            <a:r>
              <a:rPr lang="uk-UA" b="1" dirty="0">
                <a:latin typeface="Arial" charset="0"/>
              </a:rPr>
              <a:t>Просте слово складається з кореня і закінчення. </a:t>
            </a:r>
            <a:r>
              <a:rPr lang="uk-UA" b="1" dirty="0">
                <a:solidFill>
                  <a:srgbClr val="FFFF00"/>
                </a:solidFill>
                <a:latin typeface="Arial" charset="0"/>
              </a:rPr>
              <a:t>Корінь</a:t>
            </a:r>
            <a:r>
              <a:rPr lang="uk-UA" b="1" dirty="0">
                <a:latin typeface="Arial" charset="0"/>
              </a:rPr>
              <a:t> - це спільна частина споріднених слів, яка виражає їх основне лексичне значення. </a:t>
            </a:r>
            <a:r>
              <a:rPr lang="uk-UA" b="1" i="1" dirty="0">
                <a:latin typeface="Arial" charset="0"/>
              </a:rPr>
              <a:t>Наприклад</a:t>
            </a:r>
            <a:r>
              <a:rPr lang="uk-UA" b="1" dirty="0">
                <a:latin typeface="Arial" charset="0"/>
              </a:rPr>
              <a:t> в споріднених словах </a:t>
            </a:r>
            <a:r>
              <a:rPr lang="uk-UA" b="1" dirty="0" err="1">
                <a:solidFill>
                  <a:schemeClr val="hlink"/>
                </a:solidFill>
                <a:latin typeface="Arial" charset="0"/>
              </a:rPr>
              <a:t>vertebra</a:t>
            </a:r>
            <a:r>
              <a:rPr lang="uk-UA" b="1" dirty="0">
                <a:latin typeface="Arial" charset="0"/>
              </a:rPr>
              <a:t> – хребець, </a:t>
            </a:r>
            <a:r>
              <a:rPr lang="uk-UA" b="1" dirty="0" err="1">
                <a:solidFill>
                  <a:schemeClr val="hlink"/>
                </a:solidFill>
                <a:latin typeface="Arial" charset="0"/>
              </a:rPr>
              <a:t>vertebralis</a:t>
            </a:r>
            <a:r>
              <a:rPr lang="uk-UA" b="1" dirty="0">
                <a:latin typeface="Arial" charset="0"/>
              </a:rPr>
              <a:t> – хребцевий,</a:t>
            </a:r>
            <a:r>
              <a:rPr lang="uk-UA" b="1" dirty="0">
                <a:solidFill>
                  <a:schemeClr val="hlink"/>
                </a:solidFill>
                <a:latin typeface="Arial" charset="0"/>
              </a:rPr>
              <a:t> </a:t>
            </a:r>
            <a:r>
              <a:rPr lang="uk-UA" b="1" dirty="0" err="1">
                <a:solidFill>
                  <a:schemeClr val="hlink"/>
                </a:solidFill>
                <a:latin typeface="Arial" charset="0"/>
              </a:rPr>
              <a:t>intervertebralis</a:t>
            </a:r>
            <a:r>
              <a:rPr lang="uk-UA" b="1" dirty="0">
                <a:latin typeface="Arial" charset="0"/>
              </a:rPr>
              <a:t> – </a:t>
            </a:r>
            <a:r>
              <a:rPr lang="uk-UA" b="1" dirty="0" err="1">
                <a:latin typeface="Arial" charset="0"/>
              </a:rPr>
              <a:t>міжхребцевий</a:t>
            </a:r>
            <a:r>
              <a:rPr lang="uk-UA" b="1" dirty="0">
                <a:latin typeface="Arial" charset="0"/>
              </a:rPr>
              <a:t>, спільний корінь </a:t>
            </a:r>
            <a:r>
              <a:rPr lang="uk-UA" b="1" dirty="0" err="1">
                <a:solidFill>
                  <a:srgbClr val="FF0066"/>
                </a:solidFill>
                <a:latin typeface="Arial" charset="0"/>
              </a:rPr>
              <a:t>vertebr</a:t>
            </a:r>
            <a:r>
              <a:rPr lang="uk-UA" b="1" dirty="0">
                <a:latin typeface="Arial" charset="0"/>
              </a:rPr>
              <a:t>.</a:t>
            </a:r>
          </a:p>
          <a:p>
            <a:pPr algn="just"/>
            <a:r>
              <a:rPr lang="uk-UA" b="1" dirty="0">
                <a:latin typeface="Arial" charset="0"/>
              </a:rPr>
              <a:t>	Слово має крім кореня закінчення, префікс або суфікс. </a:t>
            </a:r>
            <a:r>
              <a:rPr lang="uk-UA" b="1" dirty="0">
                <a:solidFill>
                  <a:srgbClr val="FFFF00"/>
                </a:solidFill>
                <a:latin typeface="Arial" charset="0"/>
              </a:rPr>
              <a:t>Закінчення</a:t>
            </a:r>
            <a:r>
              <a:rPr lang="uk-UA" b="1" dirty="0">
                <a:latin typeface="Arial" charset="0"/>
              </a:rPr>
              <a:t> - це змінна частина слова, що приєднується до основи чи кореня слова безпосередньо або за допомогою суфіксів. </a:t>
            </a:r>
            <a:r>
              <a:rPr lang="uk-UA" b="1" i="1" dirty="0">
                <a:latin typeface="Arial" charset="0"/>
              </a:rPr>
              <a:t>Наприклад</a:t>
            </a:r>
            <a:r>
              <a:rPr lang="uk-UA" b="1" dirty="0">
                <a:latin typeface="Arial" charset="0"/>
              </a:rPr>
              <a:t> </a:t>
            </a:r>
            <a:r>
              <a:rPr lang="uk-UA" b="1" dirty="0" err="1">
                <a:solidFill>
                  <a:schemeClr val="hlink"/>
                </a:solidFill>
                <a:latin typeface="Arial" charset="0"/>
              </a:rPr>
              <a:t>vertebra</a:t>
            </a:r>
            <a:r>
              <a:rPr lang="uk-UA" b="1" dirty="0">
                <a:latin typeface="Arial" charset="0"/>
              </a:rPr>
              <a:t>, </a:t>
            </a:r>
            <a:r>
              <a:rPr lang="uk-UA" b="1" dirty="0" err="1">
                <a:solidFill>
                  <a:schemeClr val="hlink"/>
                </a:solidFill>
                <a:latin typeface="Arial" charset="0"/>
              </a:rPr>
              <a:t>vertebralis</a:t>
            </a:r>
            <a:r>
              <a:rPr lang="uk-UA" b="1" dirty="0">
                <a:latin typeface="Arial" charset="0"/>
              </a:rPr>
              <a:t> -   суфікс</a:t>
            </a:r>
            <a:r>
              <a:rPr lang="uk-UA" b="1" dirty="0">
                <a:solidFill>
                  <a:schemeClr val="hlink"/>
                </a:solidFill>
                <a:latin typeface="Arial" charset="0"/>
              </a:rPr>
              <a:t> </a:t>
            </a:r>
            <a:r>
              <a:rPr lang="uk-UA" b="1" dirty="0" err="1">
                <a:solidFill>
                  <a:schemeClr val="hlink"/>
                </a:solidFill>
                <a:latin typeface="Arial" charset="0"/>
              </a:rPr>
              <a:t>al</a:t>
            </a:r>
            <a:r>
              <a:rPr lang="uk-UA" b="1" dirty="0">
                <a:latin typeface="Arial" charset="0"/>
              </a:rPr>
              <a:t>.</a:t>
            </a:r>
          </a:p>
          <a:p>
            <a:pPr algn="just"/>
            <a:r>
              <a:rPr lang="uk-UA" b="1" dirty="0">
                <a:latin typeface="Arial" charset="0"/>
              </a:rPr>
              <a:t>	</a:t>
            </a:r>
            <a:r>
              <a:rPr lang="uk-UA" b="1" dirty="0">
                <a:solidFill>
                  <a:srgbClr val="FFFF00"/>
                </a:solidFill>
                <a:latin typeface="Arial" charset="0"/>
              </a:rPr>
              <a:t>Префікс </a:t>
            </a:r>
            <a:r>
              <a:rPr lang="uk-UA" b="1" dirty="0">
                <a:latin typeface="Arial" charset="0"/>
              </a:rPr>
              <a:t>- це частина слова, що стоїть перед коренем. </a:t>
            </a:r>
            <a:r>
              <a:rPr lang="uk-UA" b="1" i="1" dirty="0">
                <a:latin typeface="Arial" charset="0"/>
              </a:rPr>
              <a:t>Наприклад</a:t>
            </a:r>
            <a:r>
              <a:rPr lang="uk-UA" b="1" dirty="0">
                <a:latin typeface="Arial" charset="0"/>
              </a:rPr>
              <a:t> </a:t>
            </a:r>
            <a:r>
              <a:rPr lang="uk-UA" b="1" dirty="0" err="1">
                <a:solidFill>
                  <a:schemeClr val="hlink"/>
                </a:solidFill>
                <a:latin typeface="Arial" charset="0"/>
              </a:rPr>
              <a:t>intervertebralis</a:t>
            </a:r>
            <a:r>
              <a:rPr lang="uk-UA" b="1" dirty="0">
                <a:latin typeface="Arial" charset="0"/>
              </a:rPr>
              <a:t> – </a:t>
            </a:r>
            <a:r>
              <a:rPr lang="uk-UA" b="1" dirty="0" err="1">
                <a:latin typeface="Arial" charset="0"/>
              </a:rPr>
              <a:t>префікс-</a:t>
            </a:r>
            <a:r>
              <a:rPr lang="uk-UA" b="1" dirty="0">
                <a:latin typeface="Arial" charset="0"/>
              </a:rPr>
              <a:t> </a:t>
            </a:r>
            <a:r>
              <a:rPr lang="uk-UA" b="1" dirty="0" err="1">
                <a:solidFill>
                  <a:srgbClr val="FF0066"/>
                </a:solidFill>
                <a:latin typeface="Arial" charset="0"/>
              </a:rPr>
              <a:t>inter</a:t>
            </a:r>
            <a:r>
              <a:rPr lang="uk-UA" b="1" dirty="0">
                <a:latin typeface="Arial" charset="0"/>
              </a:rPr>
              <a:t>.</a:t>
            </a:r>
          </a:p>
          <a:p>
            <a:pPr algn="just"/>
            <a:r>
              <a:rPr lang="uk-UA" b="1" dirty="0">
                <a:latin typeface="Arial" charset="0"/>
              </a:rPr>
              <a:t>	</a:t>
            </a:r>
            <a:r>
              <a:rPr lang="uk-UA" b="1" dirty="0">
                <a:solidFill>
                  <a:srgbClr val="FFFF00"/>
                </a:solidFill>
                <a:latin typeface="Arial" charset="0"/>
              </a:rPr>
              <a:t>Суфікс </a:t>
            </a:r>
            <a:r>
              <a:rPr lang="uk-UA" b="1" dirty="0">
                <a:latin typeface="Arial" charset="0"/>
              </a:rPr>
              <a:t>- це частина слова, що стоїть між коренем і закінчення. </a:t>
            </a:r>
            <a:r>
              <a:rPr lang="uk-UA" b="1" i="1" dirty="0">
                <a:latin typeface="Arial" charset="0"/>
              </a:rPr>
              <a:t>Наприклад</a:t>
            </a:r>
            <a:r>
              <a:rPr lang="uk-UA" b="1" dirty="0">
                <a:latin typeface="Arial" charset="0"/>
              </a:rPr>
              <a:t>: в слові </a:t>
            </a:r>
            <a:r>
              <a:rPr lang="uk-UA" b="1" dirty="0" err="1">
                <a:solidFill>
                  <a:schemeClr val="hlink"/>
                </a:solidFill>
                <a:latin typeface="Arial" charset="0"/>
              </a:rPr>
              <a:t>vertebralis</a:t>
            </a:r>
            <a:r>
              <a:rPr lang="uk-UA" b="1" dirty="0">
                <a:latin typeface="Arial" charset="0"/>
              </a:rPr>
              <a:t> суфікс </a:t>
            </a:r>
            <a:r>
              <a:rPr lang="uk-UA" b="1" dirty="0">
                <a:solidFill>
                  <a:srgbClr val="FF0066"/>
                </a:solidFill>
                <a:latin typeface="Arial" charset="0"/>
              </a:rPr>
              <a:t>-</a:t>
            </a:r>
            <a:r>
              <a:rPr lang="uk-UA" b="1" dirty="0" err="1">
                <a:solidFill>
                  <a:srgbClr val="FF0066"/>
                </a:solidFill>
                <a:latin typeface="Arial" charset="0"/>
              </a:rPr>
              <a:t>al</a:t>
            </a:r>
            <a:r>
              <a:rPr lang="uk-UA" b="1" dirty="0">
                <a:latin typeface="Arial" charset="0"/>
              </a:rPr>
              <a:t>.</a:t>
            </a:r>
          </a:p>
          <a:p>
            <a:pPr algn="just"/>
            <a:r>
              <a:rPr lang="uk-UA" b="1" dirty="0">
                <a:latin typeface="Arial" charset="0"/>
              </a:rPr>
              <a:t>	Складні слова в латинській мові утворюються афіксальним і </a:t>
            </a:r>
            <a:r>
              <a:rPr lang="uk-UA" b="1" dirty="0" err="1">
                <a:latin typeface="Arial" charset="0"/>
              </a:rPr>
              <a:t>безафіксальним</a:t>
            </a:r>
            <a:r>
              <a:rPr lang="uk-UA" b="1" dirty="0">
                <a:latin typeface="Arial" charset="0"/>
              </a:rPr>
              <a:t> способом. </a:t>
            </a:r>
            <a:r>
              <a:rPr lang="uk-UA" b="1" i="1" dirty="0">
                <a:latin typeface="Arial" charset="0"/>
              </a:rPr>
              <a:t>Афіксальний спосіб</a:t>
            </a:r>
            <a:r>
              <a:rPr lang="uk-UA" b="1" dirty="0">
                <a:latin typeface="Arial" charset="0"/>
              </a:rPr>
              <a:t> - слово утворюється шляхом приєднання до основи префіксів суфіксів цим способом утворюється більшість анатомічних і клінічних термінів.</a:t>
            </a:r>
          </a:p>
          <a:p>
            <a:pPr algn="just"/>
            <a:r>
              <a:rPr lang="uk-UA" b="1" dirty="0">
                <a:latin typeface="Arial" charset="0"/>
              </a:rPr>
              <a:t>	</a:t>
            </a:r>
            <a:r>
              <a:rPr lang="uk-UA" b="1" dirty="0">
                <a:solidFill>
                  <a:srgbClr val="FFFF00"/>
                </a:solidFill>
                <a:latin typeface="Arial" charset="0"/>
              </a:rPr>
              <a:t>Префікси: supra-; peri-; endo-; hupo-; huper-; a-; </a:t>
            </a:r>
            <a:r>
              <a:rPr lang="uk-UA" b="1" dirty="0" err="1">
                <a:solidFill>
                  <a:srgbClr val="FFFF00"/>
                </a:solidFill>
                <a:latin typeface="Arial" charset="0"/>
              </a:rPr>
              <a:t>dys</a:t>
            </a:r>
            <a:r>
              <a:rPr lang="uk-UA" b="1" dirty="0">
                <a:solidFill>
                  <a:srgbClr val="FFFF00"/>
                </a:solidFill>
                <a:latin typeface="Arial" charset="0"/>
              </a:rPr>
              <a:t> надають словам нового значення</a:t>
            </a:r>
            <a:r>
              <a:rPr lang="uk-UA" b="1" dirty="0">
                <a:latin typeface="Arial" charset="0"/>
              </a:rPr>
              <a:t> </a:t>
            </a:r>
            <a:r>
              <a:rPr lang="uk-UA" b="1" dirty="0" err="1">
                <a:solidFill>
                  <a:schemeClr val="hlink"/>
                </a:solidFill>
                <a:latin typeface="Arial" charset="0"/>
              </a:rPr>
              <a:t>pericardium</a:t>
            </a:r>
            <a:r>
              <a:rPr lang="uk-UA" b="1" dirty="0">
                <a:latin typeface="Arial" charset="0"/>
              </a:rPr>
              <a:t> – серцева сумка; </a:t>
            </a:r>
            <a:r>
              <a:rPr lang="uk-UA" b="1" dirty="0" err="1">
                <a:solidFill>
                  <a:schemeClr val="hlink"/>
                </a:solidFill>
                <a:latin typeface="Arial" charset="0"/>
              </a:rPr>
              <a:t>endocardium</a:t>
            </a:r>
            <a:r>
              <a:rPr lang="uk-UA" b="1" dirty="0">
                <a:latin typeface="Arial" charset="0"/>
              </a:rPr>
              <a:t> – внутрішня оболонка серця. </a:t>
            </a:r>
          </a:p>
          <a:p>
            <a:pPr algn="just"/>
            <a:r>
              <a:rPr lang="uk-UA" b="1" dirty="0">
                <a:latin typeface="Arial" charset="0"/>
              </a:rPr>
              <a:t>	</a:t>
            </a:r>
            <a:r>
              <a:rPr lang="uk-UA" b="1" dirty="0">
                <a:solidFill>
                  <a:srgbClr val="FFFF00"/>
                </a:solidFill>
                <a:latin typeface="Arial" charset="0"/>
              </a:rPr>
              <a:t>Суфікси – </a:t>
            </a:r>
            <a:r>
              <a:rPr lang="uk-UA" b="1" dirty="0" err="1">
                <a:solidFill>
                  <a:srgbClr val="FFFF00"/>
                </a:solidFill>
                <a:latin typeface="Arial" charset="0"/>
              </a:rPr>
              <a:t>ul</a:t>
            </a:r>
            <a:r>
              <a:rPr lang="uk-UA" b="1" dirty="0">
                <a:solidFill>
                  <a:srgbClr val="FFFF00"/>
                </a:solidFill>
                <a:latin typeface="Arial" charset="0"/>
              </a:rPr>
              <a:t>, </a:t>
            </a:r>
            <a:r>
              <a:rPr lang="uk-UA" b="1" dirty="0" err="1">
                <a:solidFill>
                  <a:srgbClr val="FFFF00"/>
                </a:solidFill>
                <a:latin typeface="Arial" charset="0"/>
              </a:rPr>
              <a:t>cul</a:t>
            </a:r>
            <a:r>
              <a:rPr lang="uk-UA" b="1" dirty="0">
                <a:solidFill>
                  <a:srgbClr val="FFFF00"/>
                </a:solidFill>
                <a:latin typeface="Arial" charset="0"/>
              </a:rPr>
              <a:t>, </a:t>
            </a:r>
            <a:r>
              <a:rPr lang="uk-UA" b="1" dirty="0" err="1">
                <a:solidFill>
                  <a:srgbClr val="FFFF00"/>
                </a:solidFill>
                <a:latin typeface="Arial" charset="0"/>
              </a:rPr>
              <a:t>ol</a:t>
            </a:r>
            <a:r>
              <a:rPr lang="uk-UA" b="1" dirty="0">
                <a:solidFill>
                  <a:srgbClr val="FFFF00"/>
                </a:solidFill>
                <a:latin typeface="Arial" charset="0"/>
              </a:rPr>
              <a:t> надають словам зменшувального значення.</a:t>
            </a:r>
          </a:p>
          <a:p>
            <a:pPr algn="just"/>
            <a:r>
              <a:rPr lang="uk-UA" b="1" dirty="0">
                <a:latin typeface="Arial" charset="0"/>
              </a:rPr>
              <a:t>	</a:t>
            </a:r>
            <a:r>
              <a:rPr lang="uk-UA" b="1" dirty="0" err="1">
                <a:solidFill>
                  <a:schemeClr val="hlink"/>
                </a:solidFill>
                <a:latin typeface="Arial" charset="0"/>
              </a:rPr>
              <a:t>Tuber</a:t>
            </a:r>
            <a:r>
              <a:rPr lang="uk-UA" b="1" dirty="0">
                <a:latin typeface="Arial" charset="0"/>
              </a:rPr>
              <a:t> – горб; </a:t>
            </a:r>
            <a:r>
              <a:rPr lang="uk-UA" b="1" dirty="0" err="1">
                <a:solidFill>
                  <a:schemeClr val="hlink"/>
                </a:solidFill>
                <a:latin typeface="Arial" charset="0"/>
              </a:rPr>
              <a:t>tuberculum</a:t>
            </a:r>
            <a:r>
              <a:rPr lang="uk-UA" b="1" dirty="0">
                <a:latin typeface="Arial" charset="0"/>
              </a:rPr>
              <a:t> – горбик.</a:t>
            </a:r>
          </a:p>
          <a:p>
            <a:pPr algn="just"/>
            <a:r>
              <a:rPr lang="uk-UA" b="1" dirty="0">
                <a:latin typeface="Arial" charset="0"/>
              </a:rPr>
              <a:t>	</a:t>
            </a:r>
            <a:r>
              <a:rPr lang="uk-UA" b="1" dirty="0" err="1">
                <a:solidFill>
                  <a:srgbClr val="FFFF00"/>
                </a:solidFill>
                <a:latin typeface="Arial" charset="0"/>
              </a:rPr>
              <a:t>Суфікс-</a:t>
            </a:r>
            <a:r>
              <a:rPr lang="uk-UA" b="1" dirty="0">
                <a:solidFill>
                  <a:srgbClr val="FFFF00"/>
                </a:solidFill>
                <a:latin typeface="Arial" charset="0"/>
              </a:rPr>
              <a:t> </a:t>
            </a:r>
            <a:r>
              <a:rPr lang="uk-UA" b="1" dirty="0" err="1">
                <a:solidFill>
                  <a:srgbClr val="FFFF00"/>
                </a:solidFill>
                <a:latin typeface="Arial" charset="0"/>
              </a:rPr>
              <a:t>it</a:t>
            </a:r>
            <a:r>
              <a:rPr lang="uk-UA" b="1" dirty="0">
                <a:solidFill>
                  <a:srgbClr val="FFFF00"/>
                </a:solidFill>
                <a:latin typeface="Arial" charset="0"/>
              </a:rPr>
              <a:t> –</a:t>
            </a:r>
            <a:r>
              <a:rPr lang="uk-UA" b="1" dirty="0">
                <a:latin typeface="Arial" charset="0"/>
              </a:rPr>
              <a:t> утворює іменники, що виражають запальні захворювання. </a:t>
            </a:r>
            <a:r>
              <a:rPr lang="uk-UA" b="1" i="1" dirty="0">
                <a:latin typeface="Arial" charset="0"/>
              </a:rPr>
              <a:t>Наприклад</a:t>
            </a:r>
            <a:r>
              <a:rPr lang="uk-UA" b="1" dirty="0">
                <a:latin typeface="Arial" charset="0"/>
              </a:rPr>
              <a:t> </a:t>
            </a:r>
            <a:r>
              <a:rPr lang="uk-UA" b="1" dirty="0" err="1">
                <a:solidFill>
                  <a:schemeClr val="hlink"/>
                </a:solidFill>
                <a:latin typeface="Arial" charset="0"/>
              </a:rPr>
              <a:t>hepar</a:t>
            </a:r>
            <a:r>
              <a:rPr lang="uk-UA" b="1" dirty="0">
                <a:latin typeface="Arial" charset="0"/>
              </a:rPr>
              <a:t> – печінка; </a:t>
            </a:r>
            <a:r>
              <a:rPr lang="uk-UA" b="1" dirty="0" err="1">
                <a:solidFill>
                  <a:schemeClr val="hlink"/>
                </a:solidFill>
                <a:latin typeface="Arial" charset="0"/>
              </a:rPr>
              <a:t>hepatitis</a:t>
            </a:r>
            <a:r>
              <a:rPr lang="uk-UA" b="1" dirty="0">
                <a:latin typeface="Arial" charset="0"/>
              </a:rPr>
              <a:t> – запалення печінки.</a:t>
            </a:r>
            <a:endParaRPr lang="ru-RU" b="1" dirty="0">
              <a:latin typeface="Arial" charset="0"/>
            </a:endParaRPr>
          </a:p>
        </p:txBody>
      </p:sp>
    </p:spTree>
  </p:cSld>
  <p:clrMapOvr>
    <a:masterClrMapping/>
  </p:clrMapOvr>
  <p:transition spd="med" advClick="0" advTm="30000">
    <p:wheel spokes="8"/>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4"/>
          <p:cNvSpPr>
            <a:spLocks noChangeArrowheads="1"/>
          </p:cNvSpPr>
          <p:nvPr/>
        </p:nvSpPr>
        <p:spPr bwMode="auto">
          <a:xfrm>
            <a:off x="250825" y="476250"/>
            <a:ext cx="8642350" cy="4495800"/>
          </a:xfrm>
          <a:prstGeom prst="rect">
            <a:avLst/>
          </a:prstGeom>
          <a:solidFill>
            <a:srgbClr val="A5B592">
              <a:alpha val="0"/>
            </a:srgbClr>
          </a:solidFill>
          <a:ln w="9525">
            <a:solidFill>
              <a:srgbClr val="000000">
                <a:alpha val="0"/>
              </a:srgbClr>
            </a:solidFill>
            <a:miter lim="800000"/>
            <a:headEnd/>
            <a:tailEnd/>
          </a:ln>
        </p:spPr>
        <p:txBody>
          <a:bodyPr anchor="ctr">
            <a:spAutoFit/>
          </a:bodyPr>
          <a:lstStyle/>
          <a:p>
            <a:pPr algn="ctr"/>
            <a:r>
              <a:rPr lang="uk-UA" b="1" dirty="0">
                <a:solidFill>
                  <a:srgbClr val="92D050"/>
                </a:solidFill>
                <a:latin typeface="Arial" charset="0"/>
              </a:rPr>
              <a:t>5. Неузгоджене означення</a:t>
            </a:r>
          </a:p>
          <a:p>
            <a:pPr algn="ctr"/>
            <a:endParaRPr lang="uk-UA" b="1" dirty="0">
              <a:latin typeface="Arial" charset="0"/>
            </a:endParaRPr>
          </a:p>
          <a:p>
            <a:pPr algn="just"/>
            <a:r>
              <a:rPr lang="uk-UA" dirty="0"/>
              <a:t>	</a:t>
            </a:r>
            <a:r>
              <a:rPr lang="uk-UA" b="1" dirty="0">
                <a:latin typeface="Arial" charset="0"/>
              </a:rPr>
              <a:t>В латинській мові, як і в українській, вживається неузгоджене означення, виражене іменником у родовому відмінку. Українською мовою воно перекладається прикметником або іменником. </a:t>
            </a:r>
            <a:r>
              <a:rPr lang="uk-UA" b="1" i="1" dirty="0">
                <a:latin typeface="Arial" charset="0"/>
              </a:rPr>
              <a:t>Наприклад:</a:t>
            </a:r>
            <a:r>
              <a:rPr lang="uk-UA" b="1" dirty="0">
                <a:latin typeface="Arial" charset="0"/>
              </a:rPr>
              <a:t>  </a:t>
            </a:r>
            <a:r>
              <a:rPr lang="uk-UA" b="1" dirty="0" err="1">
                <a:solidFill>
                  <a:schemeClr val="hlink"/>
                </a:solidFill>
                <a:latin typeface="Arial" charset="0"/>
              </a:rPr>
              <a:t>aqua</a:t>
            </a:r>
            <a:r>
              <a:rPr lang="uk-UA" b="1" dirty="0">
                <a:solidFill>
                  <a:schemeClr val="hlink"/>
                </a:solidFill>
                <a:latin typeface="Arial" charset="0"/>
              </a:rPr>
              <a:t> </a:t>
            </a:r>
            <a:r>
              <a:rPr lang="uk-UA" b="1" dirty="0" err="1">
                <a:solidFill>
                  <a:schemeClr val="hlink"/>
                </a:solidFill>
                <a:latin typeface="Arial" charset="0"/>
              </a:rPr>
              <a:t>Menthae</a:t>
            </a:r>
            <a:r>
              <a:rPr lang="uk-UA" b="1" dirty="0">
                <a:latin typeface="Arial" charset="0"/>
              </a:rPr>
              <a:t> – м’ятна вода (дослівно вода м’яти); </a:t>
            </a:r>
            <a:r>
              <a:rPr lang="uk-UA" b="1" dirty="0" err="1">
                <a:solidFill>
                  <a:schemeClr val="hlink"/>
                </a:solidFill>
                <a:latin typeface="Arial" charset="0"/>
              </a:rPr>
              <a:t>collumna</a:t>
            </a:r>
            <a:r>
              <a:rPr lang="uk-UA" b="1" dirty="0">
                <a:solidFill>
                  <a:schemeClr val="hlink"/>
                </a:solidFill>
                <a:latin typeface="Arial" charset="0"/>
              </a:rPr>
              <a:t> </a:t>
            </a:r>
            <a:r>
              <a:rPr lang="uk-UA" b="1" dirty="0" err="1">
                <a:solidFill>
                  <a:schemeClr val="hlink"/>
                </a:solidFill>
                <a:latin typeface="Arial" charset="0"/>
              </a:rPr>
              <a:t>vertebrarum</a:t>
            </a:r>
            <a:r>
              <a:rPr lang="uk-UA" b="1" dirty="0">
                <a:latin typeface="Arial" charset="0"/>
              </a:rPr>
              <a:t> </a:t>
            </a:r>
            <a:r>
              <a:rPr lang="uk-UA" b="1" dirty="0" err="1">
                <a:latin typeface="Arial" charset="0"/>
              </a:rPr>
              <a:t>-хребетний</a:t>
            </a:r>
            <a:r>
              <a:rPr lang="uk-UA" b="1" dirty="0">
                <a:latin typeface="Arial" charset="0"/>
              </a:rPr>
              <a:t> стовп (</a:t>
            </a:r>
            <a:r>
              <a:rPr lang="uk-UA" b="1" dirty="0" err="1">
                <a:latin typeface="Arial" charset="0"/>
              </a:rPr>
              <a:t>стовп</a:t>
            </a:r>
            <a:r>
              <a:rPr lang="uk-UA" b="1" dirty="0">
                <a:latin typeface="Arial" charset="0"/>
              </a:rPr>
              <a:t> хребців).</a:t>
            </a:r>
          </a:p>
          <a:p>
            <a:pPr algn="just"/>
            <a:r>
              <a:rPr lang="uk-UA" b="1" dirty="0">
                <a:latin typeface="Arial" charset="0"/>
              </a:rPr>
              <a:t>	Неузгоджене означення входить до складу багатьох медичних термінів. </a:t>
            </a:r>
            <a:r>
              <a:rPr lang="uk-UA" b="1" i="1" dirty="0">
                <a:latin typeface="Arial" charset="0"/>
              </a:rPr>
              <a:t>У фармацевтичній термінології, як правило, неузгоджене означення вживається в родовому відмінку однини, за винятком:</a:t>
            </a:r>
            <a:r>
              <a:rPr lang="uk-UA" b="1" dirty="0">
                <a:solidFill>
                  <a:schemeClr val="hlink"/>
                </a:solidFill>
                <a:latin typeface="Arial" charset="0"/>
              </a:rPr>
              <a:t> </a:t>
            </a:r>
            <a:r>
              <a:rPr lang="uk-UA" b="1" dirty="0" err="1">
                <a:solidFill>
                  <a:schemeClr val="hlink"/>
                </a:solidFill>
                <a:latin typeface="Arial" charset="0"/>
              </a:rPr>
              <a:t>aqua</a:t>
            </a:r>
            <a:r>
              <a:rPr lang="uk-UA" b="1" dirty="0">
                <a:latin typeface="Arial" charset="0"/>
              </a:rPr>
              <a:t> </a:t>
            </a:r>
            <a:r>
              <a:rPr lang="uk-UA" b="1" dirty="0" err="1">
                <a:solidFill>
                  <a:schemeClr val="hlink"/>
                </a:solidFill>
                <a:latin typeface="Arial" charset="0"/>
              </a:rPr>
              <a:t>Amygdalarum</a:t>
            </a:r>
            <a:r>
              <a:rPr lang="uk-UA" b="1" dirty="0">
                <a:solidFill>
                  <a:schemeClr val="hlink"/>
                </a:solidFill>
                <a:latin typeface="Arial" charset="0"/>
              </a:rPr>
              <a:t> </a:t>
            </a:r>
            <a:r>
              <a:rPr lang="uk-UA" b="1" dirty="0" err="1">
                <a:latin typeface="Arial" charset="0"/>
              </a:rPr>
              <a:t>–вода</a:t>
            </a:r>
            <a:r>
              <a:rPr lang="uk-UA" b="1" dirty="0">
                <a:latin typeface="Arial" charset="0"/>
              </a:rPr>
              <a:t> мигдалю; </a:t>
            </a:r>
            <a:r>
              <a:rPr lang="uk-UA" b="1" dirty="0" err="1">
                <a:solidFill>
                  <a:schemeClr val="hlink"/>
                </a:solidFill>
                <a:latin typeface="Arial" charset="0"/>
              </a:rPr>
              <a:t>massa</a:t>
            </a:r>
            <a:r>
              <a:rPr lang="uk-UA" b="1" dirty="0">
                <a:solidFill>
                  <a:schemeClr val="hlink"/>
                </a:solidFill>
                <a:latin typeface="Arial" charset="0"/>
              </a:rPr>
              <a:t> </a:t>
            </a:r>
            <a:r>
              <a:rPr lang="uk-UA" b="1" dirty="0" err="1">
                <a:solidFill>
                  <a:schemeClr val="hlink"/>
                </a:solidFill>
                <a:latin typeface="Arial" charset="0"/>
              </a:rPr>
              <a:t>рilularum</a:t>
            </a:r>
            <a:r>
              <a:rPr lang="uk-UA" b="1" dirty="0">
                <a:latin typeface="Arial" charset="0"/>
              </a:rPr>
              <a:t> – пілюльна маса; </a:t>
            </a:r>
            <a:r>
              <a:rPr lang="uk-UA" b="1" dirty="0" err="1">
                <a:solidFill>
                  <a:schemeClr val="hlink"/>
                </a:solidFill>
                <a:latin typeface="Arial" charset="0"/>
              </a:rPr>
              <a:t>oleum</a:t>
            </a:r>
            <a:r>
              <a:rPr lang="uk-UA" b="1" dirty="0">
                <a:latin typeface="Arial" charset="0"/>
              </a:rPr>
              <a:t> </a:t>
            </a:r>
            <a:r>
              <a:rPr lang="uk-UA" b="1" dirty="0" err="1">
                <a:solidFill>
                  <a:schemeClr val="hlink"/>
                </a:solidFill>
                <a:latin typeface="Arial" charset="0"/>
              </a:rPr>
              <a:t>Olivarum</a:t>
            </a:r>
            <a:r>
              <a:rPr lang="uk-UA" b="1" dirty="0">
                <a:latin typeface="Arial" charset="0"/>
              </a:rPr>
              <a:t> – оливкова олія.</a:t>
            </a:r>
          </a:p>
          <a:p>
            <a:pPr algn="just"/>
            <a:r>
              <a:rPr lang="uk-UA" b="1" dirty="0">
                <a:latin typeface="Arial" charset="0"/>
              </a:rPr>
              <a:t>	Неузгоджене означення, яке вказує на назву рослин, а також хімічного елемента або лікарського засобу, пишеться з великої літери: </a:t>
            </a:r>
            <a:r>
              <a:rPr lang="uk-UA" b="1" dirty="0" err="1">
                <a:solidFill>
                  <a:schemeClr val="hlink"/>
                </a:solidFill>
                <a:latin typeface="Arial" charset="0"/>
              </a:rPr>
              <a:t>tinctura</a:t>
            </a:r>
            <a:r>
              <a:rPr lang="uk-UA" b="1" dirty="0">
                <a:solidFill>
                  <a:schemeClr val="hlink"/>
                </a:solidFill>
                <a:latin typeface="Arial" charset="0"/>
              </a:rPr>
              <a:t> </a:t>
            </a:r>
            <a:r>
              <a:rPr lang="uk-UA" b="1" dirty="0" err="1">
                <a:solidFill>
                  <a:schemeClr val="hlink"/>
                </a:solidFill>
                <a:latin typeface="Arial" charset="0"/>
              </a:rPr>
              <a:t>Belladonnae</a:t>
            </a:r>
            <a:r>
              <a:rPr lang="uk-UA" b="1" dirty="0">
                <a:latin typeface="Arial" charset="0"/>
              </a:rPr>
              <a:t> – настоянка </a:t>
            </a:r>
            <a:r>
              <a:rPr lang="uk-UA" b="1" dirty="0" err="1">
                <a:latin typeface="Arial" charset="0"/>
              </a:rPr>
              <a:t>красавки</a:t>
            </a:r>
            <a:r>
              <a:rPr lang="uk-UA" b="1" dirty="0">
                <a:latin typeface="Arial" charset="0"/>
              </a:rPr>
              <a:t>; </a:t>
            </a:r>
            <a:r>
              <a:rPr lang="uk-UA" b="1" dirty="0" err="1">
                <a:solidFill>
                  <a:schemeClr val="hlink"/>
                </a:solidFill>
                <a:latin typeface="Arial" charset="0"/>
              </a:rPr>
              <a:t>tabuletta</a:t>
            </a:r>
            <a:r>
              <a:rPr lang="uk-UA" b="1" dirty="0">
                <a:solidFill>
                  <a:schemeClr val="hlink"/>
                </a:solidFill>
                <a:latin typeface="Arial" charset="0"/>
              </a:rPr>
              <a:t> </a:t>
            </a:r>
            <a:r>
              <a:rPr lang="uk-UA" b="1" dirty="0" err="1">
                <a:solidFill>
                  <a:schemeClr val="hlink"/>
                </a:solidFill>
                <a:latin typeface="Arial" charset="0"/>
              </a:rPr>
              <a:t>Bromcamphorae</a:t>
            </a:r>
            <a:r>
              <a:rPr lang="uk-UA" b="1" dirty="0">
                <a:latin typeface="Arial" charset="0"/>
              </a:rPr>
              <a:t> – </a:t>
            </a:r>
            <a:r>
              <a:rPr lang="uk-UA" b="1" dirty="0" err="1">
                <a:latin typeface="Arial" charset="0"/>
              </a:rPr>
              <a:t>таблектка</a:t>
            </a:r>
            <a:r>
              <a:rPr lang="uk-UA" b="1" dirty="0">
                <a:latin typeface="Arial" charset="0"/>
              </a:rPr>
              <a:t> бромкамфори</a:t>
            </a:r>
            <a:endParaRPr lang="ru-RU" b="1" dirty="0">
              <a:latin typeface="Arial" charset="0"/>
            </a:endParaRPr>
          </a:p>
        </p:txBody>
      </p:sp>
    </p:spTree>
  </p:cSld>
  <p:clrMapOvr>
    <a:masterClrMapping/>
  </p:clrMapOvr>
  <p:transition spd="med" advClick="0" advTm="30000">
    <p:wheel spokes="8"/>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4"/>
          <p:cNvSpPr>
            <a:spLocks noChangeArrowheads="1"/>
          </p:cNvSpPr>
          <p:nvPr/>
        </p:nvSpPr>
        <p:spPr bwMode="auto">
          <a:xfrm>
            <a:off x="179388" y="1844675"/>
            <a:ext cx="8604250" cy="2024063"/>
          </a:xfrm>
          <a:prstGeom prst="rect">
            <a:avLst/>
          </a:prstGeom>
          <a:solidFill>
            <a:srgbClr val="A5B592">
              <a:alpha val="0"/>
            </a:srgbClr>
          </a:solidFill>
          <a:ln w="9525">
            <a:solidFill>
              <a:srgbClr val="000000">
                <a:alpha val="0"/>
              </a:srgbClr>
            </a:solidFill>
            <a:miter lim="800000"/>
            <a:headEnd/>
            <a:tailEnd/>
          </a:ln>
        </p:spPr>
        <p:txBody>
          <a:bodyPr anchor="ctr">
            <a:spAutoFit/>
          </a:bodyPr>
          <a:lstStyle/>
          <a:p>
            <a:pPr marL="457200" indent="-457200" algn="just"/>
            <a:r>
              <a:rPr lang="uk-UA" b="1">
                <a:latin typeface="Arial" charset="0"/>
              </a:rPr>
              <a:t>	1. До першої відміни належать іменники ……	роду, які в родовому відмінку. однини мають закінчення…………</a:t>
            </a:r>
          </a:p>
          <a:p>
            <a:pPr marL="457200" indent="-457200" algn="just"/>
            <a:r>
              <a:rPr lang="uk-UA" b="1">
                <a:latin typeface="Arial" charset="0"/>
              </a:rPr>
              <a:t>	2. Рід іменників визначається за закінченням…….…відмінка однини.</a:t>
            </a:r>
          </a:p>
          <a:p>
            <a:pPr marL="457200" indent="-457200" algn="just"/>
            <a:r>
              <a:rPr lang="uk-UA" b="1">
                <a:latin typeface="Arial" charset="0"/>
              </a:rPr>
              <a:t>	3. Ознакою жіночого роду  1 відміни є  закінчення	…….........</a:t>
            </a:r>
          </a:p>
          <a:p>
            <a:pPr marL="457200" indent="-457200" algn="just"/>
            <a:r>
              <a:rPr lang="uk-UA" b="1">
                <a:latin typeface="Arial" charset="0"/>
              </a:rPr>
              <a:t>	4. Ветеринарні терміни  використовуються…….. відмінку ………і…….</a:t>
            </a:r>
          </a:p>
          <a:p>
            <a:pPr marL="457200" indent="-457200" algn="just"/>
            <a:r>
              <a:rPr lang="uk-UA" b="1">
                <a:latin typeface="Arial" charset="0"/>
              </a:rPr>
              <a:t>	5. Рід іменників в словнику позначається літерами: чоловічий - ….., жіночий - ………, середній - ..….</a:t>
            </a:r>
            <a:endParaRPr lang="ru-RU" b="1">
              <a:latin typeface="Arial" charset="0"/>
            </a:endParaRPr>
          </a:p>
        </p:txBody>
      </p:sp>
      <p:sp>
        <p:nvSpPr>
          <p:cNvPr id="62466" name="Rectangle 4"/>
          <p:cNvSpPr>
            <a:spLocks noChangeArrowheads="1"/>
          </p:cNvSpPr>
          <p:nvPr/>
        </p:nvSpPr>
        <p:spPr bwMode="auto">
          <a:xfrm>
            <a:off x="539750" y="692150"/>
            <a:ext cx="7993063" cy="8636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rPr>
              <a:t>? Запитання для самоконтролю</a:t>
            </a:r>
            <a:endParaRPr lang="ru-RU" sz="2400" b="1">
              <a:solidFill>
                <a:srgbClr val="FF0066"/>
              </a:solidFill>
            </a:endParaRPr>
          </a:p>
        </p:txBody>
      </p:sp>
    </p:spTree>
  </p:cSld>
  <p:clrMapOvr>
    <a:masterClrMapping/>
  </p:clrMapOvr>
  <p:transition spd="med" advClick="0" advTm="30000">
    <p:wheel spokes="8"/>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4"/>
          <p:cNvSpPr>
            <a:spLocks noChangeArrowheads="1"/>
          </p:cNvSpPr>
          <p:nvPr/>
        </p:nvSpPr>
        <p:spPr bwMode="auto">
          <a:xfrm>
            <a:off x="323850" y="855663"/>
            <a:ext cx="8267700" cy="5319712"/>
          </a:xfrm>
          <a:prstGeom prst="rect">
            <a:avLst/>
          </a:prstGeom>
          <a:solidFill>
            <a:srgbClr val="A5B592">
              <a:alpha val="0"/>
            </a:srgbClr>
          </a:solidFill>
          <a:ln w="9525">
            <a:solidFill>
              <a:srgbClr val="000000">
                <a:alpha val="0"/>
              </a:srgbClr>
            </a:solidFill>
            <a:miter lim="800000"/>
            <a:headEnd/>
            <a:tailEnd/>
          </a:ln>
        </p:spPr>
        <p:txBody>
          <a:bodyPr anchor="ctr">
            <a:spAutoFit/>
          </a:bodyPr>
          <a:lstStyle/>
          <a:p>
            <a:pPr marL="457200" indent="-457200" algn="ctr"/>
            <a:r>
              <a:rPr lang="uk-UA" b="1" i="1">
                <a:latin typeface="Arial" charset="0"/>
              </a:rPr>
              <a:t>1.</a:t>
            </a:r>
            <a:r>
              <a:rPr lang="uk-UA" b="1" i="1"/>
              <a:t> </a:t>
            </a:r>
            <a:r>
              <a:rPr lang="uk-UA" b="1" i="1">
                <a:latin typeface="Arial" charset="0"/>
              </a:rPr>
              <a:t>Допишіть другу частину словосполучень та  перекладіть:</a:t>
            </a:r>
          </a:p>
          <a:p>
            <a:pPr marL="457200" indent="-457200"/>
            <a:endParaRPr lang="uk-UA" b="1">
              <a:latin typeface="Arial" charset="0"/>
            </a:endParaRPr>
          </a:p>
          <a:p>
            <a:pPr marL="457200" indent="-457200"/>
            <a:r>
              <a:rPr lang="uk-UA" b="1">
                <a:solidFill>
                  <a:schemeClr val="hlink"/>
                </a:solidFill>
                <a:latin typeface="Arial" charset="0"/>
              </a:rPr>
              <a:t>	Зразок:</a:t>
            </a:r>
            <a:r>
              <a:rPr lang="uk-UA" b="1">
                <a:latin typeface="Arial" charset="0"/>
              </a:rPr>
              <a:t> vertebrae … (свині) - vertebrare porcae – хребці свині.</a:t>
            </a:r>
          </a:p>
          <a:p>
            <a:pPr marL="457200" indent="-457200"/>
            <a:r>
              <a:rPr lang="uk-UA" b="1">
                <a:solidFill>
                  <a:srgbClr val="FF0066"/>
                </a:solidFill>
                <a:latin typeface="Arial" charset="0"/>
              </a:rPr>
              <a:t>	Costae…..(кoрiв),   tincturа……..(м’яти), massa……..(пілюль),  corpus  ……..(хребця),  herba………(конвалії), cranium……. (свині), gutta………(води), fossae……. (хребців).</a:t>
            </a:r>
          </a:p>
          <a:p>
            <a:pPr marL="457200" indent="-457200"/>
            <a:endParaRPr lang="uk-UA" b="1" i="1">
              <a:solidFill>
                <a:srgbClr val="FF0066"/>
              </a:solidFill>
              <a:latin typeface="Arial" charset="0"/>
            </a:endParaRPr>
          </a:p>
          <a:p>
            <a:pPr marL="457200" indent="-457200"/>
            <a:r>
              <a:rPr lang="uk-UA" b="1" i="1">
                <a:latin typeface="Arial" charset="0"/>
              </a:rPr>
              <a:t>	2. Перекладіть на латинську мову, поставивши в дужках слова у відповідному  відмінку:</a:t>
            </a:r>
          </a:p>
          <a:p>
            <a:pPr marL="457200" indent="-457200"/>
            <a:endParaRPr lang="uk-UA" b="1">
              <a:latin typeface="Arial" charset="0"/>
            </a:endParaRPr>
          </a:p>
          <a:p>
            <a:pPr marL="457200" indent="-457200"/>
            <a:r>
              <a:rPr lang="uk-UA" b="1">
                <a:solidFill>
                  <a:srgbClr val="FF0066"/>
                </a:solidFill>
                <a:latin typeface="Arial" charset="0"/>
              </a:rPr>
              <a:t>	1. Recipe: Tincturae ……(валеріани) 50,0</a:t>
            </a:r>
          </a:p>
          <a:p>
            <a:pPr marL="457200" indent="-457200"/>
            <a:r>
              <a:rPr lang="uk-UA" b="1">
                <a:solidFill>
                  <a:srgbClr val="FF0066"/>
                </a:solidFill>
                <a:latin typeface="Arial" charset="0"/>
              </a:rPr>
              <a:t>	2. Recipe: Radicis…… (солодки) 100,00</a:t>
            </a:r>
          </a:p>
          <a:p>
            <a:pPr marL="457200" indent="-457200"/>
            <a:r>
              <a:rPr lang="uk-UA" b="1">
                <a:solidFill>
                  <a:srgbClr val="FF0066"/>
                </a:solidFill>
                <a:latin typeface="Arial" charset="0"/>
              </a:rPr>
              <a:t>	3. Misce, fiat  (пілюльна маса).</a:t>
            </a:r>
          </a:p>
          <a:p>
            <a:pPr marL="457200" indent="-457200"/>
            <a:endParaRPr lang="uk-UA" b="1" i="1">
              <a:solidFill>
                <a:srgbClr val="FF0066"/>
              </a:solidFill>
              <a:latin typeface="Arial" charset="0"/>
            </a:endParaRPr>
          </a:p>
          <a:p>
            <a:pPr marL="457200" indent="-457200"/>
            <a:r>
              <a:rPr lang="uk-UA" b="1" i="1">
                <a:latin typeface="Arial" charset="0"/>
              </a:rPr>
              <a:t>	3. Перекладіть на латинську мову:</a:t>
            </a:r>
          </a:p>
          <a:p>
            <a:pPr marL="457200" indent="-457200"/>
            <a:endParaRPr lang="uk-UA" b="1">
              <a:latin typeface="Arial" charset="0"/>
            </a:endParaRPr>
          </a:p>
          <a:p>
            <a:pPr marL="457200" indent="-457200"/>
            <a:r>
              <a:rPr lang="uk-UA" b="1">
                <a:solidFill>
                  <a:srgbClr val="FF0066"/>
                </a:solidFill>
                <a:latin typeface="Arial" charset="0"/>
              </a:rPr>
              <a:t>	Візьми: Настоянки м’яти 200 грам.</a:t>
            </a:r>
          </a:p>
          <a:p>
            <a:pPr marL="457200" indent="-457200"/>
            <a:r>
              <a:rPr lang="uk-UA" b="1">
                <a:solidFill>
                  <a:srgbClr val="FF0066"/>
                </a:solidFill>
                <a:latin typeface="Arial" charset="0"/>
              </a:rPr>
              <a:t>	Візьми: Води дистильованої 250 мл.</a:t>
            </a:r>
          </a:p>
          <a:p>
            <a:pPr marL="457200" indent="-457200"/>
            <a:r>
              <a:rPr lang="uk-UA" b="1">
                <a:solidFill>
                  <a:srgbClr val="FF0066"/>
                </a:solidFill>
                <a:latin typeface="Arial" charset="0"/>
              </a:rPr>
              <a:t>	Візьми: Трави кропиви 100 грам.</a:t>
            </a:r>
            <a:endParaRPr lang="ru-RU" b="1">
              <a:solidFill>
                <a:srgbClr val="FF0066"/>
              </a:solidFill>
              <a:latin typeface="Arial" charset="0"/>
            </a:endParaRPr>
          </a:p>
        </p:txBody>
      </p:sp>
      <p:sp>
        <p:nvSpPr>
          <p:cNvPr id="63490" name="Rectangle 4"/>
          <p:cNvSpPr>
            <a:spLocks noChangeArrowheads="1"/>
          </p:cNvSpPr>
          <p:nvPr/>
        </p:nvSpPr>
        <p:spPr bwMode="auto">
          <a:xfrm>
            <a:off x="684213" y="188913"/>
            <a:ext cx="7704137" cy="720725"/>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rPr>
              <a:t>Домашнє завдання</a:t>
            </a:r>
            <a:endParaRPr lang="ru-RU" sz="2400" b="1">
              <a:solidFill>
                <a:srgbClr val="FF0066"/>
              </a:solidFill>
            </a:endParaRPr>
          </a:p>
        </p:txBody>
      </p:sp>
    </p:spTree>
  </p:cSld>
  <p:clrMapOvr>
    <a:masterClrMapping/>
  </p:clrMapOvr>
  <p:transition spd="med" advClick="0" advTm="30000">
    <p:wheel spokes="8"/>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22" name="Group 6"/>
          <p:cNvGraphicFramePr>
            <a:graphicFrameLocks noGrp="1"/>
          </p:cNvGraphicFramePr>
          <p:nvPr/>
        </p:nvGraphicFramePr>
        <p:xfrm>
          <a:off x="539750" y="1196975"/>
          <a:ext cx="7920038" cy="4679950"/>
        </p:xfrm>
        <a:graphic>
          <a:graphicData uri="http://schemas.openxmlformats.org/drawingml/2006/table">
            <a:tbl>
              <a:tblPr/>
              <a:tblGrid>
                <a:gridCol w="3960813"/>
                <a:gridCol w="3959225"/>
              </a:tblGrid>
              <a:tr h="467995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2400" b="0" i="0" u="none" strike="noStrike" cap="none" normalizeH="0" baseline="0" smtClean="0">
                          <a:ln>
                            <a:noFill/>
                          </a:ln>
                          <a:solidFill>
                            <a:schemeClr val="hlink"/>
                          </a:solidFill>
                          <a:effectLst/>
                          <a:latin typeface="Arial" charset="0"/>
                        </a:rPr>
                        <a:t>arteria, ae, f</a:t>
                      </a:r>
                      <a:r>
                        <a:rPr kumimoji="0" lang="uk-UA" sz="2400" b="0" i="0" u="none" strike="noStrike" cap="none" normalizeH="0" baseline="0" smtClean="0">
                          <a:ln>
                            <a:noFill/>
                          </a:ln>
                          <a:solidFill>
                            <a:schemeClr val="tx1"/>
                          </a:solidFill>
                          <a:effectLst/>
                          <a:latin typeface="Arial" charset="0"/>
                        </a:rPr>
                        <a:t> - артерія</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2400" b="0" i="0" u="none" strike="noStrike" cap="none" normalizeH="0" baseline="0" smtClean="0">
                          <a:ln>
                            <a:noFill/>
                          </a:ln>
                          <a:solidFill>
                            <a:schemeClr val="hlink"/>
                          </a:solidFill>
                          <a:effectLst/>
                          <a:latin typeface="Arial" charset="0"/>
                        </a:rPr>
                        <a:t>vena, ae f</a:t>
                      </a:r>
                      <a:r>
                        <a:rPr kumimoji="0" lang="uk-UA" sz="2400" b="0" i="0" u="none" strike="noStrike" cap="none" normalizeH="0" baseline="0" smtClean="0">
                          <a:ln>
                            <a:noFill/>
                          </a:ln>
                          <a:solidFill>
                            <a:schemeClr val="tx1"/>
                          </a:solidFill>
                          <a:effectLst/>
                          <a:latin typeface="Arial" charset="0"/>
                        </a:rPr>
                        <a:t> - вена</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2400" b="0" i="0" u="none" strike="noStrike" cap="none" normalizeH="0" baseline="0" smtClean="0">
                          <a:ln>
                            <a:noFill/>
                          </a:ln>
                          <a:solidFill>
                            <a:schemeClr val="hlink"/>
                          </a:solidFill>
                          <a:effectLst/>
                          <a:latin typeface="Arial" charset="0"/>
                        </a:rPr>
                        <a:t>fossa, ae f</a:t>
                      </a:r>
                      <a:r>
                        <a:rPr kumimoji="0" lang="uk-UA" sz="2400" b="0" i="0" u="none" strike="noStrike" cap="none" normalizeH="0" baseline="0" smtClean="0">
                          <a:ln>
                            <a:noFill/>
                          </a:ln>
                          <a:solidFill>
                            <a:schemeClr val="tx1"/>
                          </a:solidFill>
                          <a:effectLst/>
                          <a:latin typeface="Arial" charset="0"/>
                        </a:rPr>
                        <a:t> - ямка </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2400" b="0" i="0" u="none" strike="noStrike" cap="none" normalizeH="0" baseline="0" smtClean="0">
                          <a:ln>
                            <a:noFill/>
                          </a:ln>
                          <a:solidFill>
                            <a:schemeClr val="hlink"/>
                          </a:solidFill>
                          <a:effectLst/>
                          <a:latin typeface="Arial" charset="0"/>
                        </a:rPr>
                        <a:t>fovea, ae f</a:t>
                      </a:r>
                      <a:r>
                        <a:rPr kumimoji="0" lang="uk-UA" sz="2400" b="0" i="0" u="none" strike="noStrike" cap="none" normalizeH="0" baseline="0" smtClean="0">
                          <a:ln>
                            <a:noFill/>
                          </a:ln>
                          <a:solidFill>
                            <a:schemeClr val="tx1"/>
                          </a:solidFill>
                          <a:effectLst/>
                          <a:latin typeface="Arial" charset="0"/>
                        </a:rPr>
                        <a:t> - ямка </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2400" b="0" i="0" u="none" strike="noStrike" cap="none" normalizeH="0" baseline="0" smtClean="0">
                          <a:ln>
                            <a:noFill/>
                          </a:ln>
                          <a:solidFill>
                            <a:schemeClr val="hlink"/>
                          </a:solidFill>
                          <a:effectLst/>
                          <a:latin typeface="Arial" charset="0"/>
                        </a:rPr>
                        <a:t>incisura, ae f</a:t>
                      </a:r>
                      <a:r>
                        <a:rPr kumimoji="0" lang="uk-UA" sz="2400" b="0" i="0" u="none" strike="noStrike" cap="none" normalizeH="0" baseline="0" smtClean="0">
                          <a:ln>
                            <a:noFill/>
                          </a:ln>
                          <a:solidFill>
                            <a:schemeClr val="tx1"/>
                          </a:solidFill>
                          <a:effectLst/>
                          <a:latin typeface="Arial" charset="0"/>
                        </a:rPr>
                        <a:t> - вирізка</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2400" b="0" i="0" u="none" strike="noStrike" cap="none" normalizeH="0" baseline="0" smtClean="0">
                          <a:ln>
                            <a:noFill/>
                          </a:ln>
                          <a:solidFill>
                            <a:schemeClr val="hlink"/>
                          </a:solidFill>
                          <a:effectLst/>
                          <a:latin typeface="Arial" charset="0"/>
                        </a:rPr>
                        <a:t>lingua, ae f</a:t>
                      </a:r>
                      <a:r>
                        <a:rPr kumimoji="0" lang="uk-UA" sz="2400" b="0" i="0" u="none" strike="noStrike" cap="none" normalizeH="0" baseline="0" smtClean="0">
                          <a:ln>
                            <a:noFill/>
                          </a:ln>
                          <a:solidFill>
                            <a:schemeClr val="tx1"/>
                          </a:solidFill>
                          <a:effectLst/>
                          <a:latin typeface="Arial" charset="0"/>
                        </a:rPr>
                        <a:t> - язик </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2400" b="0" i="0" u="none" strike="noStrike" cap="none" normalizeH="0" baseline="0" smtClean="0">
                          <a:ln>
                            <a:noFill/>
                          </a:ln>
                          <a:solidFill>
                            <a:schemeClr val="hlink"/>
                          </a:solidFill>
                          <a:effectLst/>
                          <a:latin typeface="Arial" charset="0"/>
                        </a:rPr>
                        <a:t>gallina, ae f</a:t>
                      </a:r>
                      <a:r>
                        <a:rPr kumimoji="0" lang="uk-UA" sz="2400" b="0" i="0" u="none" strike="noStrike" cap="none" normalizeH="0" baseline="0" smtClean="0">
                          <a:ln>
                            <a:noFill/>
                          </a:ln>
                          <a:solidFill>
                            <a:schemeClr val="tx1"/>
                          </a:solidFill>
                          <a:effectLst/>
                          <a:latin typeface="Arial" charset="0"/>
                        </a:rPr>
                        <a:t> - курка </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2400" b="0" i="0" u="none" strike="noStrike" cap="none" normalizeH="0" baseline="0" smtClean="0">
                          <a:ln>
                            <a:noFill/>
                          </a:ln>
                          <a:solidFill>
                            <a:schemeClr val="hlink"/>
                          </a:solidFill>
                          <a:effectLst/>
                          <a:latin typeface="Arial" charset="0"/>
                        </a:rPr>
                        <a:t>gutta, ae f</a:t>
                      </a:r>
                      <a:r>
                        <a:rPr kumimoji="0" lang="uk-UA" sz="2400" b="0" i="0" u="none" strike="noStrike" cap="none" normalizeH="0" baseline="0" smtClean="0">
                          <a:ln>
                            <a:noFill/>
                          </a:ln>
                          <a:solidFill>
                            <a:schemeClr val="tx1"/>
                          </a:solidFill>
                          <a:effectLst/>
                          <a:latin typeface="Arial" charset="0"/>
                        </a:rPr>
                        <a:t> - крапля </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2400" b="0" i="0" u="none" strike="noStrike" cap="none" normalizeH="0" baseline="0" smtClean="0">
                          <a:ln>
                            <a:noFill/>
                          </a:ln>
                          <a:solidFill>
                            <a:schemeClr val="hlink"/>
                          </a:solidFill>
                          <a:effectLst/>
                          <a:latin typeface="Arial" charset="0"/>
                        </a:rPr>
                        <a:t>capsulа, ae f</a:t>
                      </a:r>
                      <a:r>
                        <a:rPr kumimoji="0" lang="uk-UA" sz="2400" b="0" i="0" u="none" strike="noStrike" cap="none" normalizeH="0" baseline="0" smtClean="0">
                          <a:ln>
                            <a:noFill/>
                          </a:ln>
                          <a:solidFill>
                            <a:schemeClr val="tx1"/>
                          </a:solidFill>
                          <a:effectLst/>
                          <a:latin typeface="Arial" charset="0"/>
                        </a:rPr>
                        <a:t> - капсула</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2400" b="0" i="0" u="none" strike="noStrike" cap="none" normalizeH="0" baseline="0" smtClean="0">
                          <a:ln>
                            <a:noFill/>
                          </a:ln>
                          <a:solidFill>
                            <a:schemeClr val="hlink"/>
                          </a:solidFill>
                          <a:effectLst/>
                          <a:latin typeface="Arial" charset="0"/>
                        </a:rPr>
                        <a:t>mixturа, ae f</a:t>
                      </a:r>
                      <a:r>
                        <a:rPr kumimoji="0" lang="uk-UA" sz="2400" b="0" i="0" u="none" strike="noStrike" cap="none" normalizeH="0" baseline="0" smtClean="0">
                          <a:ln>
                            <a:noFill/>
                          </a:ln>
                          <a:solidFill>
                            <a:schemeClr val="tx1"/>
                          </a:solidFill>
                          <a:effectLst/>
                          <a:latin typeface="Arial" charset="0"/>
                        </a:rPr>
                        <a:t> - суміш </a:t>
                      </a:r>
                      <a:endParaRPr kumimoji="0" lang="ru-RU" sz="24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2400" b="0" i="0" u="none" strike="noStrike" cap="none" normalizeH="0" baseline="0" smtClean="0">
                          <a:ln>
                            <a:noFill/>
                          </a:ln>
                          <a:solidFill>
                            <a:schemeClr val="hlink"/>
                          </a:solidFill>
                          <a:effectLst/>
                          <a:latin typeface="Arial" charset="0"/>
                        </a:rPr>
                        <a:t>pilula, ae f</a:t>
                      </a:r>
                      <a:r>
                        <a:rPr kumimoji="0" lang="uk-UA" sz="2400" b="0" i="0" u="none" strike="noStrike" cap="none" normalizeH="0" baseline="0" smtClean="0">
                          <a:ln>
                            <a:noFill/>
                          </a:ln>
                          <a:solidFill>
                            <a:schemeClr val="tx1"/>
                          </a:solidFill>
                          <a:effectLst/>
                          <a:latin typeface="Arial" charset="0"/>
                        </a:rPr>
                        <a:t> - болюс </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2400" b="0" i="0" u="none" strike="noStrike" cap="none" normalizeH="0" baseline="0" smtClean="0">
                          <a:ln>
                            <a:noFill/>
                          </a:ln>
                          <a:solidFill>
                            <a:schemeClr val="hlink"/>
                          </a:solidFill>
                          <a:effectLst/>
                          <a:latin typeface="Arial" charset="0"/>
                        </a:rPr>
                        <a:t>ampulla, ae f</a:t>
                      </a:r>
                      <a:r>
                        <a:rPr kumimoji="0" lang="uk-UA" sz="2400" b="0" i="0" u="none" strike="noStrike" cap="none" normalizeH="0" baseline="0" smtClean="0">
                          <a:ln>
                            <a:noFill/>
                          </a:ln>
                          <a:solidFill>
                            <a:schemeClr val="tx1"/>
                          </a:solidFill>
                          <a:effectLst/>
                          <a:latin typeface="Arial" charset="0"/>
                        </a:rPr>
                        <a:t> - ампула </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2400" b="0" i="0" u="none" strike="noStrike" cap="none" normalizeH="0" baseline="0" smtClean="0">
                          <a:ln>
                            <a:noFill/>
                          </a:ln>
                          <a:solidFill>
                            <a:schemeClr val="hlink"/>
                          </a:solidFill>
                          <a:effectLst/>
                          <a:latin typeface="Arial" charset="0"/>
                        </a:rPr>
                        <a:t>gemma, ae f</a:t>
                      </a:r>
                      <a:r>
                        <a:rPr kumimoji="0" lang="uk-UA" sz="2400" b="0" i="0" u="none" strike="noStrike" cap="none" normalizeH="0" baseline="0" smtClean="0">
                          <a:ln>
                            <a:noFill/>
                          </a:ln>
                          <a:solidFill>
                            <a:schemeClr val="tx1"/>
                          </a:solidFill>
                          <a:effectLst/>
                          <a:latin typeface="Arial" charset="0"/>
                        </a:rPr>
                        <a:t> - нирка </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2400" b="0" i="0" u="none" strike="noStrike" cap="none" normalizeH="0" baseline="0" smtClean="0">
                          <a:ln>
                            <a:noFill/>
                          </a:ln>
                          <a:solidFill>
                            <a:schemeClr val="hlink"/>
                          </a:solidFill>
                          <a:effectLst/>
                          <a:latin typeface="Arial" charset="0"/>
                        </a:rPr>
                        <a:t>massa, ae f</a:t>
                      </a:r>
                      <a:r>
                        <a:rPr kumimoji="0" lang="uk-UA" sz="2400" b="0" i="0" u="none" strike="noStrike" cap="none" normalizeH="0" baseline="0" smtClean="0">
                          <a:ln>
                            <a:noFill/>
                          </a:ln>
                          <a:solidFill>
                            <a:schemeClr val="tx1"/>
                          </a:solidFill>
                          <a:effectLst/>
                          <a:latin typeface="Arial" charset="0"/>
                        </a:rPr>
                        <a:t> - маса</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2400" b="0" i="0" u="none" strike="noStrike" cap="none" normalizeH="0" baseline="0" smtClean="0">
                          <a:ln>
                            <a:noFill/>
                          </a:ln>
                          <a:solidFill>
                            <a:schemeClr val="hlink"/>
                          </a:solidFill>
                          <a:effectLst/>
                          <a:latin typeface="Arial" charset="0"/>
                        </a:rPr>
                        <a:t>pasta, ae f</a:t>
                      </a:r>
                      <a:r>
                        <a:rPr kumimoji="0" lang="uk-UA" sz="2400" b="0" i="0" u="none" strike="noStrike" cap="none" normalizeH="0" baseline="0" smtClean="0">
                          <a:ln>
                            <a:noFill/>
                          </a:ln>
                          <a:solidFill>
                            <a:schemeClr val="tx1"/>
                          </a:solidFill>
                          <a:effectLst/>
                          <a:latin typeface="Arial" charset="0"/>
                        </a:rPr>
                        <a:t> - паста, тісто</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2400" b="0" i="0" u="none" strike="noStrike" cap="none" normalizeH="0" baseline="0" smtClean="0">
                          <a:ln>
                            <a:noFill/>
                          </a:ln>
                          <a:solidFill>
                            <a:schemeClr val="hlink"/>
                          </a:solidFill>
                          <a:effectLst/>
                          <a:latin typeface="Arial" charset="0"/>
                        </a:rPr>
                        <a:t>convallaria, ae f</a:t>
                      </a:r>
                      <a:r>
                        <a:rPr kumimoji="0" lang="uk-UA" sz="2400" b="0" i="0" u="none" strike="noStrike" cap="none" normalizeH="0" baseline="0" smtClean="0">
                          <a:ln>
                            <a:noFill/>
                          </a:ln>
                          <a:solidFill>
                            <a:schemeClr val="tx1"/>
                          </a:solidFill>
                          <a:effectLst/>
                          <a:latin typeface="Arial" charset="0"/>
                        </a:rPr>
                        <a:t> - конвалія</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2400" b="0" i="0" u="none" strike="noStrike" cap="none" normalizeH="0" baseline="0" smtClean="0">
                          <a:ln>
                            <a:noFill/>
                          </a:ln>
                          <a:solidFill>
                            <a:schemeClr val="hlink"/>
                          </a:solidFill>
                          <a:effectLst/>
                          <a:latin typeface="Arial" charset="0"/>
                        </a:rPr>
                        <a:t>valeriana, ae f</a:t>
                      </a:r>
                      <a:r>
                        <a:rPr kumimoji="0" lang="uk-UA" sz="2400" b="0" i="0" u="none" strike="noStrike" cap="none" normalizeH="0" baseline="0" smtClean="0">
                          <a:ln>
                            <a:noFill/>
                          </a:ln>
                          <a:solidFill>
                            <a:schemeClr val="tx1"/>
                          </a:solidFill>
                          <a:effectLst/>
                          <a:latin typeface="Arial" charset="0"/>
                        </a:rPr>
                        <a:t> - валер’яна </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2400" b="0" i="0" u="none" strike="noStrike" cap="none" normalizeH="0" baseline="0" smtClean="0">
                          <a:ln>
                            <a:noFill/>
                          </a:ln>
                          <a:solidFill>
                            <a:schemeClr val="hlink"/>
                          </a:solidFill>
                          <a:effectLst/>
                          <a:latin typeface="Arial" charset="0"/>
                        </a:rPr>
                        <a:t>salvia, ae f</a:t>
                      </a:r>
                      <a:r>
                        <a:rPr kumimoji="0" lang="uk-UA" sz="2400" b="0" i="0" u="none" strike="noStrike" cap="none" normalizeH="0" baseline="0" smtClean="0">
                          <a:ln>
                            <a:noFill/>
                          </a:ln>
                          <a:solidFill>
                            <a:schemeClr val="tx1"/>
                          </a:solidFill>
                          <a:effectLst/>
                          <a:latin typeface="Arial" charset="0"/>
                        </a:rPr>
                        <a:t> - шалфей</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2400" b="0" i="0" u="none" strike="noStrike" cap="none" normalizeH="0" baseline="0" smtClean="0">
                          <a:ln>
                            <a:noFill/>
                          </a:ln>
                          <a:solidFill>
                            <a:schemeClr val="hlink"/>
                          </a:solidFill>
                          <a:effectLst/>
                          <a:latin typeface="Arial" charset="0"/>
                        </a:rPr>
                        <a:t>aloe, es f</a:t>
                      </a:r>
                      <a:r>
                        <a:rPr kumimoji="0" lang="uk-UA" sz="2400" b="0" i="0" u="none" strike="noStrike" cap="none" normalizeH="0" baseline="0" smtClean="0">
                          <a:ln>
                            <a:noFill/>
                          </a:ln>
                          <a:solidFill>
                            <a:schemeClr val="tx1"/>
                          </a:solidFill>
                          <a:effectLst/>
                          <a:latin typeface="Arial" charset="0"/>
                        </a:rPr>
                        <a:t> - алое</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uk-UA" sz="2400" b="0" i="0" u="none" strike="noStrike" cap="none" normalizeH="0" baseline="0" smtClean="0">
                          <a:ln>
                            <a:noFill/>
                          </a:ln>
                          <a:solidFill>
                            <a:schemeClr val="hlink"/>
                          </a:solidFill>
                          <a:effectLst/>
                          <a:latin typeface="Arial" charset="0"/>
                        </a:rPr>
                        <a:t>urtica, ae f</a:t>
                      </a:r>
                      <a:r>
                        <a:rPr kumimoji="0" lang="uk-UA" sz="2400" b="0" i="0" u="none" strike="noStrike" cap="none" normalizeH="0" baseline="0" smtClean="0">
                          <a:ln>
                            <a:noFill/>
                          </a:ln>
                          <a:solidFill>
                            <a:schemeClr val="tx1"/>
                          </a:solidFill>
                          <a:effectLst/>
                          <a:latin typeface="Arial" charset="0"/>
                        </a:rPr>
                        <a:t>  - кропива</a:t>
                      </a:r>
                      <a:r>
                        <a:rPr kumimoji="0" lang="ru-RU" sz="2400" b="0" i="0" u="none" strike="noStrike" cap="none" normalizeH="0" baseline="0" smtClean="0">
                          <a:ln>
                            <a:noFill/>
                          </a:ln>
                          <a:solidFill>
                            <a:schemeClr val="tx1"/>
                          </a:solidFill>
                          <a:effectLst/>
                          <a:latin typeface="Arial" charset="0"/>
                        </a:rPr>
                        <a:t> </a:t>
                      </a:r>
                    </a:p>
                  </a:txBody>
                  <a:tcPr horzOverflow="overflow">
                    <a:lnL>
                      <a:noFill/>
                    </a:lnL>
                    <a:lnR>
                      <a:noFill/>
                    </a:lnR>
                    <a:lnT>
                      <a:noFill/>
                    </a:lnT>
                    <a:lnB>
                      <a:noFill/>
                    </a:lnB>
                    <a:lnTlToBr>
                      <a:noFill/>
                    </a:lnTlToBr>
                    <a:lnBlToTr>
                      <a:noFill/>
                    </a:lnBlToTr>
                    <a:noFill/>
                  </a:tcPr>
                </a:tc>
              </a:tr>
            </a:tbl>
          </a:graphicData>
        </a:graphic>
      </p:graphicFrame>
      <p:sp>
        <p:nvSpPr>
          <p:cNvPr id="64516" name="Rectangle 5"/>
          <p:cNvSpPr>
            <a:spLocks noChangeArrowheads="1"/>
          </p:cNvSpPr>
          <p:nvPr/>
        </p:nvSpPr>
        <p:spPr bwMode="auto">
          <a:xfrm>
            <a:off x="684213" y="333375"/>
            <a:ext cx="7632700" cy="935038"/>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sym typeface="Wingdings" pitchFamily="2" charset="2"/>
              </a:rPr>
              <a:t> </a:t>
            </a:r>
            <a:r>
              <a:rPr lang="uk-UA" sz="2400" b="1">
                <a:solidFill>
                  <a:srgbClr val="FF0066"/>
                </a:solidFill>
              </a:rPr>
              <a:t>Слова для активного засвоювання</a:t>
            </a:r>
            <a:endParaRPr lang="ru-RU" sz="2400" b="1">
              <a:solidFill>
                <a:srgbClr val="FF0066"/>
              </a:solidFill>
            </a:endParaRPr>
          </a:p>
        </p:txBody>
      </p:sp>
    </p:spTree>
  </p:cSld>
  <p:clrMapOvr>
    <a:masterClrMapping/>
  </p:clrMapOvr>
  <p:transition spd="med" advClick="0" advTm="30000">
    <p:wheel spokes="8"/>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Объект 2"/>
          <p:cNvSpPr>
            <a:spLocks noGrp="1"/>
          </p:cNvSpPr>
          <p:nvPr>
            <p:ph idx="4294967295"/>
          </p:nvPr>
        </p:nvSpPr>
        <p:spPr>
          <a:xfrm>
            <a:off x="468313" y="1557338"/>
            <a:ext cx="8229600" cy="4319587"/>
          </a:xfrm>
        </p:spPr>
        <p:txBody>
          <a:bodyPr/>
          <a:lstStyle/>
          <a:p>
            <a:pPr marL="0" indent="0" eaLnBrk="1" hangingPunct="1">
              <a:buFontTx/>
              <a:buNone/>
            </a:pPr>
            <a:r>
              <a:rPr lang="ru-RU" sz="1800" b="1" i="1" smtClean="0">
                <a:solidFill>
                  <a:schemeClr val="hlink"/>
                </a:solidFill>
              </a:rPr>
              <a:t>План </a:t>
            </a:r>
          </a:p>
          <a:p>
            <a:pPr marL="0" indent="0" eaLnBrk="1" hangingPunct="1">
              <a:buFontTx/>
              <a:buNone/>
            </a:pPr>
            <a:r>
              <a:rPr lang="ru-RU" sz="1800" b="1" smtClean="0"/>
              <a:t>  1.  Характеристика другої  відміни</a:t>
            </a:r>
          </a:p>
          <a:p>
            <a:pPr marL="0" indent="0" eaLnBrk="1" hangingPunct="1">
              <a:buFontTx/>
              <a:buNone/>
            </a:pPr>
            <a:r>
              <a:rPr lang="ru-RU" sz="1800" b="1" smtClean="0"/>
              <a:t>  2.  Винятки, що до іменників другої відміни</a:t>
            </a:r>
          </a:p>
          <a:p>
            <a:pPr marL="0" indent="0" eaLnBrk="1" hangingPunct="1">
              <a:buFontTx/>
              <a:buNone/>
            </a:pPr>
            <a:r>
              <a:rPr lang="ru-RU" sz="1800" b="1" smtClean="0"/>
              <a:t>  3.  Іменники другої відміни грецького походження</a:t>
            </a:r>
          </a:p>
          <a:p>
            <a:pPr marL="0" indent="0" eaLnBrk="1" hangingPunct="1">
              <a:buFontTx/>
              <a:buNone/>
            </a:pPr>
            <a:r>
              <a:rPr lang="ru-RU" sz="1800" b="1" smtClean="0"/>
              <a:t>  4.  Короткі відомості про написання рецепта</a:t>
            </a:r>
            <a:endParaRPr lang="uk-UA" sz="1800" b="1" smtClean="0"/>
          </a:p>
          <a:p>
            <a:pPr marL="0" indent="0" eaLnBrk="1" hangingPunct="1"/>
            <a:endParaRPr lang="uk-UA" sz="1800" b="1" smtClean="0"/>
          </a:p>
          <a:p>
            <a:pPr marL="0" indent="0" eaLnBrk="1" hangingPunct="1">
              <a:buFontTx/>
              <a:buNone/>
            </a:pPr>
            <a:r>
              <a:rPr lang="ru-RU" sz="2400" b="1" i="1" smtClean="0">
                <a:solidFill>
                  <a:schemeClr val="hlink"/>
                </a:solidFill>
                <a:sym typeface="Webdings" pitchFamily="18" charset="2"/>
              </a:rPr>
              <a:t></a:t>
            </a:r>
            <a:r>
              <a:rPr lang="ru-RU" sz="1800" b="1" i="1" smtClean="0">
                <a:solidFill>
                  <a:schemeClr val="hlink"/>
                </a:solidFill>
                <a:sym typeface="Webdings" pitchFamily="18" charset="2"/>
              </a:rPr>
              <a:t> </a:t>
            </a:r>
            <a:r>
              <a:rPr lang="ru-RU" sz="1800" b="1" i="1" smtClean="0">
                <a:solidFill>
                  <a:schemeClr val="hlink"/>
                </a:solidFill>
              </a:rPr>
              <a:t>Використані джерела</a:t>
            </a:r>
            <a:r>
              <a:rPr lang="ru-RU" sz="1800" b="1" smtClean="0"/>
              <a:t>:</a:t>
            </a:r>
          </a:p>
          <a:p>
            <a:pPr marL="0" indent="0" eaLnBrk="1" hangingPunct="1">
              <a:buFontTx/>
              <a:buNone/>
            </a:pPr>
            <a:r>
              <a:rPr lang="ru-RU" sz="1800" b="1" smtClean="0"/>
              <a:t>  1.  Семілєтко В.І., Столбецька С.Б. Латинська мова: Підручник. – Біла Церква, БДАУ,  2002 – с. 33-37.</a:t>
            </a:r>
          </a:p>
          <a:p>
            <a:pPr marL="0" indent="0" eaLnBrk="1" hangingPunct="1">
              <a:buFontTx/>
              <a:buNone/>
            </a:pPr>
            <a:r>
              <a:rPr lang="ru-RU" sz="1800" b="1" smtClean="0"/>
              <a:t>  2.  Буркат А.П. "Латинский язык и основы ветеринарной терминологии", К, "Выща школа" 1989г. с.34-41.</a:t>
            </a:r>
          </a:p>
          <a:p>
            <a:pPr marL="0" indent="0" eaLnBrk="1" hangingPunct="1"/>
            <a:endParaRPr lang="ru-RU" sz="1800" b="1" smtClean="0"/>
          </a:p>
          <a:p>
            <a:pPr marL="0" indent="0" eaLnBrk="1" hangingPunct="1"/>
            <a:endParaRPr lang="uk-UA" sz="2200" smtClean="0"/>
          </a:p>
        </p:txBody>
      </p:sp>
      <p:sp>
        <p:nvSpPr>
          <p:cNvPr id="65538" name="Rectangle 4"/>
          <p:cNvSpPr>
            <a:spLocks noChangeArrowheads="1"/>
          </p:cNvSpPr>
          <p:nvPr/>
        </p:nvSpPr>
        <p:spPr bwMode="auto">
          <a:xfrm>
            <a:off x="971550" y="333375"/>
            <a:ext cx="7345363" cy="1008063"/>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latin typeface="Arial" charset="0"/>
              </a:rPr>
              <a:t>ДРУГА ВІДМІННА ІМЕННИКІВ</a:t>
            </a:r>
            <a:endParaRPr lang="ru-RU" sz="2400" b="1">
              <a:solidFill>
                <a:srgbClr val="FF0066"/>
              </a:solidFill>
              <a:latin typeface="Arial" charset="0"/>
            </a:endParaRPr>
          </a:p>
        </p:txBody>
      </p:sp>
    </p:spTree>
  </p:cSld>
  <p:clrMapOvr>
    <a:masterClrMapping/>
  </p:clrMapOvr>
  <p:transition spd="med" advClick="0" advTm="30000">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ъект 2"/>
          <p:cNvSpPr>
            <a:spLocks/>
          </p:cNvSpPr>
          <p:nvPr/>
        </p:nvSpPr>
        <p:spPr bwMode="auto">
          <a:xfrm>
            <a:off x="468313" y="333375"/>
            <a:ext cx="8229600" cy="863600"/>
          </a:xfrm>
          <a:prstGeom prst="rect">
            <a:avLst/>
          </a:prstGeom>
          <a:solidFill>
            <a:srgbClr val="FFFFFF">
              <a:alpha val="0"/>
            </a:srgbClr>
          </a:solidFill>
          <a:ln w="9525">
            <a:noFill/>
            <a:miter lim="800000"/>
            <a:headEnd/>
            <a:tailEnd/>
          </a:ln>
        </p:spPr>
        <p:txBody>
          <a:bodyPr/>
          <a:lstStyle/>
          <a:p>
            <a:pPr marL="609600" indent="-609600">
              <a:spcBef>
                <a:spcPct val="20000"/>
              </a:spcBef>
              <a:buClr>
                <a:schemeClr val="tx2"/>
              </a:buClr>
            </a:pPr>
            <a:endParaRPr lang="ru-RU" b="1" i="1" dirty="0">
              <a:solidFill>
                <a:srgbClr val="92D050"/>
              </a:solidFill>
            </a:endParaRPr>
          </a:p>
          <a:p>
            <a:pPr>
              <a:spcBef>
                <a:spcPct val="20000"/>
              </a:spcBef>
              <a:buClr>
                <a:schemeClr val="tx2"/>
              </a:buClr>
            </a:pPr>
            <a:r>
              <a:rPr lang="en-US" b="1" i="1" dirty="0" smtClean="0">
                <a:solidFill>
                  <a:srgbClr val="92D050"/>
                </a:solidFill>
                <a:latin typeface="Arial" charset="0"/>
              </a:rPr>
              <a:t>1. </a:t>
            </a:r>
            <a:r>
              <a:rPr lang="ru-RU" b="1" i="1" dirty="0" smtClean="0">
                <a:solidFill>
                  <a:srgbClr val="92D050"/>
                </a:solidFill>
                <a:latin typeface="Arial" charset="0"/>
              </a:rPr>
              <a:t>Предмет </a:t>
            </a:r>
            <a:r>
              <a:rPr lang="ru-RU" b="1" i="1" dirty="0">
                <a:solidFill>
                  <a:srgbClr val="92D050"/>
                </a:solidFill>
                <a:latin typeface="Arial" charset="0"/>
              </a:rPr>
              <a:t>і </a:t>
            </a:r>
            <a:r>
              <a:rPr lang="ru-RU" b="1" i="1" dirty="0" err="1">
                <a:solidFill>
                  <a:srgbClr val="92D050"/>
                </a:solidFill>
                <a:latin typeface="Arial" charset="0"/>
              </a:rPr>
              <a:t>завдання</a:t>
            </a:r>
            <a:r>
              <a:rPr lang="ru-RU" b="1" i="1" dirty="0">
                <a:solidFill>
                  <a:srgbClr val="92D050"/>
                </a:solidFill>
                <a:latin typeface="Arial" charset="0"/>
              </a:rPr>
              <a:t> </a:t>
            </a:r>
            <a:r>
              <a:rPr lang="ru-RU" b="1" i="1" dirty="0" err="1">
                <a:solidFill>
                  <a:srgbClr val="92D050"/>
                </a:solidFill>
                <a:latin typeface="Arial" charset="0"/>
              </a:rPr>
              <a:t>латинської</a:t>
            </a:r>
            <a:r>
              <a:rPr lang="ru-RU" b="1" i="1" dirty="0">
                <a:solidFill>
                  <a:srgbClr val="92D050"/>
                </a:solidFill>
                <a:latin typeface="Arial" charset="0"/>
              </a:rPr>
              <a:t> </a:t>
            </a:r>
            <a:r>
              <a:rPr lang="ru-RU" b="1" i="1" dirty="0" err="1" smtClean="0">
                <a:solidFill>
                  <a:srgbClr val="92D050"/>
                </a:solidFill>
                <a:latin typeface="Arial" charset="0"/>
              </a:rPr>
              <a:t>мови</a:t>
            </a:r>
            <a:r>
              <a:rPr lang="en-US" b="1" i="1" dirty="0">
                <a:solidFill>
                  <a:srgbClr val="92D050"/>
                </a:solidFill>
                <a:latin typeface="Arial" charset="0"/>
              </a:rPr>
              <a:t>.</a:t>
            </a:r>
            <a:endParaRPr lang="ru-RU" b="1" i="1" dirty="0">
              <a:solidFill>
                <a:srgbClr val="92D050"/>
              </a:solidFill>
              <a:latin typeface="Arial" charset="0"/>
            </a:endParaRPr>
          </a:p>
          <a:p>
            <a:pPr marL="609600" indent="-609600">
              <a:spcBef>
                <a:spcPct val="20000"/>
              </a:spcBef>
              <a:buClr>
                <a:schemeClr val="tx2"/>
              </a:buClr>
            </a:pPr>
            <a:endParaRPr lang="ru-RU" b="1" i="1" dirty="0">
              <a:latin typeface="Arial" charset="0"/>
            </a:endParaRPr>
          </a:p>
          <a:p>
            <a:pPr marL="609600" indent="-609600">
              <a:spcBef>
                <a:spcPct val="20000"/>
              </a:spcBef>
              <a:buClr>
                <a:schemeClr val="tx2"/>
              </a:buClr>
              <a:buFontTx/>
              <a:buChar char="•"/>
            </a:pPr>
            <a:endParaRPr lang="ru-RU" b="1" dirty="0">
              <a:latin typeface="Arial" charset="0"/>
            </a:endParaRPr>
          </a:p>
        </p:txBody>
      </p:sp>
      <p:sp>
        <p:nvSpPr>
          <p:cNvPr id="20482" name="Rectangle 6"/>
          <p:cNvSpPr>
            <a:spLocks noChangeArrowheads="1"/>
          </p:cNvSpPr>
          <p:nvPr/>
        </p:nvSpPr>
        <p:spPr bwMode="auto">
          <a:xfrm>
            <a:off x="323850" y="1412875"/>
            <a:ext cx="8496300" cy="1749425"/>
          </a:xfrm>
          <a:prstGeom prst="rect">
            <a:avLst/>
          </a:prstGeom>
          <a:solidFill>
            <a:srgbClr val="3399FF">
              <a:alpha val="0"/>
            </a:srgbClr>
          </a:solidFill>
          <a:ln w="9525">
            <a:solidFill>
              <a:srgbClr val="FFFFFF">
                <a:alpha val="0"/>
              </a:srgbClr>
            </a:solidFill>
            <a:miter lim="800000"/>
            <a:headEnd/>
            <a:tailEnd/>
          </a:ln>
        </p:spPr>
        <p:txBody>
          <a:bodyPr anchor="ctr">
            <a:spAutoFit/>
          </a:bodyPr>
          <a:lstStyle/>
          <a:p>
            <a:pPr algn="just">
              <a:spcBef>
                <a:spcPct val="20000"/>
              </a:spcBef>
              <a:buClr>
                <a:schemeClr val="tx2"/>
              </a:buClr>
            </a:pPr>
            <a:r>
              <a:rPr lang="ru-RU" b="1"/>
              <a:t>	</a:t>
            </a:r>
            <a:r>
              <a:rPr lang="ru-RU" b="1">
                <a:latin typeface="Arial" charset="0"/>
              </a:rPr>
              <a:t>Мета вивчення латинської мови  -  допомога студентам ветеринарнихфакультетів в оволодінні медичною термінологією, вироблення навичок читання, розуміння та виписування рецептів. Анатомічні, фармацевтичні і клінічні терміни в ветеринарії утворюються на основі латинських і грецьких слів.</a:t>
            </a:r>
          </a:p>
          <a:p>
            <a:pPr algn="just"/>
            <a:endParaRPr lang="ru-RU">
              <a:latin typeface="Arial" charset="0"/>
            </a:endParaRPr>
          </a:p>
        </p:txBody>
      </p:sp>
    </p:spTree>
  </p:cSld>
  <p:clrMapOvr>
    <a:masterClrMapping/>
  </p:clrMapOvr>
  <p:transition spd="med">
    <p:wheel spokes="8"/>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Объект 2"/>
          <p:cNvSpPr>
            <a:spLocks noGrp="1"/>
          </p:cNvSpPr>
          <p:nvPr>
            <p:ph idx="4294967295"/>
          </p:nvPr>
        </p:nvSpPr>
        <p:spPr>
          <a:xfrm>
            <a:off x="457200" y="1196975"/>
            <a:ext cx="8229600" cy="3744913"/>
          </a:xfrm>
        </p:spPr>
        <p:txBody>
          <a:bodyPr/>
          <a:lstStyle/>
          <a:p>
            <a:pPr eaLnBrk="1" hangingPunct="1">
              <a:buFontTx/>
              <a:buNone/>
            </a:pPr>
            <a:r>
              <a:rPr lang="ru-RU" sz="2200" smtClean="0"/>
              <a:t>	</a:t>
            </a:r>
            <a:r>
              <a:rPr lang="ru-RU" sz="1800" b="1" i="1" smtClean="0"/>
              <a:t>До другої відміни належать іменники чоловічого і середнього роду, які в родовому відмінку однини мають закінчення  </a:t>
            </a:r>
            <a:r>
              <a:rPr lang="ru-RU" sz="1800" b="1" i="1" smtClean="0">
                <a:solidFill>
                  <a:srgbClr val="FF0066"/>
                </a:solidFill>
              </a:rPr>
              <a:t>-і</a:t>
            </a:r>
            <a:r>
              <a:rPr lang="ru-RU" sz="1800" b="1" i="1" smtClean="0"/>
              <a:t>. </a:t>
            </a:r>
          </a:p>
          <a:p>
            <a:pPr eaLnBrk="1" hangingPunct="1"/>
            <a:endParaRPr lang="ru-RU" sz="1800" b="1" i="1" smtClean="0"/>
          </a:p>
          <a:p>
            <a:pPr eaLnBrk="1" hangingPunct="1">
              <a:buFontTx/>
              <a:buNone/>
            </a:pPr>
            <a:r>
              <a:rPr lang="ru-RU" sz="1800" b="1" smtClean="0"/>
              <a:t>	В називному відмінку однини іменники другої відміни мають закінчення </a:t>
            </a:r>
            <a:r>
              <a:rPr lang="ru-RU" sz="1800" b="1" i="1" smtClean="0">
                <a:solidFill>
                  <a:srgbClr val="FF0066"/>
                </a:solidFill>
              </a:rPr>
              <a:t>-</a:t>
            </a:r>
            <a:r>
              <a:rPr lang="en-US" sz="1800" b="1" i="1" smtClean="0">
                <a:solidFill>
                  <a:srgbClr val="FF0066"/>
                </a:solidFill>
              </a:rPr>
              <a:t>us</a:t>
            </a:r>
            <a:r>
              <a:rPr lang="en-US" sz="1800" b="1" i="1" smtClean="0"/>
              <a:t>,</a:t>
            </a:r>
            <a:r>
              <a:rPr lang="en-US" sz="1800" b="1" i="1" smtClean="0">
                <a:solidFill>
                  <a:srgbClr val="FF0066"/>
                </a:solidFill>
              </a:rPr>
              <a:t> </a:t>
            </a:r>
            <a:r>
              <a:rPr lang="uk-UA" sz="1800" b="1" i="1" smtClean="0">
                <a:solidFill>
                  <a:srgbClr val="FF0066"/>
                </a:solidFill>
              </a:rPr>
              <a:t>-</a:t>
            </a:r>
            <a:r>
              <a:rPr lang="ru-RU" sz="1800" b="1" i="1" smtClean="0">
                <a:solidFill>
                  <a:srgbClr val="FF0066"/>
                </a:solidFill>
              </a:rPr>
              <a:t>е</a:t>
            </a:r>
            <a:r>
              <a:rPr lang="en-US" sz="1800" b="1" i="1" smtClean="0">
                <a:solidFill>
                  <a:srgbClr val="FF0066"/>
                </a:solidFill>
              </a:rPr>
              <a:t>r</a:t>
            </a:r>
            <a:r>
              <a:rPr lang="en-US" sz="1800" b="1" i="1" smtClean="0"/>
              <a:t> </a:t>
            </a:r>
            <a:r>
              <a:rPr lang="ru-RU" sz="1800" b="1" i="1" smtClean="0"/>
              <a:t>чоловічого роду</a:t>
            </a:r>
            <a:r>
              <a:rPr lang="ru-RU" sz="1800" b="1" smtClean="0"/>
              <a:t>; </a:t>
            </a:r>
            <a:r>
              <a:rPr lang="ru-RU" sz="1800" b="1" i="1" smtClean="0"/>
              <a:t>середнього роду </a:t>
            </a:r>
            <a:r>
              <a:rPr lang="ru-RU" sz="1800" b="1" i="1" smtClean="0">
                <a:solidFill>
                  <a:srgbClr val="FF0066"/>
                </a:solidFill>
              </a:rPr>
              <a:t>-</a:t>
            </a:r>
            <a:r>
              <a:rPr lang="en-US" sz="1800" b="1" i="1" smtClean="0">
                <a:solidFill>
                  <a:srgbClr val="FF0066"/>
                </a:solidFill>
              </a:rPr>
              <a:t>um</a:t>
            </a:r>
            <a:r>
              <a:rPr lang="en-US" sz="1800" b="1" smtClean="0"/>
              <a:t>.</a:t>
            </a:r>
            <a:endParaRPr lang="uk-UA" sz="1800" b="1" smtClean="0"/>
          </a:p>
          <a:p>
            <a:pPr eaLnBrk="1" hangingPunct="1"/>
            <a:endParaRPr lang="en-US" sz="1800" b="1" smtClean="0"/>
          </a:p>
          <a:p>
            <a:pPr eaLnBrk="1" hangingPunct="1">
              <a:buFontTx/>
              <a:buNone/>
            </a:pPr>
            <a:r>
              <a:rPr lang="ru-RU" sz="1800" b="1" smtClean="0"/>
              <a:t>	</a:t>
            </a:r>
            <a:r>
              <a:rPr lang="ru-RU" sz="1800" b="1" i="1" smtClean="0"/>
              <a:t>Наприклад:</a:t>
            </a:r>
          </a:p>
          <a:p>
            <a:pPr eaLnBrk="1" hangingPunct="1">
              <a:buFontTx/>
              <a:buNone/>
            </a:pPr>
            <a:r>
              <a:rPr lang="ru-RU" sz="1800" b="1" smtClean="0"/>
              <a:t>  	</a:t>
            </a:r>
            <a:r>
              <a:rPr lang="en-US" sz="1800" b="1" smtClean="0">
                <a:solidFill>
                  <a:schemeClr val="hlink"/>
                </a:solidFill>
              </a:rPr>
              <a:t>succus, i, m</a:t>
            </a:r>
            <a:r>
              <a:rPr lang="en-US" sz="1800" b="1" smtClean="0"/>
              <a:t> -  </a:t>
            </a:r>
            <a:r>
              <a:rPr lang="ru-RU" sz="1800" b="1" smtClean="0"/>
              <a:t>сік</a:t>
            </a:r>
          </a:p>
          <a:p>
            <a:pPr eaLnBrk="1" hangingPunct="1">
              <a:buFontTx/>
              <a:buNone/>
            </a:pPr>
            <a:r>
              <a:rPr lang="uk-UA" sz="1800" b="1" smtClean="0"/>
              <a:t> 	</a:t>
            </a:r>
            <a:r>
              <a:rPr lang="en-US" sz="1800" b="1" smtClean="0">
                <a:solidFill>
                  <a:schemeClr val="hlink"/>
                </a:solidFill>
              </a:rPr>
              <a:t>morbus, </a:t>
            </a:r>
            <a:r>
              <a:rPr lang="ru-RU" sz="1800" b="1" smtClean="0">
                <a:solidFill>
                  <a:schemeClr val="hlink"/>
                </a:solidFill>
              </a:rPr>
              <a:t>і, </a:t>
            </a:r>
            <a:r>
              <a:rPr lang="en-US" sz="1800" b="1" smtClean="0">
                <a:solidFill>
                  <a:schemeClr val="hlink"/>
                </a:solidFill>
              </a:rPr>
              <a:t>m</a:t>
            </a:r>
            <a:r>
              <a:rPr lang="en-US" sz="1800" b="1" smtClean="0"/>
              <a:t> - </a:t>
            </a:r>
            <a:r>
              <a:rPr lang="ru-RU" sz="1800" b="1" smtClean="0"/>
              <a:t>хвороба</a:t>
            </a:r>
          </a:p>
          <a:p>
            <a:pPr eaLnBrk="1" hangingPunct="1">
              <a:buFontTx/>
              <a:buNone/>
            </a:pPr>
            <a:r>
              <a:rPr lang="uk-UA" sz="1800" b="1" smtClean="0"/>
              <a:t>  	</a:t>
            </a:r>
            <a:r>
              <a:rPr lang="en-US" sz="1800" b="1" smtClean="0">
                <a:solidFill>
                  <a:schemeClr val="hlink"/>
                </a:solidFill>
              </a:rPr>
              <a:t>magister, tri, m</a:t>
            </a:r>
            <a:r>
              <a:rPr lang="en-US" sz="1800" b="1" smtClean="0"/>
              <a:t> - </a:t>
            </a:r>
            <a:r>
              <a:rPr lang="ru-RU" sz="1800" b="1" smtClean="0"/>
              <a:t>вчитель</a:t>
            </a:r>
          </a:p>
          <a:p>
            <a:pPr eaLnBrk="1" hangingPunct="1">
              <a:buFontTx/>
              <a:buNone/>
            </a:pPr>
            <a:r>
              <a:rPr lang="uk-UA" sz="1800" b="1" smtClean="0"/>
              <a:t>  	</a:t>
            </a:r>
            <a:r>
              <a:rPr lang="en-US" sz="1800" b="1" smtClean="0">
                <a:solidFill>
                  <a:schemeClr val="hlink"/>
                </a:solidFill>
              </a:rPr>
              <a:t>unguentum, </a:t>
            </a:r>
            <a:r>
              <a:rPr lang="ru-RU" sz="1800" b="1" smtClean="0">
                <a:solidFill>
                  <a:schemeClr val="hlink"/>
                </a:solidFill>
              </a:rPr>
              <a:t>і, </a:t>
            </a:r>
            <a:r>
              <a:rPr lang="en-US" sz="1800" b="1" smtClean="0">
                <a:solidFill>
                  <a:schemeClr val="hlink"/>
                </a:solidFill>
              </a:rPr>
              <a:t>n</a:t>
            </a:r>
            <a:r>
              <a:rPr lang="en-US" sz="1800" b="1" smtClean="0"/>
              <a:t> – </a:t>
            </a:r>
            <a:r>
              <a:rPr lang="ru-RU" sz="1800" b="1" smtClean="0"/>
              <a:t>мазь</a:t>
            </a:r>
          </a:p>
        </p:txBody>
      </p:sp>
      <p:sp>
        <p:nvSpPr>
          <p:cNvPr id="66562" name="Rectangle 4"/>
          <p:cNvSpPr>
            <a:spLocks noChangeArrowheads="1"/>
          </p:cNvSpPr>
          <p:nvPr/>
        </p:nvSpPr>
        <p:spPr bwMode="auto">
          <a:xfrm>
            <a:off x="1331913" y="260350"/>
            <a:ext cx="6913562" cy="792163"/>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dirty="0">
                <a:solidFill>
                  <a:srgbClr val="92D050"/>
                </a:solidFill>
                <a:latin typeface="Arial" charset="0"/>
              </a:rPr>
              <a:t>1. Характеристика другої відміни</a:t>
            </a:r>
            <a:endParaRPr lang="ru-RU" b="1" dirty="0">
              <a:solidFill>
                <a:srgbClr val="92D050"/>
              </a:solidFill>
              <a:latin typeface="Arial" charset="0"/>
            </a:endParaRPr>
          </a:p>
        </p:txBody>
      </p:sp>
    </p:spTree>
  </p:cSld>
  <p:clrMapOvr>
    <a:masterClrMapping/>
  </p:clrMapOvr>
  <p:transition spd="med" advClick="0" advTm="30000">
    <p:wheel spokes="8"/>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Объект 2"/>
          <p:cNvSpPr>
            <a:spLocks noGrp="1"/>
          </p:cNvSpPr>
          <p:nvPr>
            <p:ph idx="4294967295"/>
          </p:nvPr>
        </p:nvSpPr>
        <p:spPr>
          <a:xfrm>
            <a:off x="468313" y="1052513"/>
            <a:ext cx="8229600" cy="360362"/>
          </a:xfrm>
        </p:spPr>
        <p:txBody>
          <a:bodyPr/>
          <a:lstStyle/>
          <a:p>
            <a:pPr marL="0" indent="0" algn="ctr" eaLnBrk="1" hangingPunct="1">
              <a:buFontTx/>
              <a:buNone/>
            </a:pPr>
            <a:r>
              <a:rPr lang="ru-RU" sz="1800" b="1" i="1" u="sng" dirty="0" err="1" smtClean="0"/>
              <a:t>Закінчення</a:t>
            </a:r>
            <a:r>
              <a:rPr lang="ru-RU" sz="1800" b="1" i="1" u="sng" dirty="0" smtClean="0"/>
              <a:t> </a:t>
            </a:r>
            <a:r>
              <a:rPr lang="ru-RU" sz="1800" b="1" i="1" u="sng" dirty="0" err="1" smtClean="0"/>
              <a:t>іменників</a:t>
            </a:r>
            <a:r>
              <a:rPr lang="ru-RU" sz="1800" b="1" i="1" u="sng" dirty="0" smtClean="0"/>
              <a:t> ІІ </a:t>
            </a:r>
            <a:r>
              <a:rPr lang="ru-RU" sz="1800" b="1" i="1" u="sng" dirty="0" err="1" smtClean="0"/>
              <a:t>відміни</a:t>
            </a:r>
            <a:r>
              <a:rPr lang="ru-RU" sz="1800" b="1" i="1" u="sng" dirty="0" smtClean="0"/>
              <a:t> в </a:t>
            </a:r>
            <a:r>
              <a:rPr lang="ru-RU" sz="1800" b="1" i="1" u="sng" dirty="0" err="1" smtClean="0"/>
              <a:t>двох</a:t>
            </a:r>
            <a:r>
              <a:rPr lang="ru-RU" sz="1800" b="1" i="1" u="sng" dirty="0" smtClean="0"/>
              <a:t> </a:t>
            </a:r>
            <a:r>
              <a:rPr lang="ru-RU" sz="1800" b="1" i="1" u="sng" dirty="0" err="1" smtClean="0"/>
              <a:t>відмінках</a:t>
            </a:r>
            <a:r>
              <a:rPr lang="ru-RU" sz="1800" b="1" i="1" u="sng" dirty="0" smtClean="0"/>
              <a:t>:</a:t>
            </a:r>
          </a:p>
          <a:p>
            <a:pPr marL="0" indent="0" eaLnBrk="1" hangingPunct="1"/>
            <a:endParaRPr lang="uk-UA" sz="1800" b="1" dirty="0" smtClean="0"/>
          </a:p>
          <a:p>
            <a:pPr marL="0" indent="0" eaLnBrk="1" hangingPunct="1">
              <a:buFontTx/>
              <a:buNone/>
            </a:pPr>
            <a:endParaRPr lang="uk-UA" sz="3000" dirty="0" smtClean="0"/>
          </a:p>
          <a:p>
            <a:pPr marL="0" indent="0" eaLnBrk="1" hangingPunct="1"/>
            <a:endParaRPr lang="ru-RU" sz="2200" dirty="0" smtClean="0"/>
          </a:p>
          <a:p>
            <a:pPr marL="0" indent="0" eaLnBrk="1" hangingPunct="1"/>
            <a:endParaRPr lang="ru-RU" sz="2200" dirty="0" smtClean="0"/>
          </a:p>
          <a:p>
            <a:pPr marL="0" indent="0" eaLnBrk="1" hangingPunct="1"/>
            <a:endParaRPr lang="ru-RU" sz="2200" dirty="0" smtClean="0"/>
          </a:p>
          <a:p>
            <a:pPr marL="0" indent="0" eaLnBrk="1" hangingPunct="1"/>
            <a:endParaRPr lang="ru-RU" sz="1800" dirty="0" smtClean="0"/>
          </a:p>
        </p:txBody>
      </p:sp>
      <p:graphicFrame>
        <p:nvGraphicFramePr>
          <p:cNvPr id="67617" name="Group 33"/>
          <p:cNvGraphicFramePr>
            <a:graphicFrameLocks noGrp="1"/>
          </p:cNvGraphicFramePr>
          <p:nvPr/>
        </p:nvGraphicFramePr>
        <p:xfrm>
          <a:off x="539750" y="1989138"/>
          <a:ext cx="7993063" cy="2330451"/>
        </p:xfrm>
        <a:graphic>
          <a:graphicData uri="http://schemas.openxmlformats.org/drawingml/2006/table">
            <a:tbl>
              <a:tblPr/>
              <a:tblGrid>
                <a:gridCol w="1598613"/>
                <a:gridCol w="1570037"/>
                <a:gridCol w="1627188"/>
                <a:gridCol w="1598612"/>
                <a:gridCol w="1598613"/>
              </a:tblGrid>
              <a:tr h="50323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chemeClr val="hlink"/>
                          </a:solidFill>
                          <a:effectLst/>
                          <a:latin typeface="Arial" charset="0"/>
                        </a:rPr>
                        <a:t>Відмінок </a:t>
                      </a:r>
                      <a:endParaRPr kumimoji="0" lang="ru-RU" sz="1800" b="1" i="0" u="none" strike="noStrike" cap="none" normalizeH="0" baseline="0" smtClean="0">
                        <a:ln>
                          <a:noFill/>
                        </a:ln>
                        <a:solidFill>
                          <a:schemeClr val="hlink"/>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chemeClr val="hlink"/>
                          </a:solidFill>
                          <a:effectLst/>
                          <a:latin typeface="Arial" charset="0"/>
                        </a:rPr>
                        <a:t>Singularis</a:t>
                      </a:r>
                      <a:r>
                        <a:rPr kumimoji="0" lang="ru-RU" sz="1800" b="1" i="0" u="none" strike="noStrike" cap="none" normalizeH="0" baseline="0" smtClean="0">
                          <a:ln>
                            <a:noFill/>
                          </a:ln>
                          <a:solidFill>
                            <a:schemeClr val="hlink"/>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chemeClr val="hlink"/>
                          </a:solidFill>
                          <a:effectLst/>
                          <a:latin typeface="Arial" charset="0"/>
                        </a:rPr>
                        <a:t>Pluaris</a:t>
                      </a:r>
                      <a:r>
                        <a:rPr kumimoji="0" lang="ru-RU" sz="1800" b="1" i="0" u="none" strike="noStrike" cap="none" normalizeH="0" baseline="0" smtClean="0">
                          <a:ln>
                            <a:noFill/>
                          </a:ln>
                          <a:solidFill>
                            <a:schemeClr val="hlink"/>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6096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rgbClr val="FF0066"/>
                          </a:solidFill>
                          <a:effectLst/>
                          <a:latin typeface="Arial" charset="0"/>
                        </a:rPr>
                        <a:t>m</a:t>
                      </a:r>
                      <a:endParaRPr kumimoji="0" lang="ru-RU" sz="1800" b="1" i="0" u="none" strike="noStrike" cap="none" normalizeH="0" baseline="0" smtClean="0">
                        <a:ln>
                          <a:noFill/>
                        </a:ln>
                        <a:solidFill>
                          <a:srgbClr val="FF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rgbClr val="FF0066"/>
                          </a:solidFill>
                          <a:effectLst/>
                          <a:latin typeface="Arial" charset="0"/>
                        </a:rPr>
                        <a:t>n</a:t>
                      </a:r>
                      <a:endParaRPr kumimoji="0" lang="ru-RU" sz="1800" b="1" i="0" u="none" strike="noStrike" cap="none" normalizeH="0" baseline="0" smtClean="0">
                        <a:ln>
                          <a:noFill/>
                        </a:ln>
                        <a:solidFill>
                          <a:srgbClr val="FF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rgbClr val="FF0066"/>
                          </a:solidFill>
                          <a:effectLst/>
                          <a:latin typeface="Arial" charset="0"/>
                        </a:rPr>
                        <a:t>m</a:t>
                      </a:r>
                      <a:endParaRPr kumimoji="0" lang="ru-RU" sz="1800" b="1" i="0" u="none" strike="noStrike" cap="none" normalizeH="0" baseline="0" smtClean="0">
                        <a:ln>
                          <a:noFill/>
                        </a:ln>
                        <a:solidFill>
                          <a:srgbClr val="FF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rgbClr val="FF0066"/>
                          </a:solidFill>
                          <a:effectLst/>
                          <a:latin typeface="Arial" charset="0"/>
                        </a:rPr>
                        <a:t>n</a:t>
                      </a:r>
                      <a:endParaRPr kumimoji="0" lang="ru-RU" sz="1800" b="1" i="0" u="none" strike="noStrike" cap="none" normalizeH="0" baseline="0" smtClean="0">
                        <a:ln>
                          <a:noFill/>
                        </a:ln>
                        <a:solidFill>
                          <a:srgbClr val="FF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801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rgbClr val="FF0066"/>
                          </a:solidFill>
                          <a:effectLst/>
                          <a:latin typeface="Arial" charset="0"/>
                        </a:rPr>
                        <a:t>Nom</a:t>
                      </a:r>
                      <a:r>
                        <a:rPr kumimoji="0" lang="ru-RU" sz="1800" b="1" i="0" u="none" strike="noStrike" cap="none" normalizeH="0" baseline="0" smtClean="0">
                          <a:ln>
                            <a:noFill/>
                          </a:ln>
                          <a:solidFill>
                            <a:srgbClr val="FF0066"/>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chemeClr val="tx1"/>
                          </a:solidFill>
                          <a:effectLst/>
                          <a:latin typeface="Arial" charset="0"/>
                        </a:rPr>
                        <a:t>-us, -er</a:t>
                      </a:r>
                      <a:r>
                        <a:rPr kumimoji="0" lang="ru-RU" sz="1800" b="1"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chemeClr val="tx1"/>
                          </a:solidFill>
                          <a:effectLst/>
                          <a:latin typeface="Arial" charset="0"/>
                        </a:rPr>
                        <a:t>-um</a:t>
                      </a:r>
                      <a:r>
                        <a:rPr kumimoji="0" lang="ru-RU" sz="1800" b="1"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chemeClr val="tx1"/>
                          </a:solidFill>
                          <a:effectLst/>
                          <a:latin typeface="Arial" charset="0"/>
                        </a:rPr>
                        <a:t>-i</a:t>
                      </a:r>
                      <a:r>
                        <a:rPr kumimoji="0" lang="ru-RU" sz="1800" b="1"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chemeClr val="tx1"/>
                          </a:solidFill>
                          <a:effectLst/>
                          <a:latin typeface="Arial" charset="0"/>
                        </a:rPr>
                        <a:t>-a</a:t>
                      </a:r>
                      <a:r>
                        <a:rPr kumimoji="0" lang="ru-RU" sz="1800" b="1"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rgbClr val="FF0066"/>
                          </a:solidFill>
                          <a:effectLst/>
                          <a:latin typeface="Arial" charset="0"/>
                        </a:rPr>
                        <a:t>Gen.</a:t>
                      </a:r>
                      <a:r>
                        <a:rPr kumimoji="0" lang="ru-RU" sz="1800" b="1" i="0" u="none" strike="noStrike" cap="none" normalizeH="0" baseline="0" smtClean="0">
                          <a:ln>
                            <a:noFill/>
                          </a:ln>
                          <a:solidFill>
                            <a:srgbClr val="FF0066"/>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chemeClr val="tx1"/>
                          </a:solidFill>
                          <a:effectLst/>
                          <a:latin typeface="Arial" charset="0"/>
                        </a:rPr>
                        <a:t>-i</a:t>
                      </a:r>
                      <a:r>
                        <a:rPr kumimoji="0" lang="ru-RU" sz="1800" b="1"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chemeClr val="tx1"/>
                          </a:solidFill>
                          <a:effectLst/>
                          <a:latin typeface="Arial" charset="0"/>
                        </a:rPr>
                        <a:t>-i</a:t>
                      </a:r>
                      <a:r>
                        <a:rPr kumimoji="0" lang="ru-RU" sz="1800" b="1"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chemeClr val="tx1"/>
                          </a:solidFill>
                          <a:effectLst/>
                          <a:latin typeface="Arial" charset="0"/>
                        </a:rPr>
                        <a:t>-orum</a:t>
                      </a:r>
                      <a:r>
                        <a:rPr kumimoji="0" lang="ru-RU" sz="1800" b="1"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chemeClr val="tx1"/>
                          </a:solidFill>
                          <a:effectLst/>
                          <a:latin typeface="Arial" charset="0"/>
                        </a:rPr>
                        <a:t>-orum</a:t>
                      </a:r>
                      <a:r>
                        <a:rPr kumimoji="0" lang="ru-RU" sz="1800" b="1"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advClick="0" advTm="30000">
    <p:wheel spokes="8"/>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Объект 2"/>
          <p:cNvSpPr>
            <a:spLocks noGrp="1"/>
          </p:cNvSpPr>
          <p:nvPr>
            <p:ph idx="4294967295"/>
          </p:nvPr>
        </p:nvSpPr>
        <p:spPr>
          <a:xfrm>
            <a:off x="457200" y="549275"/>
            <a:ext cx="8229600" cy="5256213"/>
          </a:xfrm>
        </p:spPr>
        <p:txBody>
          <a:bodyPr/>
          <a:lstStyle/>
          <a:p>
            <a:pPr marL="609600" indent="-609600" eaLnBrk="1" hangingPunct="1">
              <a:lnSpc>
                <a:spcPct val="90000"/>
              </a:lnSpc>
              <a:buFontTx/>
              <a:buNone/>
            </a:pPr>
            <a:r>
              <a:rPr lang="uk-UA" sz="1800" b="1" dirty="0" smtClean="0"/>
              <a:t>	</a:t>
            </a:r>
            <a:r>
              <a:rPr lang="en-US" sz="1800" b="1" dirty="0" smtClean="0">
                <a:solidFill>
                  <a:srgbClr val="92D050"/>
                </a:solidFill>
              </a:rPr>
              <a:t>2</a:t>
            </a:r>
            <a:r>
              <a:rPr lang="uk-UA" sz="1800" b="1" dirty="0" smtClean="0">
                <a:solidFill>
                  <a:srgbClr val="92D050"/>
                </a:solidFill>
              </a:rPr>
              <a:t>. </a:t>
            </a:r>
            <a:r>
              <a:rPr lang="ru-RU" sz="1800" b="1" dirty="0" err="1" smtClean="0">
                <a:solidFill>
                  <a:srgbClr val="92D050"/>
                </a:solidFill>
              </a:rPr>
              <a:t>Винятки</a:t>
            </a:r>
            <a:r>
              <a:rPr lang="ru-RU" sz="1800" b="1" dirty="0" smtClean="0">
                <a:solidFill>
                  <a:srgbClr val="92D050"/>
                </a:solidFill>
              </a:rPr>
              <a:t>, </a:t>
            </a:r>
            <a:r>
              <a:rPr lang="ru-RU" sz="1800" b="1" dirty="0" err="1" smtClean="0">
                <a:solidFill>
                  <a:srgbClr val="92D050"/>
                </a:solidFill>
              </a:rPr>
              <a:t>що</a:t>
            </a:r>
            <a:r>
              <a:rPr lang="ru-RU" sz="1800" b="1" dirty="0" smtClean="0">
                <a:solidFill>
                  <a:srgbClr val="92D050"/>
                </a:solidFill>
              </a:rPr>
              <a:t> до </a:t>
            </a:r>
            <a:r>
              <a:rPr lang="ru-RU" sz="1800" b="1" dirty="0" err="1" smtClean="0">
                <a:solidFill>
                  <a:srgbClr val="92D050"/>
                </a:solidFill>
              </a:rPr>
              <a:t>іменників</a:t>
            </a:r>
            <a:r>
              <a:rPr lang="ru-RU" sz="1800" b="1" dirty="0" smtClean="0">
                <a:solidFill>
                  <a:srgbClr val="92D050"/>
                </a:solidFill>
              </a:rPr>
              <a:t> </a:t>
            </a:r>
            <a:r>
              <a:rPr lang="ru-RU" sz="1800" b="1" dirty="0" err="1" smtClean="0">
                <a:solidFill>
                  <a:srgbClr val="92D050"/>
                </a:solidFill>
              </a:rPr>
              <a:t>другої</a:t>
            </a:r>
            <a:r>
              <a:rPr lang="ru-RU" sz="1800" b="1" dirty="0" smtClean="0">
                <a:solidFill>
                  <a:srgbClr val="92D050"/>
                </a:solidFill>
              </a:rPr>
              <a:t> </a:t>
            </a:r>
            <a:r>
              <a:rPr lang="ru-RU" sz="1800" b="1" dirty="0" err="1" smtClean="0">
                <a:solidFill>
                  <a:srgbClr val="92D050"/>
                </a:solidFill>
              </a:rPr>
              <a:t>відміни</a:t>
            </a:r>
            <a:r>
              <a:rPr lang="ru-RU" sz="1800" b="1" dirty="0" smtClean="0">
                <a:solidFill>
                  <a:srgbClr val="92D050"/>
                </a:solidFill>
              </a:rPr>
              <a:t>:</a:t>
            </a:r>
            <a:endParaRPr lang="en-US" sz="1800" b="1" dirty="0" smtClean="0">
              <a:solidFill>
                <a:srgbClr val="92D050"/>
              </a:solidFill>
            </a:endParaRPr>
          </a:p>
          <a:p>
            <a:pPr marL="609600" indent="-609600" eaLnBrk="1" hangingPunct="1">
              <a:lnSpc>
                <a:spcPct val="90000"/>
              </a:lnSpc>
            </a:pPr>
            <a:endParaRPr lang="ru-RU" sz="1800" b="1" dirty="0" smtClean="0">
              <a:solidFill>
                <a:srgbClr val="92D050"/>
              </a:solidFill>
            </a:endParaRPr>
          </a:p>
          <a:p>
            <a:pPr marL="609600" indent="-609600" eaLnBrk="1" hangingPunct="1">
              <a:lnSpc>
                <a:spcPct val="90000"/>
              </a:lnSpc>
              <a:buFontTx/>
              <a:buNone/>
            </a:pPr>
            <a:r>
              <a:rPr lang="ru-RU" sz="1800" b="1" dirty="0" smtClean="0"/>
              <a:t>	</a:t>
            </a:r>
            <a:r>
              <a:rPr lang="ru-RU" sz="1800" b="1" dirty="0" err="1" smtClean="0"/>
              <a:t>Деякі</a:t>
            </a:r>
            <a:r>
              <a:rPr lang="ru-RU" sz="1800" b="1" dirty="0" smtClean="0"/>
              <a:t> </a:t>
            </a:r>
            <a:r>
              <a:rPr lang="ru-RU" sz="1800" b="1" dirty="0" err="1" smtClean="0"/>
              <a:t>іменники</a:t>
            </a:r>
            <a:r>
              <a:rPr lang="ru-RU" sz="1800" b="1" dirty="0" smtClean="0"/>
              <a:t> </a:t>
            </a:r>
            <a:r>
              <a:rPr lang="ru-RU" sz="1800" b="1" dirty="0" err="1" smtClean="0"/>
              <a:t>другої</a:t>
            </a:r>
            <a:r>
              <a:rPr lang="ru-RU" sz="1800" b="1" dirty="0" smtClean="0"/>
              <a:t> </a:t>
            </a:r>
            <a:r>
              <a:rPr lang="ru-RU" sz="1800" b="1" dirty="0" err="1" smtClean="0"/>
              <a:t>відміни</a:t>
            </a:r>
            <a:r>
              <a:rPr lang="ru-RU" sz="1800" b="1" dirty="0" smtClean="0"/>
              <a:t> </a:t>
            </a:r>
            <a:r>
              <a:rPr lang="ru-RU" sz="1800" b="1" dirty="0" err="1" smtClean="0"/>
              <a:t>мають</a:t>
            </a:r>
            <a:r>
              <a:rPr lang="ru-RU" sz="1800" b="1" dirty="0" smtClean="0"/>
              <a:t> </a:t>
            </a:r>
            <a:r>
              <a:rPr lang="ru-RU" sz="1800" b="1" dirty="0" err="1" smtClean="0"/>
              <a:t>закінчення</a:t>
            </a:r>
            <a:r>
              <a:rPr lang="ru-RU" sz="1800" b="1" dirty="0" smtClean="0"/>
              <a:t> </a:t>
            </a:r>
            <a:r>
              <a:rPr lang="ru-RU" sz="1800" b="1" dirty="0" smtClean="0">
                <a:solidFill>
                  <a:srgbClr val="FF0066"/>
                </a:solidFill>
              </a:rPr>
              <a:t>-</a:t>
            </a:r>
            <a:r>
              <a:rPr lang="en-US" sz="1800" b="1" dirty="0" smtClean="0">
                <a:solidFill>
                  <a:srgbClr val="FF0066"/>
                </a:solidFill>
              </a:rPr>
              <a:t>us</a:t>
            </a:r>
            <a:r>
              <a:rPr lang="en-US" sz="1800" b="1" dirty="0" smtClean="0"/>
              <a:t> </a:t>
            </a:r>
            <a:r>
              <a:rPr lang="ru-RU" sz="1800" b="1" dirty="0" smtClean="0"/>
              <a:t>в </a:t>
            </a:r>
            <a:r>
              <a:rPr lang="ru-RU" sz="1800" b="1" dirty="0" err="1" smtClean="0"/>
              <a:t>називному</a:t>
            </a:r>
            <a:r>
              <a:rPr lang="ru-RU" sz="1800" b="1" dirty="0" smtClean="0"/>
              <a:t> </a:t>
            </a:r>
            <a:r>
              <a:rPr lang="ru-RU" sz="1800" b="1" dirty="0" err="1" smtClean="0"/>
              <a:t>відмінку</a:t>
            </a:r>
            <a:r>
              <a:rPr lang="ru-RU" sz="1800" b="1" dirty="0" smtClean="0"/>
              <a:t> </a:t>
            </a:r>
            <a:r>
              <a:rPr lang="ru-RU" sz="1800" b="1" dirty="0" err="1" smtClean="0"/>
              <a:t>однини</a:t>
            </a:r>
            <a:r>
              <a:rPr lang="ru-RU" sz="1800" b="1" dirty="0" smtClean="0"/>
              <a:t> належать  до </a:t>
            </a:r>
            <a:r>
              <a:rPr lang="ru-RU" sz="1800" b="1" dirty="0" err="1" smtClean="0"/>
              <a:t>жіночого</a:t>
            </a:r>
            <a:r>
              <a:rPr lang="ru-RU" sz="1800" b="1" dirty="0" smtClean="0"/>
              <a:t> роду:</a:t>
            </a:r>
          </a:p>
          <a:p>
            <a:pPr marL="609600" indent="-609600" eaLnBrk="1" hangingPunct="1">
              <a:lnSpc>
                <a:spcPct val="90000"/>
              </a:lnSpc>
              <a:buFontTx/>
              <a:buNone/>
            </a:pPr>
            <a:r>
              <a:rPr lang="ru-RU" sz="1800" b="1" dirty="0" smtClean="0"/>
              <a:t> 	 - </a:t>
            </a:r>
            <a:r>
              <a:rPr lang="en-US" sz="1800" b="1" dirty="0" smtClean="0">
                <a:solidFill>
                  <a:schemeClr val="hlink"/>
                </a:solidFill>
              </a:rPr>
              <a:t>bolus, i, f</a:t>
            </a:r>
            <a:r>
              <a:rPr lang="en-US" sz="1800" b="1" dirty="0" smtClean="0"/>
              <a:t>  </a:t>
            </a:r>
            <a:r>
              <a:rPr lang="ru-RU" sz="1800" b="1" dirty="0" smtClean="0"/>
              <a:t>болюс, глина</a:t>
            </a:r>
          </a:p>
          <a:p>
            <a:pPr marL="609600" indent="-609600" eaLnBrk="1" hangingPunct="1">
              <a:lnSpc>
                <a:spcPct val="90000"/>
              </a:lnSpc>
              <a:buFontTx/>
              <a:buNone/>
            </a:pPr>
            <a:r>
              <a:rPr lang="ru-RU" sz="1800" b="1" dirty="0" smtClean="0"/>
              <a:t> 	 - </a:t>
            </a:r>
            <a:r>
              <a:rPr lang="en-US" sz="1800" b="1" dirty="0" err="1" smtClean="0">
                <a:solidFill>
                  <a:schemeClr val="hlink"/>
                </a:solidFill>
              </a:rPr>
              <a:t>periodus</a:t>
            </a:r>
            <a:r>
              <a:rPr lang="en-US" sz="1800" b="1" dirty="0" smtClean="0">
                <a:solidFill>
                  <a:schemeClr val="hlink"/>
                </a:solidFill>
              </a:rPr>
              <a:t>, i, f</a:t>
            </a:r>
            <a:r>
              <a:rPr lang="en-US" sz="1800" b="1" dirty="0" smtClean="0"/>
              <a:t>  </a:t>
            </a:r>
            <a:r>
              <a:rPr lang="ru-RU" sz="1800" b="1" dirty="0" err="1" smtClean="0"/>
              <a:t>період</a:t>
            </a:r>
            <a:endParaRPr lang="ru-RU" sz="1800" b="1" dirty="0" smtClean="0"/>
          </a:p>
          <a:p>
            <a:pPr marL="609600" indent="-609600" eaLnBrk="1" hangingPunct="1">
              <a:lnSpc>
                <a:spcPct val="90000"/>
              </a:lnSpc>
              <a:buFontTx/>
              <a:buNone/>
            </a:pPr>
            <a:r>
              <a:rPr lang="ru-RU" sz="1800" b="1" dirty="0" smtClean="0"/>
              <a:t> 	 - </a:t>
            </a:r>
            <a:r>
              <a:rPr lang="en-US" sz="1800" b="1" dirty="0" smtClean="0">
                <a:solidFill>
                  <a:schemeClr val="hlink"/>
                </a:solidFill>
              </a:rPr>
              <a:t>diameter, i, f</a:t>
            </a:r>
            <a:r>
              <a:rPr lang="en-US" sz="1800" b="1" dirty="0" smtClean="0"/>
              <a:t> – </a:t>
            </a:r>
            <a:r>
              <a:rPr lang="ru-RU" sz="1800" b="1" dirty="0" err="1" smtClean="0"/>
              <a:t>діаметр</a:t>
            </a:r>
            <a:endParaRPr lang="en-US" sz="1800" b="1" dirty="0" smtClean="0"/>
          </a:p>
          <a:p>
            <a:pPr marL="609600" indent="-609600" eaLnBrk="1" hangingPunct="1">
              <a:lnSpc>
                <a:spcPct val="90000"/>
              </a:lnSpc>
              <a:buFontTx/>
              <a:buNone/>
            </a:pPr>
            <a:endParaRPr lang="ru-RU" sz="1800" b="1" dirty="0" smtClean="0"/>
          </a:p>
          <a:p>
            <a:pPr marL="609600" indent="-609600" eaLnBrk="1" hangingPunct="1">
              <a:lnSpc>
                <a:spcPct val="90000"/>
              </a:lnSpc>
              <a:buFontTx/>
              <a:buNone/>
            </a:pPr>
            <a:r>
              <a:rPr lang="ru-RU" sz="1800" b="1" i="1" dirty="0" smtClean="0"/>
              <a:t>	</a:t>
            </a:r>
            <a:r>
              <a:rPr lang="ru-RU" sz="1800" b="1" i="1" dirty="0" err="1" smtClean="0"/>
              <a:t>Іменники</a:t>
            </a:r>
            <a:r>
              <a:rPr lang="ru-RU" sz="1800" b="1" i="1" dirty="0" smtClean="0"/>
              <a:t> </a:t>
            </a:r>
            <a:r>
              <a:rPr lang="ru-RU" sz="1800" b="1" i="1" dirty="0" err="1" smtClean="0"/>
              <a:t>середнього</a:t>
            </a:r>
            <a:r>
              <a:rPr lang="ru-RU" sz="1800" b="1" i="1" dirty="0" smtClean="0"/>
              <a:t> роду:</a:t>
            </a:r>
            <a:endParaRPr lang="ru-RU" sz="1800" b="1" dirty="0" smtClean="0"/>
          </a:p>
          <a:p>
            <a:pPr marL="609600" indent="-609600" eaLnBrk="1" hangingPunct="1">
              <a:lnSpc>
                <a:spcPct val="90000"/>
              </a:lnSpc>
              <a:buFontTx/>
              <a:buNone/>
            </a:pPr>
            <a:r>
              <a:rPr lang="uk-UA" sz="1800" b="1" dirty="0" smtClean="0"/>
              <a:t>	- </a:t>
            </a:r>
            <a:r>
              <a:rPr lang="en-US" sz="1800" b="1" dirty="0" smtClean="0">
                <a:solidFill>
                  <a:schemeClr val="hlink"/>
                </a:solidFill>
              </a:rPr>
              <a:t>Virus, i, n</a:t>
            </a:r>
            <a:r>
              <a:rPr lang="en-US" sz="1800" b="1" dirty="0" smtClean="0"/>
              <a:t> –  </a:t>
            </a:r>
            <a:r>
              <a:rPr lang="ru-RU" sz="1800" b="1" dirty="0" err="1" smtClean="0"/>
              <a:t>вірус</a:t>
            </a:r>
            <a:r>
              <a:rPr lang="ru-RU" sz="1800" b="1" dirty="0" smtClean="0"/>
              <a:t>, (</a:t>
            </a:r>
            <a:r>
              <a:rPr lang="ru-RU" sz="1800" b="1" dirty="0" err="1" smtClean="0"/>
              <a:t>збудник</a:t>
            </a:r>
            <a:r>
              <a:rPr lang="ru-RU" sz="1800" b="1" dirty="0" smtClean="0"/>
              <a:t> </a:t>
            </a:r>
            <a:r>
              <a:rPr lang="ru-RU" sz="1800" b="1" dirty="0" err="1" smtClean="0"/>
              <a:t>інфекційного</a:t>
            </a:r>
            <a:r>
              <a:rPr lang="ru-RU" sz="1800" b="1" dirty="0" smtClean="0"/>
              <a:t> </a:t>
            </a:r>
            <a:r>
              <a:rPr lang="ru-RU" sz="1800" b="1" dirty="0" err="1" smtClean="0"/>
              <a:t>захворювання</a:t>
            </a:r>
            <a:r>
              <a:rPr lang="ru-RU" sz="1800" b="1" dirty="0" smtClean="0"/>
              <a:t>)</a:t>
            </a:r>
          </a:p>
          <a:p>
            <a:pPr marL="609600" indent="-609600" eaLnBrk="1" hangingPunct="1">
              <a:lnSpc>
                <a:spcPct val="90000"/>
              </a:lnSpc>
              <a:buFontTx/>
              <a:buNone/>
            </a:pPr>
            <a:endParaRPr lang="ru-RU" sz="1800" b="1" dirty="0" smtClean="0"/>
          </a:p>
          <a:p>
            <a:pPr marL="609600" indent="-609600" eaLnBrk="1" hangingPunct="1">
              <a:lnSpc>
                <a:spcPct val="90000"/>
              </a:lnSpc>
              <a:buFontTx/>
              <a:buNone/>
            </a:pPr>
            <a:r>
              <a:rPr lang="ru-RU" sz="1800" b="1" i="1" dirty="0" smtClean="0"/>
              <a:t>	</a:t>
            </a:r>
            <a:r>
              <a:rPr lang="ru-RU" sz="1800" b="1" i="1" dirty="0" err="1" smtClean="0"/>
              <a:t>Майже</a:t>
            </a:r>
            <a:r>
              <a:rPr lang="ru-RU" sz="1800" b="1" i="1" dirty="0" smtClean="0"/>
              <a:t> </a:t>
            </a:r>
            <a:r>
              <a:rPr lang="ru-RU" sz="1800" b="1" i="1" dirty="0" err="1" smtClean="0"/>
              <a:t>всі</a:t>
            </a:r>
            <a:r>
              <a:rPr lang="ru-RU" sz="1800" b="1" i="1" dirty="0" smtClean="0"/>
              <a:t> </a:t>
            </a:r>
            <a:r>
              <a:rPr lang="ru-RU" sz="1800" b="1" i="1" dirty="0" err="1" smtClean="0"/>
              <a:t>назви</a:t>
            </a:r>
            <a:r>
              <a:rPr lang="ru-RU" sz="1800" b="1" i="1" dirty="0" smtClean="0"/>
              <a:t> дерев </a:t>
            </a:r>
            <a:r>
              <a:rPr lang="ru-RU" sz="1800" b="1" i="1" dirty="0" err="1" smtClean="0"/>
              <a:t>жіночого</a:t>
            </a:r>
            <a:r>
              <a:rPr lang="ru-RU" sz="1800" b="1" i="1" dirty="0" smtClean="0"/>
              <a:t> роду</a:t>
            </a:r>
            <a:r>
              <a:rPr lang="ru-RU" sz="1800" b="1" dirty="0" smtClean="0"/>
              <a:t>:</a:t>
            </a:r>
          </a:p>
          <a:p>
            <a:pPr marL="609600" indent="-609600" eaLnBrk="1" hangingPunct="1">
              <a:lnSpc>
                <a:spcPct val="90000"/>
              </a:lnSpc>
              <a:buFontTx/>
              <a:buNone/>
            </a:pPr>
            <a:r>
              <a:rPr lang="uk-UA" sz="1800" b="1" dirty="0" smtClean="0"/>
              <a:t>	- </a:t>
            </a:r>
            <a:r>
              <a:rPr lang="en-US" sz="1800" b="1" dirty="0" err="1" smtClean="0">
                <a:solidFill>
                  <a:schemeClr val="hlink"/>
                </a:solidFill>
              </a:rPr>
              <a:t>luniperus</a:t>
            </a:r>
            <a:r>
              <a:rPr lang="en-US" sz="1800" b="1" dirty="0" smtClean="0">
                <a:solidFill>
                  <a:schemeClr val="hlink"/>
                </a:solidFill>
              </a:rPr>
              <a:t>, i, f</a:t>
            </a:r>
            <a:r>
              <a:rPr lang="uk-UA" sz="1800" b="1" dirty="0" smtClean="0"/>
              <a:t> </a:t>
            </a:r>
            <a:r>
              <a:rPr lang="en-US" sz="1800" b="1" dirty="0" smtClean="0"/>
              <a:t>- </a:t>
            </a:r>
            <a:r>
              <a:rPr lang="ru-RU" sz="1800" b="1" dirty="0" err="1" smtClean="0"/>
              <a:t>ялівець</a:t>
            </a:r>
            <a:r>
              <a:rPr lang="ru-RU" sz="1800" b="1" dirty="0" smtClean="0"/>
              <a:t> </a:t>
            </a:r>
          </a:p>
          <a:p>
            <a:pPr marL="609600" indent="-609600" eaLnBrk="1" hangingPunct="1">
              <a:lnSpc>
                <a:spcPct val="90000"/>
              </a:lnSpc>
              <a:buFontTx/>
              <a:buNone/>
            </a:pPr>
            <a:r>
              <a:rPr lang="uk-UA" sz="1800" b="1" dirty="0" smtClean="0"/>
              <a:t>	- </a:t>
            </a:r>
            <a:r>
              <a:rPr lang="en-US" sz="1800" b="1" dirty="0" err="1" smtClean="0">
                <a:solidFill>
                  <a:schemeClr val="hlink"/>
                </a:solidFill>
              </a:rPr>
              <a:t>populus</a:t>
            </a:r>
            <a:r>
              <a:rPr lang="en-US" sz="1800" b="1" dirty="0" smtClean="0">
                <a:solidFill>
                  <a:schemeClr val="hlink"/>
                </a:solidFill>
              </a:rPr>
              <a:t>, i, f</a:t>
            </a:r>
            <a:r>
              <a:rPr lang="en-US" sz="1800" b="1" dirty="0" smtClean="0"/>
              <a:t> - </a:t>
            </a:r>
            <a:r>
              <a:rPr lang="ru-RU" sz="1800" b="1" dirty="0" smtClean="0"/>
              <a:t>тополя</a:t>
            </a:r>
          </a:p>
          <a:p>
            <a:pPr marL="609600" indent="-609600" eaLnBrk="1" hangingPunct="1">
              <a:lnSpc>
                <a:spcPct val="90000"/>
              </a:lnSpc>
              <a:buFontTx/>
              <a:buNone/>
            </a:pPr>
            <a:r>
              <a:rPr lang="ru-RU" sz="1800" b="1" dirty="0" smtClean="0"/>
              <a:t>	- </a:t>
            </a:r>
            <a:r>
              <a:rPr lang="ru-RU" sz="1800" b="1" dirty="0" smtClean="0">
                <a:solidFill>
                  <a:schemeClr val="hlink"/>
                </a:solidFill>
              </a:rPr>
              <a:t>р</a:t>
            </a:r>
            <a:r>
              <a:rPr lang="en-US" sz="1800" b="1" dirty="0" err="1" smtClean="0">
                <a:solidFill>
                  <a:schemeClr val="hlink"/>
                </a:solidFill>
              </a:rPr>
              <a:t>inus</a:t>
            </a:r>
            <a:r>
              <a:rPr lang="en-US" sz="1800" b="1" dirty="0" smtClean="0">
                <a:solidFill>
                  <a:schemeClr val="hlink"/>
                </a:solidFill>
              </a:rPr>
              <a:t>, </a:t>
            </a:r>
            <a:r>
              <a:rPr lang="ru-RU" sz="1800" b="1" dirty="0" smtClean="0">
                <a:solidFill>
                  <a:schemeClr val="hlink"/>
                </a:solidFill>
              </a:rPr>
              <a:t>і</a:t>
            </a:r>
            <a:r>
              <a:rPr lang="ru-RU" sz="1800" b="1" dirty="0" smtClean="0"/>
              <a:t> - сосна</a:t>
            </a:r>
          </a:p>
          <a:p>
            <a:pPr marL="609600" indent="-609600" eaLnBrk="1" hangingPunct="1">
              <a:lnSpc>
                <a:spcPct val="90000"/>
              </a:lnSpc>
              <a:buFontTx/>
              <a:buNone/>
            </a:pPr>
            <a:r>
              <a:rPr lang="ru-RU" sz="1800" b="1" dirty="0" smtClean="0"/>
              <a:t>	- </a:t>
            </a:r>
            <a:r>
              <a:rPr lang="ru-RU" sz="1800" b="1" dirty="0" smtClean="0">
                <a:solidFill>
                  <a:schemeClr val="hlink"/>
                </a:solidFill>
              </a:rPr>
              <a:t>е</a:t>
            </a:r>
            <a:r>
              <a:rPr lang="en-US" sz="1800" b="1" dirty="0" err="1" smtClean="0">
                <a:solidFill>
                  <a:schemeClr val="hlink"/>
                </a:solidFill>
              </a:rPr>
              <a:t>ucalyptus</a:t>
            </a:r>
            <a:r>
              <a:rPr lang="en-US" sz="1800" b="1" dirty="0" smtClean="0">
                <a:solidFill>
                  <a:schemeClr val="hlink"/>
                </a:solidFill>
              </a:rPr>
              <a:t>,  </a:t>
            </a:r>
            <a:r>
              <a:rPr lang="ru-RU" sz="1800" b="1" dirty="0" smtClean="0">
                <a:solidFill>
                  <a:schemeClr val="hlink"/>
                </a:solidFill>
              </a:rPr>
              <a:t>і</a:t>
            </a:r>
            <a:r>
              <a:rPr lang="ru-RU" sz="1800" b="1" dirty="0" smtClean="0"/>
              <a:t> – </a:t>
            </a:r>
            <a:r>
              <a:rPr lang="ru-RU" sz="1800" b="1" dirty="0" err="1" smtClean="0"/>
              <a:t>евкаліпт</a:t>
            </a:r>
            <a:endParaRPr lang="ru-RU" sz="1800" b="1" dirty="0" smtClean="0"/>
          </a:p>
          <a:p>
            <a:pPr marL="609600" indent="-609600" eaLnBrk="1" hangingPunct="1">
              <a:lnSpc>
                <a:spcPct val="90000"/>
              </a:lnSpc>
            </a:pPr>
            <a:endParaRPr lang="ru-RU" sz="1800" b="1" dirty="0" smtClean="0"/>
          </a:p>
        </p:txBody>
      </p:sp>
    </p:spTree>
  </p:cSld>
  <p:clrMapOvr>
    <a:masterClrMapping/>
  </p:clrMapOvr>
  <p:transition spd="med" advClick="0" advTm="30000">
    <p:wheel spokes="8"/>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Объект 2"/>
          <p:cNvSpPr>
            <a:spLocks noGrp="1"/>
          </p:cNvSpPr>
          <p:nvPr>
            <p:ph idx="4294967295"/>
          </p:nvPr>
        </p:nvSpPr>
        <p:spPr>
          <a:xfrm>
            <a:off x="468313" y="2060575"/>
            <a:ext cx="8229600" cy="1539875"/>
          </a:xfrm>
        </p:spPr>
        <p:txBody>
          <a:bodyPr/>
          <a:lstStyle/>
          <a:p>
            <a:pPr eaLnBrk="1" hangingPunct="1">
              <a:buFontTx/>
              <a:buNone/>
            </a:pPr>
            <a:r>
              <a:rPr lang="ru-RU" sz="2200" smtClean="0"/>
              <a:t>	</a:t>
            </a:r>
            <a:r>
              <a:rPr lang="ru-RU" sz="1800" b="1" smtClean="0"/>
              <a:t>Іменники грецького походження мають в називному відмінку однини закінчення </a:t>
            </a:r>
            <a:r>
              <a:rPr lang="ru-RU" sz="1800" b="1" smtClean="0">
                <a:solidFill>
                  <a:srgbClr val="FF0066"/>
                </a:solidFill>
              </a:rPr>
              <a:t>-</a:t>
            </a:r>
            <a:r>
              <a:rPr lang="en-US" sz="1800" b="1" smtClean="0">
                <a:solidFill>
                  <a:srgbClr val="FF0066"/>
                </a:solidFill>
              </a:rPr>
              <a:t>os</a:t>
            </a:r>
            <a:r>
              <a:rPr lang="en-US" sz="1800" b="1" smtClean="0"/>
              <a:t> </a:t>
            </a:r>
            <a:r>
              <a:rPr lang="ru-RU" sz="1800" b="1" i="1" smtClean="0"/>
              <a:t>для чоловічого роду </a:t>
            </a:r>
            <a:r>
              <a:rPr lang="ru-RU" sz="1800" b="1" smtClean="0"/>
              <a:t>(</a:t>
            </a:r>
            <a:r>
              <a:rPr lang="en-US" sz="1800" b="1" smtClean="0"/>
              <a:t>nephros, </a:t>
            </a:r>
            <a:r>
              <a:rPr lang="ru-RU" sz="1800" b="1" smtClean="0"/>
              <a:t>і, </a:t>
            </a:r>
            <a:r>
              <a:rPr lang="en-US" sz="1800" b="1" smtClean="0"/>
              <a:t>m – </a:t>
            </a:r>
            <a:r>
              <a:rPr lang="ru-RU" sz="1800" b="1" smtClean="0"/>
              <a:t>нирка); </a:t>
            </a:r>
            <a:r>
              <a:rPr lang="ru-RU" sz="1800" b="1" i="1" smtClean="0"/>
              <a:t>для середнього роду</a:t>
            </a:r>
            <a:r>
              <a:rPr lang="ru-RU" sz="1800" b="1" smtClean="0"/>
              <a:t> – закінчення </a:t>
            </a:r>
            <a:r>
              <a:rPr lang="ru-RU" sz="1800" b="1" smtClean="0">
                <a:solidFill>
                  <a:srgbClr val="FF0066"/>
                </a:solidFill>
              </a:rPr>
              <a:t>–</a:t>
            </a:r>
            <a:r>
              <a:rPr lang="en-US" sz="1800" b="1" smtClean="0">
                <a:solidFill>
                  <a:srgbClr val="FF0066"/>
                </a:solidFill>
              </a:rPr>
              <a:t>on</a:t>
            </a:r>
            <a:r>
              <a:rPr lang="uk-UA" sz="1800" b="1" smtClean="0">
                <a:solidFill>
                  <a:srgbClr val="FF0066"/>
                </a:solidFill>
              </a:rPr>
              <a:t> </a:t>
            </a:r>
            <a:r>
              <a:rPr lang="uk-UA" sz="1800" b="1" smtClean="0"/>
              <a:t>(</a:t>
            </a:r>
            <a:r>
              <a:rPr lang="en-US" sz="1800" b="1" smtClean="0"/>
              <a:t> encephalon </a:t>
            </a:r>
            <a:r>
              <a:rPr lang="ru-RU" sz="1800" b="1" smtClean="0"/>
              <a:t>і, </a:t>
            </a:r>
            <a:r>
              <a:rPr lang="en-US" sz="1800" b="1" smtClean="0"/>
              <a:t>n  - </a:t>
            </a:r>
            <a:r>
              <a:rPr lang="ru-RU" sz="1800" b="1" smtClean="0"/>
              <a:t>мозок).</a:t>
            </a:r>
          </a:p>
          <a:p>
            <a:pPr eaLnBrk="1" hangingPunct="1"/>
            <a:endParaRPr lang="ru-RU" sz="1800" b="1" smtClean="0"/>
          </a:p>
          <a:p>
            <a:pPr eaLnBrk="1" hangingPunct="1"/>
            <a:endParaRPr lang="ru-RU" sz="1800" smtClean="0"/>
          </a:p>
        </p:txBody>
      </p:sp>
      <p:sp>
        <p:nvSpPr>
          <p:cNvPr id="69634" name="Rectangle 4"/>
          <p:cNvSpPr>
            <a:spLocks noChangeArrowheads="1"/>
          </p:cNvSpPr>
          <p:nvPr/>
        </p:nvSpPr>
        <p:spPr bwMode="auto">
          <a:xfrm>
            <a:off x="539750" y="692150"/>
            <a:ext cx="8064500" cy="792163"/>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dirty="0">
                <a:solidFill>
                  <a:srgbClr val="92D050"/>
                </a:solidFill>
                <a:latin typeface="Arial" charset="0"/>
              </a:rPr>
              <a:t>3. Іменники другої відміни грецького походження</a:t>
            </a:r>
            <a:endParaRPr lang="ru-RU" b="1" dirty="0">
              <a:solidFill>
                <a:srgbClr val="92D050"/>
              </a:solidFill>
              <a:latin typeface="Arial" charset="0"/>
            </a:endParaRPr>
          </a:p>
        </p:txBody>
      </p:sp>
    </p:spTree>
  </p:cSld>
  <p:clrMapOvr>
    <a:masterClrMapping/>
  </p:clrMapOvr>
  <p:transition spd="med" advClick="0" advTm="30000">
    <p:wheel spokes="8"/>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Объект 2"/>
          <p:cNvSpPr>
            <a:spLocks noGrp="1"/>
          </p:cNvSpPr>
          <p:nvPr>
            <p:ph idx="4294967295"/>
          </p:nvPr>
        </p:nvSpPr>
        <p:spPr>
          <a:xfrm>
            <a:off x="250825" y="1196975"/>
            <a:ext cx="8229600" cy="3382963"/>
          </a:xfrm>
        </p:spPr>
        <p:txBody>
          <a:bodyPr/>
          <a:lstStyle/>
          <a:p>
            <a:pPr eaLnBrk="1" hangingPunct="1">
              <a:buFontTx/>
              <a:buNone/>
            </a:pPr>
            <a:r>
              <a:rPr lang="ru-RU" sz="1800" b="1" smtClean="0"/>
              <a:t>     </a:t>
            </a:r>
            <a:r>
              <a:rPr lang="ru-RU" sz="1800" b="1" smtClean="0">
                <a:solidFill>
                  <a:srgbClr val="FFFF00"/>
                </a:solidFill>
              </a:rPr>
              <a:t>Латинська частина рецепта починається словом:</a:t>
            </a:r>
            <a:r>
              <a:rPr lang="ru-RU" sz="1800" b="1" smtClean="0"/>
              <a:t> </a:t>
            </a:r>
            <a:r>
              <a:rPr lang="en-US" sz="1800" b="1" smtClean="0">
                <a:solidFill>
                  <a:srgbClr val="FF0066"/>
                </a:solidFill>
              </a:rPr>
              <a:t>Recipe</a:t>
            </a:r>
            <a:r>
              <a:rPr lang="uk-UA" sz="1800" b="1" smtClean="0"/>
              <a:t>(</a:t>
            </a:r>
            <a:r>
              <a:rPr lang="ru-RU" sz="1800" b="1" smtClean="0"/>
              <a:t>візьми), скорочено </a:t>
            </a:r>
            <a:r>
              <a:rPr lang="en-US" sz="1800" b="1" smtClean="0">
                <a:solidFill>
                  <a:srgbClr val="FF0066"/>
                </a:solidFill>
              </a:rPr>
              <a:t>Rp.:</a:t>
            </a:r>
            <a:r>
              <a:rPr lang="en-US" sz="1800" b="1" smtClean="0"/>
              <a:t> </a:t>
            </a:r>
            <a:r>
              <a:rPr lang="ru-RU" sz="1800" b="1" smtClean="0"/>
              <a:t>Це дієслово в наказовій формі однини. Після </a:t>
            </a:r>
            <a:r>
              <a:rPr lang="en-US" sz="1800" b="1" smtClean="0">
                <a:solidFill>
                  <a:srgbClr val="FF0066"/>
                </a:solidFill>
              </a:rPr>
              <a:t>Recipe</a:t>
            </a:r>
            <a:r>
              <a:rPr lang="en-US" sz="1800" b="1" smtClean="0"/>
              <a:t> </a:t>
            </a:r>
            <a:r>
              <a:rPr lang="ru-RU" sz="1800" b="1" smtClean="0"/>
              <a:t>перераховують назви лікарських засобів, які пишуться в родовому відмінку однини або множини в залежності від кількості речовини.</a:t>
            </a:r>
          </a:p>
          <a:p>
            <a:pPr eaLnBrk="1" hangingPunct="1"/>
            <a:endParaRPr lang="ru-RU" sz="1800" b="1" smtClean="0"/>
          </a:p>
          <a:p>
            <a:pPr eaLnBrk="1" hangingPunct="1">
              <a:buFontTx/>
              <a:buNone/>
            </a:pPr>
            <a:r>
              <a:rPr lang="ru-RU" sz="1800" b="1" smtClean="0">
                <a:solidFill>
                  <a:srgbClr val="FFFF00"/>
                </a:solidFill>
              </a:rPr>
              <a:t>     Схема граматичної будови рецептурного рядка.</a:t>
            </a:r>
          </a:p>
          <a:p>
            <a:pPr eaLnBrk="1" hangingPunct="1">
              <a:buFontTx/>
              <a:buNone/>
            </a:pPr>
            <a:r>
              <a:rPr lang="uk-UA" sz="1800" b="1" i="1" smtClean="0"/>
              <a:t>     </a:t>
            </a:r>
            <a:r>
              <a:rPr lang="en-US" sz="1800" b="1" i="1" smtClean="0"/>
              <a:t>Rp.: </a:t>
            </a:r>
            <a:r>
              <a:rPr lang="ru-RU" sz="1800" b="1" i="1" smtClean="0"/>
              <a:t>в родовому відмінку  назва лікарського засобу вагова кількість</a:t>
            </a:r>
          </a:p>
        </p:txBody>
      </p:sp>
      <p:sp>
        <p:nvSpPr>
          <p:cNvPr id="70658" name="Rectangle 4"/>
          <p:cNvSpPr>
            <a:spLocks noChangeArrowheads="1"/>
          </p:cNvSpPr>
          <p:nvPr/>
        </p:nvSpPr>
        <p:spPr bwMode="auto">
          <a:xfrm>
            <a:off x="900113" y="260350"/>
            <a:ext cx="7488237" cy="865188"/>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dirty="0">
                <a:solidFill>
                  <a:srgbClr val="92D050"/>
                </a:solidFill>
                <a:latin typeface="Arial" charset="0"/>
              </a:rPr>
              <a:t>4. Короткі відомості про написання рецепта</a:t>
            </a:r>
            <a:endParaRPr lang="ru-RU" b="1" dirty="0">
              <a:solidFill>
                <a:srgbClr val="92D050"/>
              </a:solidFill>
              <a:latin typeface="Arial" charset="0"/>
            </a:endParaRPr>
          </a:p>
        </p:txBody>
      </p:sp>
    </p:spTree>
  </p:cSld>
  <p:clrMapOvr>
    <a:masterClrMapping/>
  </p:clrMapOvr>
  <p:transition spd="med" advClick="0" advTm="30000">
    <p:wheel spokes="8"/>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Объект 1"/>
          <p:cNvSpPr>
            <a:spLocks noGrp="1"/>
          </p:cNvSpPr>
          <p:nvPr>
            <p:ph idx="4294967295"/>
          </p:nvPr>
        </p:nvSpPr>
        <p:spPr>
          <a:xfrm>
            <a:off x="468313" y="188913"/>
            <a:ext cx="8229600" cy="5403850"/>
          </a:xfrm>
        </p:spPr>
        <p:txBody>
          <a:bodyPr/>
          <a:lstStyle/>
          <a:p>
            <a:pPr eaLnBrk="1" hangingPunct="1">
              <a:buFontTx/>
              <a:buNone/>
            </a:pPr>
            <a:r>
              <a:rPr lang="ru-RU" sz="1800" b="1" smtClean="0">
                <a:sym typeface="Wingdings" pitchFamily="2" charset="2"/>
              </a:rPr>
              <a:t>  </a:t>
            </a:r>
            <a:r>
              <a:rPr lang="ru-RU" sz="1800" b="1" smtClean="0"/>
              <a:t>Назва кожної речовини пишеться з нового рядка, з великої букви. </a:t>
            </a:r>
          </a:p>
          <a:p>
            <a:pPr eaLnBrk="1" hangingPunct="1">
              <a:buFontTx/>
              <a:buNone/>
            </a:pPr>
            <a:r>
              <a:rPr lang="ru-RU" sz="1800" b="1" smtClean="0">
                <a:sym typeface="Wingdings" pitchFamily="2" charset="2"/>
              </a:rPr>
              <a:t>  </a:t>
            </a:r>
            <a:r>
              <a:rPr lang="ru-RU" sz="1800" b="1" smtClean="0"/>
              <a:t>Назви лікарських засобів, лікарських рослин в середині рядка пишуться з великої букви в родовому відмінку. За назвою лікарського засобу пишеться вагова кількість яка ставиться в знахідному відмінку.</a:t>
            </a:r>
          </a:p>
          <a:p>
            <a:pPr eaLnBrk="1" hangingPunct="1"/>
            <a:endParaRPr lang="ru-RU" sz="1800" b="1" smtClean="0"/>
          </a:p>
          <a:p>
            <a:pPr eaLnBrk="1" hangingPunct="1">
              <a:buFontTx/>
              <a:buNone/>
            </a:pPr>
            <a:r>
              <a:rPr lang="ru-RU" sz="1800" b="1" smtClean="0">
                <a:sym typeface="Wingdings" pitchFamily="2" charset="2"/>
              </a:rPr>
              <a:t>   </a:t>
            </a:r>
            <a:r>
              <a:rPr lang="ru-RU" sz="1800" b="1" smtClean="0"/>
              <a:t>Тверді сипучі речовини виписуються в грамах арабськими    цифрами в вигляді десяткових дробів.</a:t>
            </a:r>
          </a:p>
          <a:p>
            <a:pPr eaLnBrk="1" hangingPunct="1">
              <a:buFontTx/>
              <a:buNone/>
            </a:pPr>
            <a:r>
              <a:rPr lang="uk-UA" sz="1800" b="1" smtClean="0"/>
              <a:t>                       </a:t>
            </a:r>
            <a:r>
              <a:rPr lang="en-US" sz="1800" b="1" smtClean="0">
                <a:solidFill>
                  <a:schemeClr val="accent2"/>
                </a:solidFill>
              </a:rPr>
              <a:t>Recipe: Norsulfazoli 0,5</a:t>
            </a:r>
          </a:p>
          <a:p>
            <a:pPr eaLnBrk="1" hangingPunct="1">
              <a:buFontTx/>
              <a:buNone/>
            </a:pPr>
            <a:r>
              <a:rPr lang="ru-RU" sz="1800" b="1" smtClean="0">
                <a:solidFill>
                  <a:schemeClr val="accent2"/>
                </a:solidFill>
              </a:rPr>
              <a:t>                       Візьми: Норсульфазолу 0,5 грам. </a:t>
            </a:r>
          </a:p>
          <a:p>
            <a:pPr eaLnBrk="1" hangingPunct="1"/>
            <a:endParaRPr lang="ru-RU" sz="1800" b="1" smtClean="0">
              <a:solidFill>
                <a:schemeClr val="accent2"/>
              </a:solidFill>
            </a:endParaRPr>
          </a:p>
          <a:p>
            <a:pPr eaLnBrk="1" hangingPunct="1">
              <a:buFontTx/>
              <a:buNone/>
            </a:pPr>
            <a:r>
              <a:rPr lang="ru-RU" sz="1800" b="1" smtClean="0">
                <a:sym typeface="Wingdings" pitchFamily="2" charset="2"/>
              </a:rPr>
              <a:t>   </a:t>
            </a:r>
            <a:r>
              <a:rPr lang="ru-RU" sz="1800" b="1" smtClean="0"/>
              <a:t>Рідкі речовини виписуються в мілілітрах, грамах, або якщо кількість менше 1 мл, в краплях (римськими цифрами). </a:t>
            </a:r>
          </a:p>
          <a:p>
            <a:pPr eaLnBrk="1" hangingPunct="1">
              <a:buFontTx/>
              <a:buNone/>
            </a:pPr>
            <a:r>
              <a:rPr lang="uk-UA" sz="1800" b="1" smtClean="0"/>
              <a:t>                      </a:t>
            </a:r>
            <a:r>
              <a:rPr lang="en-US" sz="1800" b="1" smtClean="0">
                <a:solidFill>
                  <a:schemeClr val="accent2"/>
                </a:solidFill>
              </a:rPr>
              <a:t>Rec</a:t>
            </a:r>
            <a:r>
              <a:rPr lang="ru-RU" sz="1800" b="1" smtClean="0">
                <a:solidFill>
                  <a:schemeClr val="accent2"/>
                </a:solidFill>
              </a:rPr>
              <a:t>і</a:t>
            </a:r>
            <a:r>
              <a:rPr lang="en-US" sz="1800" b="1" smtClean="0">
                <a:solidFill>
                  <a:schemeClr val="accent2"/>
                </a:solidFill>
              </a:rPr>
              <a:t>spe: Extracti Viburni  fluudi 20 ml</a:t>
            </a:r>
          </a:p>
          <a:p>
            <a:pPr eaLnBrk="1" hangingPunct="1">
              <a:buFontTx/>
              <a:buNone/>
            </a:pPr>
            <a:r>
              <a:rPr lang="ru-RU" sz="1800" b="1" smtClean="0">
                <a:solidFill>
                  <a:schemeClr val="accent2"/>
                </a:solidFill>
              </a:rPr>
              <a:t>                      Візьми: Рідкої витяжки калини 20мл</a:t>
            </a:r>
          </a:p>
          <a:p>
            <a:pPr eaLnBrk="1" hangingPunct="1">
              <a:buFontTx/>
              <a:buNone/>
            </a:pPr>
            <a:r>
              <a:rPr lang="uk-UA" sz="1800" b="1" smtClean="0">
                <a:solidFill>
                  <a:schemeClr val="accent2"/>
                </a:solidFill>
              </a:rPr>
              <a:t>                      </a:t>
            </a:r>
            <a:r>
              <a:rPr lang="en-US" sz="1800" b="1" smtClean="0">
                <a:solidFill>
                  <a:schemeClr val="accent2"/>
                </a:solidFill>
              </a:rPr>
              <a:t>Rec</a:t>
            </a:r>
            <a:r>
              <a:rPr lang="ru-RU" sz="1800" b="1" smtClean="0">
                <a:solidFill>
                  <a:schemeClr val="accent2"/>
                </a:solidFill>
              </a:rPr>
              <a:t>і</a:t>
            </a:r>
            <a:r>
              <a:rPr lang="en-US" sz="1800" b="1" smtClean="0">
                <a:solidFill>
                  <a:schemeClr val="accent2"/>
                </a:solidFill>
              </a:rPr>
              <a:t>pe: Olei Menthae guttas X</a:t>
            </a:r>
          </a:p>
          <a:p>
            <a:pPr eaLnBrk="1" hangingPunct="1">
              <a:buFontTx/>
              <a:buNone/>
            </a:pPr>
            <a:r>
              <a:rPr lang="ru-RU" sz="1800" b="1" smtClean="0">
                <a:solidFill>
                  <a:schemeClr val="accent2"/>
                </a:solidFill>
              </a:rPr>
              <a:t>                      Візьми: М’ятної олії 10 крапель</a:t>
            </a:r>
          </a:p>
        </p:txBody>
      </p:sp>
    </p:spTree>
  </p:cSld>
  <p:clrMapOvr>
    <a:masterClrMapping/>
  </p:clrMapOvr>
  <p:transition spd="med" advClick="0" advTm="30000">
    <p:wheel spokes="8"/>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Объект 1"/>
          <p:cNvSpPr>
            <a:spLocks noGrp="1"/>
          </p:cNvSpPr>
          <p:nvPr>
            <p:ph idx="4294967295"/>
          </p:nvPr>
        </p:nvSpPr>
        <p:spPr>
          <a:xfrm>
            <a:off x="179388" y="1484313"/>
            <a:ext cx="8569325" cy="3024187"/>
          </a:xfrm>
        </p:spPr>
        <p:txBody>
          <a:bodyPr/>
          <a:lstStyle/>
          <a:p>
            <a:pPr marL="0" indent="0" eaLnBrk="1" hangingPunct="1">
              <a:buFontTx/>
              <a:buNone/>
            </a:pPr>
            <a:r>
              <a:rPr lang="ru-RU" sz="1800" smtClean="0"/>
              <a:t>  </a:t>
            </a:r>
            <a:r>
              <a:rPr lang="ru-RU" sz="1800" b="1" smtClean="0"/>
              <a:t>1.</a:t>
            </a:r>
            <a:r>
              <a:rPr lang="ru-RU" sz="1800" smtClean="0"/>
              <a:t>  </a:t>
            </a:r>
            <a:r>
              <a:rPr lang="ru-RU" sz="1800" b="1" smtClean="0"/>
              <a:t>До другої відміни належать іменники ………… і..............родів,  які в родовому відмінку однини мають закінчення………  </a:t>
            </a:r>
          </a:p>
          <a:p>
            <a:pPr marL="0" indent="0" eaLnBrk="1" hangingPunct="1">
              <a:buFontTx/>
              <a:buNone/>
            </a:pPr>
            <a:r>
              <a:rPr lang="ru-RU" sz="1800" b="1" smtClean="0"/>
              <a:t>  2.   Іменники чоловічого роду ІІ відміни в називному відмінку мають  закінчення........;  </a:t>
            </a:r>
          </a:p>
          <a:p>
            <a:pPr marL="0" indent="0" eaLnBrk="1" hangingPunct="1">
              <a:buFontTx/>
              <a:buNone/>
            </a:pPr>
            <a:r>
              <a:rPr lang="ru-RU" sz="1800" b="1" smtClean="0"/>
              <a:t>  3.   Іменники  середнього  роду ІІ відміни в називному відмінку мають  закінчення - …….</a:t>
            </a:r>
          </a:p>
          <a:p>
            <a:pPr marL="0" indent="0" eaLnBrk="1" hangingPunct="1">
              <a:buFontTx/>
              <a:buNone/>
            </a:pPr>
            <a:r>
              <a:rPr lang="ru-RU" sz="1800" b="1" smtClean="0"/>
              <a:t>  4.   Іменники.........- глина, .......... період, а також назви дерев відносяться до ………роду, слово </a:t>
            </a:r>
            <a:r>
              <a:rPr lang="en-US" sz="1800" b="1" smtClean="0"/>
              <a:t>virus – </a:t>
            </a:r>
            <a:r>
              <a:rPr lang="ru-RU" sz="1800" b="1" smtClean="0"/>
              <a:t>до......... роду за виключенням.</a:t>
            </a:r>
          </a:p>
        </p:txBody>
      </p:sp>
      <p:sp>
        <p:nvSpPr>
          <p:cNvPr id="72706" name="Rectangle 4"/>
          <p:cNvSpPr>
            <a:spLocks noChangeArrowheads="1"/>
          </p:cNvSpPr>
          <p:nvPr/>
        </p:nvSpPr>
        <p:spPr bwMode="auto">
          <a:xfrm>
            <a:off x="611188" y="476250"/>
            <a:ext cx="7993062" cy="8636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rPr>
              <a:t>? Запитання для самоконтролю</a:t>
            </a:r>
            <a:endParaRPr lang="ru-RU" sz="2400" b="1">
              <a:solidFill>
                <a:srgbClr val="FF0066"/>
              </a:solidFill>
            </a:endParaRPr>
          </a:p>
        </p:txBody>
      </p:sp>
    </p:spTree>
  </p:cSld>
  <p:clrMapOvr>
    <a:masterClrMapping/>
  </p:clrMapOvr>
  <p:transition spd="med" advClick="0" advTm="30000">
    <p:wheel spokes="8"/>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Объект 1"/>
          <p:cNvSpPr>
            <a:spLocks noGrp="1"/>
          </p:cNvSpPr>
          <p:nvPr>
            <p:ph idx="4294967295"/>
          </p:nvPr>
        </p:nvSpPr>
        <p:spPr>
          <a:xfrm>
            <a:off x="395288" y="620713"/>
            <a:ext cx="8229600" cy="5327650"/>
          </a:xfrm>
        </p:spPr>
        <p:txBody>
          <a:bodyPr/>
          <a:lstStyle/>
          <a:p>
            <a:pPr eaLnBrk="1" hangingPunct="1">
              <a:buFontTx/>
              <a:buNone/>
            </a:pPr>
            <a:r>
              <a:rPr lang="ru-RU" sz="1800" b="1" smtClean="0"/>
              <a:t>	1. Визначте рід іменників: </a:t>
            </a:r>
          </a:p>
          <a:p>
            <a:pPr eaLnBrk="1" hangingPunct="1">
              <a:buFontTx/>
              <a:buNone/>
            </a:pPr>
            <a:r>
              <a:rPr lang="ru-RU" sz="1800" b="1" smtClean="0"/>
              <a:t>	</a:t>
            </a:r>
            <a:r>
              <a:rPr lang="ru-RU" sz="1800" b="1" smtClean="0">
                <a:solidFill>
                  <a:srgbClr val="FF0066"/>
                </a:solidFill>
              </a:rPr>
              <a:t>С</a:t>
            </a:r>
            <a:r>
              <a:rPr lang="en-US" sz="1800" b="1" smtClean="0">
                <a:solidFill>
                  <a:srgbClr val="FF0066"/>
                </a:solidFill>
              </a:rPr>
              <a:t>uniculus, </a:t>
            </a:r>
            <a:r>
              <a:rPr lang="ru-RU" sz="1800" b="1" smtClean="0">
                <a:solidFill>
                  <a:srgbClr val="FF0066"/>
                </a:solidFill>
              </a:rPr>
              <a:t>і; </a:t>
            </a:r>
            <a:r>
              <a:rPr lang="en-US" sz="1800" b="1" smtClean="0">
                <a:solidFill>
                  <a:srgbClr val="FF0066"/>
                </a:solidFill>
              </a:rPr>
              <a:t>ampulla, ae; labium, </a:t>
            </a:r>
            <a:r>
              <a:rPr lang="ru-RU" sz="1800" b="1" smtClean="0">
                <a:solidFill>
                  <a:srgbClr val="FF0066"/>
                </a:solidFill>
              </a:rPr>
              <a:t>і; </a:t>
            </a:r>
            <a:r>
              <a:rPr lang="en-US" sz="1800" b="1" smtClean="0">
                <a:solidFill>
                  <a:srgbClr val="FF0066"/>
                </a:solidFill>
              </a:rPr>
              <a:t>vitrum, </a:t>
            </a:r>
            <a:r>
              <a:rPr lang="ru-RU" sz="1800" b="1" smtClean="0">
                <a:solidFill>
                  <a:srgbClr val="FF0066"/>
                </a:solidFill>
              </a:rPr>
              <a:t>і; </a:t>
            </a:r>
            <a:r>
              <a:rPr lang="en-US" sz="1800" b="1" smtClean="0">
                <a:solidFill>
                  <a:srgbClr val="FF0066"/>
                </a:solidFill>
              </a:rPr>
              <a:t>colon, </a:t>
            </a:r>
            <a:r>
              <a:rPr lang="ru-RU" sz="1800" b="1" smtClean="0">
                <a:solidFill>
                  <a:srgbClr val="FF0066"/>
                </a:solidFill>
              </a:rPr>
              <a:t>і; </a:t>
            </a:r>
            <a:r>
              <a:rPr lang="en-US" sz="1800" b="1" smtClean="0">
                <a:solidFill>
                  <a:srgbClr val="FF0066"/>
                </a:solidFill>
              </a:rPr>
              <a:t>bulbus, i; venenum, i; aper, pri; ala, ae; nasus, i; dorsum, i; systole, es; histos, i; pneumonia, ae;   digitus, </a:t>
            </a:r>
            <a:r>
              <a:rPr lang="ru-RU" sz="1800" b="1" smtClean="0">
                <a:solidFill>
                  <a:srgbClr val="FF0066"/>
                </a:solidFill>
              </a:rPr>
              <a:t>і; </a:t>
            </a:r>
            <a:r>
              <a:rPr lang="en-US" sz="1800" b="1" smtClean="0">
                <a:solidFill>
                  <a:srgbClr val="FF0066"/>
                </a:solidFill>
              </a:rPr>
              <a:t>bolus, i; acidum, i; virus, i.</a:t>
            </a:r>
          </a:p>
          <a:p>
            <a:pPr eaLnBrk="1" hangingPunct="1"/>
            <a:endParaRPr lang="en-US" sz="1800" b="1" smtClean="0">
              <a:solidFill>
                <a:srgbClr val="FF0066"/>
              </a:solidFill>
            </a:endParaRPr>
          </a:p>
          <a:p>
            <a:pPr eaLnBrk="1" hangingPunct="1">
              <a:buFontTx/>
              <a:buNone/>
            </a:pPr>
            <a:r>
              <a:rPr lang="ru-RU" sz="1800" b="1" smtClean="0"/>
              <a:t>	2. Напишіть  іменники в називному відмінку множини і перекладіть:</a:t>
            </a:r>
          </a:p>
          <a:p>
            <a:pPr eaLnBrk="1" hangingPunct="1">
              <a:buFontTx/>
              <a:buNone/>
            </a:pPr>
            <a:r>
              <a:rPr lang="ru-RU" sz="1800" b="1" smtClean="0"/>
              <a:t>	</a:t>
            </a:r>
            <a:r>
              <a:rPr lang="ru-RU" sz="1800" b="1" smtClean="0">
                <a:solidFill>
                  <a:schemeClr val="hlink"/>
                </a:solidFill>
              </a:rPr>
              <a:t>Наприклад:  </a:t>
            </a:r>
            <a:r>
              <a:rPr lang="en-US" sz="1800" b="1" smtClean="0">
                <a:solidFill>
                  <a:schemeClr val="hlink"/>
                </a:solidFill>
              </a:rPr>
              <a:t>Decoctum, </a:t>
            </a:r>
            <a:r>
              <a:rPr lang="ru-RU" sz="1800" b="1" smtClean="0">
                <a:solidFill>
                  <a:schemeClr val="hlink"/>
                </a:solidFill>
              </a:rPr>
              <a:t>і </a:t>
            </a:r>
            <a:r>
              <a:rPr lang="en-US" sz="1800" b="1" smtClean="0">
                <a:solidFill>
                  <a:schemeClr val="hlink"/>
                </a:solidFill>
              </a:rPr>
              <a:t>n- decocta — </a:t>
            </a:r>
            <a:r>
              <a:rPr lang="ru-RU" sz="1800" b="1" smtClean="0">
                <a:solidFill>
                  <a:schemeClr val="hlink"/>
                </a:solidFill>
              </a:rPr>
              <a:t>відвари.</a:t>
            </a:r>
          </a:p>
          <a:p>
            <a:pPr eaLnBrk="1" hangingPunct="1">
              <a:buFontTx/>
              <a:buNone/>
            </a:pPr>
            <a:r>
              <a:rPr lang="uk-UA" sz="1800" b="1" smtClean="0"/>
              <a:t>	</a:t>
            </a:r>
            <a:r>
              <a:rPr lang="en-US" sz="1800" b="1" smtClean="0">
                <a:solidFill>
                  <a:srgbClr val="FF0066"/>
                </a:solidFill>
              </a:rPr>
              <a:t>Linimentum, </a:t>
            </a:r>
            <a:r>
              <a:rPr lang="ru-RU" sz="1800" b="1" smtClean="0">
                <a:solidFill>
                  <a:srgbClr val="FF0066"/>
                </a:solidFill>
              </a:rPr>
              <a:t>і п; </a:t>
            </a:r>
            <a:r>
              <a:rPr lang="en-US" sz="1800" b="1" smtClean="0">
                <a:solidFill>
                  <a:srgbClr val="FF0066"/>
                </a:solidFill>
              </a:rPr>
              <a:t>sirupus, </a:t>
            </a:r>
            <a:r>
              <a:rPr lang="ru-RU" sz="1800" b="1" smtClean="0">
                <a:solidFill>
                  <a:srgbClr val="FF0066"/>
                </a:solidFill>
              </a:rPr>
              <a:t>і т;  </a:t>
            </a:r>
            <a:r>
              <a:rPr lang="en-US" sz="1800" b="1" smtClean="0">
                <a:solidFill>
                  <a:srgbClr val="FF0066"/>
                </a:solidFill>
              </a:rPr>
              <a:t>suppositorium, </a:t>
            </a:r>
            <a:r>
              <a:rPr lang="ru-RU" sz="1800" b="1" smtClean="0">
                <a:solidFill>
                  <a:srgbClr val="FF0066"/>
                </a:solidFill>
              </a:rPr>
              <a:t>і п;  </a:t>
            </a:r>
            <a:r>
              <a:rPr lang="en-US" sz="1800" b="1" smtClean="0">
                <a:solidFill>
                  <a:srgbClr val="FF0066"/>
                </a:solidFill>
              </a:rPr>
              <a:t>unguentum, </a:t>
            </a:r>
            <a:r>
              <a:rPr lang="ru-RU" sz="1800" b="1" smtClean="0">
                <a:solidFill>
                  <a:srgbClr val="FF0066"/>
                </a:solidFill>
              </a:rPr>
              <a:t>і п; </a:t>
            </a:r>
            <a:r>
              <a:rPr lang="en-US" sz="1800" b="1" smtClean="0">
                <a:solidFill>
                  <a:srgbClr val="FF0066"/>
                </a:solidFill>
              </a:rPr>
              <a:t>bolus, </a:t>
            </a:r>
            <a:r>
              <a:rPr lang="ru-RU" sz="1800" b="1" smtClean="0">
                <a:solidFill>
                  <a:srgbClr val="FF0066"/>
                </a:solidFill>
              </a:rPr>
              <a:t>і т; </a:t>
            </a:r>
            <a:r>
              <a:rPr lang="en-US" sz="1800" b="1" smtClean="0">
                <a:solidFill>
                  <a:srgbClr val="FF0066"/>
                </a:solidFill>
              </a:rPr>
              <a:t>emulsum, </a:t>
            </a:r>
            <a:r>
              <a:rPr lang="ru-RU" sz="1800" b="1" smtClean="0">
                <a:solidFill>
                  <a:srgbClr val="FF0066"/>
                </a:solidFill>
              </a:rPr>
              <a:t>і п; </a:t>
            </a:r>
            <a:r>
              <a:rPr lang="en-US" sz="1800" b="1" smtClean="0">
                <a:solidFill>
                  <a:srgbClr val="FF0066"/>
                </a:solidFill>
              </a:rPr>
              <a:t>infusum, </a:t>
            </a:r>
            <a:r>
              <a:rPr lang="ru-RU" sz="1800" b="1" smtClean="0">
                <a:solidFill>
                  <a:srgbClr val="FF0066"/>
                </a:solidFill>
              </a:rPr>
              <a:t>і п.</a:t>
            </a:r>
          </a:p>
          <a:p>
            <a:pPr eaLnBrk="1" hangingPunct="1"/>
            <a:endParaRPr lang="ru-RU" sz="1800" b="1" smtClean="0"/>
          </a:p>
          <a:p>
            <a:pPr eaLnBrk="1" hangingPunct="1">
              <a:buFontTx/>
              <a:buNone/>
            </a:pPr>
            <a:r>
              <a:rPr lang="ru-RU" sz="1800" b="1" smtClean="0"/>
              <a:t>	3. Допишіть  закінчення родового відмінку і перекладіть:</a:t>
            </a:r>
          </a:p>
          <a:p>
            <a:pPr eaLnBrk="1" hangingPunct="1">
              <a:buFontTx/>
              <a:buNone/>
            </a:pPr>
            <a:r>
              <a:rPr lang="uk-UA" sz="1800" b="1" smtClean="0"/>
              <a:t>	</a:t>
            </a:r>
            <a:r>
              <a:rPr lang="en-US" sz="1800" b="1" smtClean="0">
                <a:solidFill>
                  <a:srgbClr val="FF0066"/>
                </a:solidFill>
              </a:rPr>
              <a:t>Recipe: Extract... Frangul... 50,0. </a:t>
            </a:r>
          </a:p>
          <a:p>
            <a:pPr eaLnBrk="1" hangingPunct="1">
              <a:buFontTx/>
              <a:buNone/>
            </a:pPr>
            <a:r>
              <a:rPr lang="uk-UA" sz="1800" b="1" smtClean="0">
                <a:solidFill>
                  <a:srgbClr val="FF0066"/>
                </a:solidFill>
              </a:rPr>
              <a:t>	</a:t>
            </a:r>
            <a:r>
              <a:rPr lang="en-US" sz="1800" b="1" smtClean="0">
                <a:solidFill>
                  <a:srgbClr val="FF0066"/>
                </a:solidFill>
              </a:rPr>
              <a:t>Rec</a:t>
            </a:r>
            <a:r>
              <a:rPr lang="ru-RU" sz="1800" b="1" smtClean="0">
                <a:solidFill>
                  <a:srgbClr val="FF0066"/>
                </a:solidFill>
              </a:rPr>
              <a:t>і</a:t>
            </a:r>
            <a:r>
              <a:rPr lang="en-US" sz="1800" b="1" smtClean="0">
                <a:solidFill>
                  <a:srgbClr val="FF0066"/>
                </a:solidFill>
              </a:rPr>
              <a:t>pe: Ole... Helianth... 100,0.</a:t>
            </a:r>
          </a:p>
          <a:p>
            <a:pPr eaLnBrk="1" hangingPunct="1">
              <a:buFontTx/>
              <a:buNone/>
            </a:pPr>
            <a:r>
              <a:rPr lang="uk-UA" sz="1800" b="1" smtClean="0">
                <a:solidFill>
                  <a:srgbClr val="FF0066"/>
                </a:solidFill>
              </a:rPr>
              <a:t>	</a:t>
            </a:r>
            <a:r>
              <a:rPr lang="en-US" sz="1800" b="1" smtClean="0">
                <a:solidFill>
                  <a:srgbClr val="FF0066"/>
                </a:solidFill>
              </a:rPr>
              <a:t>Recipe: Amyl... Tritic... 200,0</a:t>
            </a:r>
          </a:p>
          <a:p>
            <a:pPr eaLnBrk="1" hangingPunct="1">
              <a:buFontTx/>
              <a:buNone/>
            </a:pPr>
            <a:r>
              <a:rPr lang="uk-UA" sz="1800" b="1" smtClean="0">
                <a:solidFill>
                  <a:srgbClr val="FF0066"/>
                </a:solidFill>
              </a:rPr>
              <a:t>	</a:t>
            </a:r>
            <a:r>
              <a:rPr lang="en-US" sz="1800" b="1" smtClean="0">
                <a:solidFill>
                  <a:srgbClr val="FF0066"/>
                </a:solidFill>
              </a:rPr>
              <a:t>Recipe: Infus... herb... Absinthi... 100,0.</a:t>
            </a:r>
          </a:p>
          <a:p>
            <a:pPr eaLnBrk="1" hangingPunct="1">
              <a:buFontTx/>
              <a:buNone/>
            </a:pPr>
            <a:r>
              <a:rPr lang="uk-UA" sz="1800" b="1" smtClean="0">
                <a:solidFill>
                  <a:srgbClr val="FF0066"/>
                </a:solidFill>
              </a:rPr>
              <a:t>	</a:t>
            </a:r>
            <a:r>
              <a:rPr lang="en-US" sz="1800" b="1" smtClean="0">
                <a:solidFill>
                  <a:srgbClr val="FF0066"/>
                </a:solidFill>
              </a:rPr>
              <a:t>RecTpe: Infus... foli... (gen. plur.) Millefoli... 200,0.</a:t>
            </a:r>
            <a:endParaRPr lang="ru-RU" sz="1800" b="1" smtClean="0">
              <a:solidFill>
                <a:srgbClr val="FF0066"/>
              </a:solidFill>
            </a:endParaRPr>
          </a:p>
        </p:txBody>
      </p:sp>
      <p:sp>
        <p:nvSpPr>
          <p:cNvPr id="73730" name="Rectangle 4"/>
          <p:cNvSpPr>
            <a:spLocks noChangeArrowheads="1"/>
          </p:cNvSpPr>
          <p:nvPr/>
        </p:nvSpPr>
        <p:spPr bwMode="auto">
          <a:xfrm>
            <a:off x="755650" y="188913"/>
            <a:ext cx="7704138" cy="503237"/>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rPr>
              <a:t>Домашнє завдання</a:t>
            </a:r>
            <a:endParaRPr lang="ru-RU" sz="2400" b="1">
              <a:solidFill>
                <a:srgbClr val="FF0066"/>
              </a:solidFill>
            </a:endParaRPr>
          </a:p>
        </p:txBody>
      </p:sp>
    </p:spTree>
  </p:cSld>
  <p:clrMapOvr>
    <a:masterClrMapping/>
  </p:clrMapOvr>
  <p:transition spd="med" advClick="0" advTm="30000">
    <p:wheel spokes="8"/>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Объект 1"/>
          <p:cNvSpPr>
            <a:spLocks noGrp="1"/>
          </p:cNvSpPr>
          <p:nvPr>
            <p:ph idx="4294967295"/>
          </p:nvPr>
        </p:nvSpPr>
        <p:spPr>
          <a:xfrm>
            <a:off x="539750" y="476250"/>
            <a:ext cx="8229600" cy="4321175"/>
          </a:xfrm>
        </p:spPr>
        <p:txBody>
          <a:bodyPr/>
          <a:lstStyle/>
          <a:p>
            <a:pPr eaLnBrk="1" hangingPunct="1">
              <a:buFontTx/>
              <a:buNone/>
            </a:pPr>
            <a:r>
              <a:rPr lang="ru-RU" sz="1800" b="1" smtClean="0"/>
              <a:t>	4. Перекладіть на латинську мову:</a:t>
            </a:r>
          </a:p>
          <a:p>
            <a:pPr eaLnBrk="1" hangingPunct="1"/>
            <a:endParaRPr lang="ru-RU" sz="1800" b="1" smtClean="0"/>
          </a:p>
          <a:p>
            <a:pPr eaLnBrk="1" hangingPunct="1">
              <a:buFontTx/>
              <a:buNone/>
            </a:pPr>
            <a:r>
              <a:rPr lang="ru-RU" sz="1800" b="1" smtClean="0"/>
              <a:t>	</a:t>
            </a:r>
            <a:r>
              <a:rPr lang="ru-RU" sz="1800" b="1" smtClean="0">
                <a:solidFill>
                  <a:srgbClr val="FF0066"/>
                </a:solidFill>
              </a:rPr>
              <a:t>А) М’язи шиї, хвороби коней, відвари трав, артерії і вени, витяжка крушини, листя шалфею, череп і хребці, зв’язки і м’язи, настоянка листків, м’язи пальців.</a:t>
            </a:r>
          </a:p>
          <a:p>
            <a:pPr eaLnBrk="1" hangingPunct="1"/>
            <a:endParaRPr lang="ru-RU" sz="1800" b="1" smtClean="0">
              <a:solidFill>
                <a:srgbClr val="FF0066"/>
              </a:solidFill>
            </a:endParaRPr>
          </a:p>
          <a:p>
            <a:pPr eaLnBrk="1" hangingPunct="1">
              <a:buFontTx/>
              <a:buNone/>
            </a:pPr>
            <a:r>
              <a:rPr lang="ru-RU" sz="1800" b="1" smtClean="0">
                <a:solidFill>
                  <a:srgbClr val="FF0066"/>
                </a:solidFill>
              </a:rPr>
              <a:t>	Б) Візьми: Листків м’яти 50 гр. Домашнє завдання</a:t>
            </a:r>
          </a:p>
          <a:p>
            <a:pPr eaLnBrk="1" hangingPunct="1">
              <a:buFontTx/>
              <a:buNone/>
            </a:pPr>
            <a:r>
              <a:rPr lang="ru-RU" sz="1800" b="1" smtClean="0">
                <a:solidFill>
                  <a:srgbClr val="FF0066"/>
                </a:solidFill>
              </a:rPr>
              <a:t>	Візьми: Витяжки красавки 0,05 грам.</a:t>
            </a:r>
          </a:p>
          <a:p>
            <a:pPr eaLnBrk="1" hangingPunct="1">
              <a:buFontTx/>
              <a:buNone/>
            </a:pPr>
            <a:r>
              <a:rPr lang="ru-RU" sz="1800" b="1" smtClean="0">
                <a:solidFill>
                  <a:srgbClr val="FF0066"/>
                </a:solidFill>
              </a:rPr>
              <a:t>	Візьми: Соняшникової олії 100 грам.</a:t>
            </a:r>
          </a:p>
          <a:p>
            <a:pPr eaLnBrk="1" hangingPunct="1">
              <a:buFontTx/>
              <a:buNone/>
            </a:pPr>
            <a:r>
              <a:rPr lang="ru-RU" sz="1800" b="1" smtClean="0">
                <a:solidFill>
                  <a:srgbClr val="FF0066"/>
                </a:solidFill>
              </a:rPr>
              <a:t>	Візьми: Витяжки алое 10 грам.</a:t>
            </a:r>
          </a:p>
          <a:p>
            <a:pPr eaLnBrk="1" hangingPunct="1">
              <a:buFontTx/>
              <a:buNone/>
            </a:pPr>
            <a:r>
              <a:rPr lang="ru-RU" sz="1800" b="1" smtClean="0">
                <a:solidFill>
                  <a:srgbClr val="FF0066"/>
                </a:solidFill>
              </a:rPr>
              <a:t>	Візьми: Настій ромашки 200 грам.</a:t>
            </a:r>
          </a:p>
          <a:p>
            <a:pPr eaLnBrk="1" hangingPunct="1"/>
            <a:endParaRPr lang="ru-RU" sz="1800" b="1" smtClean="0">
              <a:solidFill>
                <a:srgbClr val="FF0066"/>
              </a:solidFill>
            </a:endParaRPr>
          </a:p>
        </p:txBody>
      </p:sp>
    </p:spTree>
  </p:cSld>
  <p:clrMapOvr>
    <a:masterClrMapping/>
  </p:clrMapOvr>
  <p:transition spd="med" advClick="0" advTm="30000">
    <p:wheel spokes="8"/>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Объект 2"/>
          <p:cNvSpPr>
            <a:spLocks noGrp="1"/>
          </p:cNvSpPr>
          <p:nvPr>
            <p:ph sz="half" idx="4294967295"/>
          </p:nvPr>
        </p:nvSpPr>
        <p:spPr>
          <a:xfrm>
            <a:off x="395288" y="836613"/>
            <a:ext cx="4059237" cy="4394200"/>
          </a:xfrm>
        </p:spPr>
        <p:txBody>
          <a:bodyPr/>
          <a:lstStyle/>
          <a:p>
            <a:pPr marL="0" indent="0" eaLnBrk="1" hangingPunct="1">
              <a:buFontTx/>
              <a:buNone/>
            </a:pPr>
            <a:r>
              <a:rPr lang="en-US" sz="2400" smtClean="0">
                <a:solidFill>
                  <a:schemeClr val="hlink"/>
                </a:solidFill>
              </a:rPr>
              <a:t>cun</a:t>
            </a:r>
            <a:r>
              <a:rPr lang="ru-RU" sz="2400" smtClean="0">
                <a:solidFill>
                  <a:schemeClr val="hlink"/>
                </a:solidFill>
              </a:rPr>
              <a:t>і</a:t>
            </a:r>
            <a:r>
              <a:rPr lang="en-US" sz="2400" smtClean="0">
                <a:solidFill>
                  <a:schemeClr val="hlink"/>
                </a:solidFill>
              </a:rPr>
              <a:t>culus, </a:t>
            </a:r>
            <a:r>
              <a:rPr lang="ru-RU" sz="2400" smtClean="0">
                <a:solidFill>
                  <a:schemeClr val="hlink"/>
                </a:solidFill>
              </a:rPr>
              <a:t>і </a:t>
            </a:r>
            <a:r>
              <a:rPr lang="en-US" sz="2400" smtClean="0">
                <a:solidFill>
                  <a:schemeClr val="hlink"/>
                </a:solidFill>
              </a:rPr>
              <a:t>m </a:t>
            </a:r>
            <a:r>
              <a:rPr lang="en-US" sz="2400" smtClean="0"/>
              <a:t>-</a:t>
            </a:r>
            <a:r>
              <a:rPr lang="ru-RU" sz="2400" smtClean="0"/>
              <a:t> кролик</a:t>
            </a:r>
          </a:p>
          <a:p>
            <a:pPr marL="0" indent="0" eaLnBrk="1" hangingPunct="1">
              <a:buFontTx/>
              <a:buNone/>
            </a:pPr>
            <a:r>
              <a:rPr lang="en-US" sz="2400" smtClean="0">
                <a:solidFill>
                  <a:schemeClr val="hlink"/>
                </a:solidFill>
              </a:rPr>
              <a:t>oculus, </a:t>
            </a:r>
            <a:r>
              <a:rPr lang="ru-RU" sz="2400" smtClean="0">
                <a:solidFill>
                  <a:schemeClr val="hlink"/>
                </a:solidFill>
              </a:rPr>
              <a:t>і </a:t>
            </a:r>
            <a:r>
              <a:rPr lang="en-US" sz="2400" smtClean="0">
                <a:solidFill>
                  <a:schemeClr val="hlink"/>
                </a:solidFill>
              </a:rPr>
              <a:t>m</a:t>
            </a:r>
            <a:r>
              <a:rPr lang="en-US" sz="2400" smtClean="0"/>
              <a:t> - </a:t>
            </a:r>
            <a:r>
              <a:rPr lang="ru-RU" sz="2400" smtClean="0"/>
              <a:t>око </a:t>
            </a:r>
          </a:p>
          <a:p>
            <a:pPr marL="0" indent="0" eaLnBrk="1" hangingPunct="1">
              <a:buFontTx/>
              <a:buNone/>
            </a:pPr>
            <a:r>
              <a:rPr lang="en-US" sz="2400" smtClean="0">
                <a:solidFill>
                  <a:schemeClr val="hlink"/>
                </a:solidFill>
              </a:rPr>
              <a:t>nasusr </a:t>
            </a:r>
            <a:r>
              <a:rPr lang="ru-RU" sz="2400" smtClean="0">
                <a:solidFill>
                  <a:schemeClr val="hlink"/>
                </a:solidFill>
              </a:rPr>
              <a:t>і </a:t>
            </a:r>
            <a:r>
              <a:rPr lang="en-US" sz="2400" smtClean="0">
                <a:solidFill>
                  <a:schemeClr val="hlink"/>
                </a:solidFill>
              </a:rPr>
              <a:t>m</a:t>
            </a:r>
            <a:r>
              <a:rPr lang="ru-RU" sz="2400" smtClean="0"/>
              <a:t> </a:t>
            </a:r>
            <a:r>
              <a:rPr lang="en-US" sz="2400" smtClean="0"/>
              <a:t>- </a:t>
            </a:r>
            <a:r>
              <a:rPr lang="ru-RU" sz="2400" smtClean="0"/>
              <a:t>ніс  </a:t>
            </a:r>
          </a:p>
          <a:p>
            <a:pPr marL="0" indent="0" eaLnBrk="1" hangingPunct="1">
              <a:buFontTx/>
              <a:buNone/>
            </a:pPr>
            <a:r>
              <a:rPr lang="en-US" sz="2400" smtClean="0">
                <a:solidFill>
                  <a:schemeClr val="hlink"/>
                </a:solidFill>
              </a:rPr>
              <a:t>labium, </a:t>
            </a:r>
            <a:r>
              <a:rPr lang="ru-RU" sz="2400" smtClean="0">
                <a:solidFill>
                  <a:schemeClr val="hlink"/>
                </a:solidFill>
              </a:rPr>
              <a:t>і  </a:t>
            </a:r>
            <a:r>
              <a:rPr lang="en-US" sz="2400" smtClean="0">
                <a:solidFill>
                  <a:schemeClr val="hlink"/>
                </a:solidFill>
              </a:rPr>
              <a:t>n</a:t>
            </a:r>
            <a:r>
              <a:rPr lang="en-US" sz="2400" smtClean="0"/>
              <a:t> - </a:t>
            </a:r>
            <a:r>
              <a:rPr lang="ru-RU" sz="2400" smtClean="0"/>
              <a:t>губа </a:t>
            </a:r>
          </a:p>
          <a:p>
            <a:pPr marL="0" indent="0" eaLnBrk="1" hangingPunct="1">
              <a:buFontTx/>
              <a:buNone/>
            </a:pPr>
            <a:r>
              <a:rPr lang="en-US" sz="2400" smtClean="0">
                <a:solidFill>
                  <a:schemeClr val="hlink"/>
                </a:solidFill>
              </a:rPr>
              <a:t>digitus, </a:t>
            </a:r>
            <a:r>
              <a:rPr lang="ru-RU" sz="2400" smtClean="0">
                <a:solidFill>
                  <a:schemeClr val="hlink"/>
                </a:solidFill>
              </a:rPr>
              <a:t>і </a:t>
            </a:r>
            <a:r>
              <a:rPr lang="en-US" sz="2400" smtClean="0">
                <a:solidFill>
                  <a:schemeClr val="hlink"/>
                </a:solidFill>
              </a:rPr>
              <a:t>m</a:t>
            </a:r>
            <a:r>
              <a:rPr lang="ru-RU" sz="2400" smtClean="0"/>
              <a:t> </a:t>
            </a:r>
            <a:r>
              <a:rPr lang="en-US" sz="2400" smtClean="0"/>
              <a:t>- </a:t>
            </a:r>
            <a:r>
              <a:rPr lang="ru-RU" sz="2400" smtClean="0"/>
              <a:t>палець </a:t>
            </a:r>
          </a:p>
          <a:p>
            <a:pPr marL="0" indent="0" eaLnBrk="1" hangingPunct="1">
              <a:buFontTx/>
              <a:buNone/>
            </a:pPr>
            <a:r>
              <a:rPr lang="en-US" sz="2400" smtClean="0">
                <a:solidFill>
                  <a:schemeClr val="hlink"/>
                </a:solidFill>
              </a:rPr>
              <a:t>cerebrum </a:t>
            </a:r>
            <a:r>
              <a:rPr lang="ru-RU" sz="2400" smtClean="0">
                <a:solidFill>
                  <a:schemeClr val="hlink"/>
                </a:solidFill>
              </a:rPr>
              <a:t>і </a:t>
            </a:r>
            <a:r>
              <a:rPr lang="en-US" sz="2400" smtClean="0">
                <a:solidFill>
                  <a:schemeClr val="hlink"/>
                </a:solidFill>
              </a:rPr>
              <a:t>n</a:t>
            </a:r>
            <a:r>
              <a:rPr lang="en-US" sz="2400" smtClean="0"/>
              <a:t> - </a:t>
            </a:r>
            <a:r>
              <a:rPr lang="ru-RU" sz="2400" smtClean="0"/>
              <a:t>мозок </a:t>
            </a:r>
          </a:p>
          <a:p>
            <a:pPr marL="0" indent="0" eaLnBrk="1" hangingPunct="1">
              <a:buFontTx/>
              <a:buNone/>
            </a:pPr>
            <a:r>
              <a:rPr lang="en-US" sz="2400" smtClean="0">
                <a:solidFill>
                  <a:schemeClr val="hlink"/>
                </a:solidFill>
              </a:rPr>
              <a:t>musculus,  </a:t>
            </a:r>
            <a:r>
              <a:rPr lang="ru-RU" sz="2400" smtClean="0">
                <a:solidFill>
                  <a:schemeClr val="hlink"/>
                </a:solidFill>
              </a:rPr>
              <a:t>і </a:t>
            </a:r>
            <a:r>
              <a:rPr lang="en-US" sz="2400" smtClean="0">
                <a:solidFill>
                  <a:schemeClr val="hlink"/>
                </a:solidFill>
              </a:rPr>
              <a:t>m</a:t>
            </a:r>
            <a:r>
              <a:rPr lang="en-US" sz="2400" smtClean="0"/>
              <a:t> - </a:t>
            </a:r>
            <a:r>
              <a:rPr lang="ru-RU" sz="2400" smtClean="0"/>
              <a:t>м’яз</a:t>
            </a:r>
          </a:p>
          <a:p>
            <a:pPr marL="0" indent="0" eaLnBrk="1" hangingPunct="1">
              <a:buFontTx/>
              <a:buNone/>
            </a:pPr>
            <a:r>
              <a:rPr lang="en-US" sz="2400" smtClean="0">
                <a:solidFill>
                  <a:schemeClr val="hlink"/>
                </a:solidFill>
              </a:rPr>
              <a:t>nervus, </a:t>
            </a:r>
            <a:r>
              <a:rPr lang="ru-RU" sz="2400" smtClean="0">
                <a:solidFill>
                  <a:schemeClr val="hlink"/>
                </a:solidFill>
              </a:rPr>
              <a:t>і </a:t>
            </a:r>
            <a:r>
              <a:rPr lang="en-US" sz="2400" smtClean="0">
                <a:solidFill>
                  <a:schemeClr val="hlink"/>
                </a:solidFill>
              </a:rPr>
              <a:t>m</a:t>
            </a:r>
            <a:r>
              <a:rPr lang="ru-RU" sz="2400" smtClean="0"/>
              <a:t> </a:t>
            </a:r>
            <a:r>
              <a:rPr lang="en-US" sz="2400" smtClean="0"/>
              <a:t>- </a:t>
            </a:r>
            <a:r>
              <a:rPr lang="ru-RU" sz="2400" smtClean="0"/>
              <a:t>нерв </a:t>
            </a:r>
          </a:p>
          <a:p>
            <a:pPr marL="0" indent="0" eaLnBrk="1" hangingPunct="1">
              <a:buFontTx/>
              <a:buNone/>
            </a:pPr>
            <a:r>
              <a:rPr lang="en-US" sz="2400" smtClean="0">
                <a:solidFill>
                  <a:schemeClr val="hlink"/>
                </a:solidFill>
              </a:rPr>
              <a:t>ligamentum,  </a:t>
            </a:r>
            <a:r>
              <a:rPr lang="ru-RU" sz="2400" smtClean="0">
                <a:solidFill>
                  <a:schemeClr val="hlink"/>
                </a:solidFill>
              </a:rPr>
              <a:t>і </a:t>
            </a:r>
            <a:r>
              <a:rPr lang="en-US" sz="2400" smtClean="0">
                <a:solidFill>
                  <a:schemeClr val="hlink"/>
                </a:solidFill>
              </a:rPr>
              <a:t>n</a:t>
            </a:r>
            <a:r>
              <a:rPr lang="ru-RU" sz="2400" smtClean="0"/>
              <a:t> </a:t>
            </a:r>
            <a:r>
              <a:rPr lang="en-US" sz="2400" smtClean="0"/>
              <a:t>- </a:t>
            </a:r>
            <a:r>
              <a:rPr lang="ru-RU" sz="2400" smtClean="0"/>
              <a:t>зв’язка </a:t>
            </a:r>
          </a:p>
          <a:p>
            <a:pPr marL="0" indent="0" eaLnBrk="1" hangingPunct="1">
              <a:buFontTx/>
              <a:buNone/>
            </a:pPr>
            <a:r>
              <a:rPr lang="en-US" sz="2400" smtClean="0">
                <a:solidFill>
                  <a:schemeClr val="hlink"/>
                </a:solidFill>
              </a:rPr>
              <a:t>ventriculus, </a:t>
            </a:r>
            <a:r>
              <a:rPr lang="ru-RU" sz="2400" smtClean="0">
                <a:solidFill>
                  <a:schemeClr val="hlink"/>
                </a:solidFill>
              </a:rPr>
              <a:t>і </a:t>
            </a:r>
            <a:r>
              <a:rPr lang="en-US" sz="2400" smtClean="0">
                <a:solidFill>
                  <a:schemeClr val="hlink"/>
                </a:solidFill>
              </a:rPr>
              <a:t>m</a:t>
            </a:r>
            <a:r>
              <a:rPr lang="ru-RU" sz="2400" smtClean="0"/>
              <a:t> </a:t>
            </a:r>
            <a:r>
              <a:rPr lang="en-US" sz="2400" smtClean="0"/>
              <a:t>- </a:t>
            </a:r>
            <a:r>
              <a:rPr lang="ru-RU" sz="2400" smtClean="0"/>
              <a:t>шлунок </a:t>
            </a:r>
          </a:p>
          <a:p>
            <a:pPr marL="0" indent="0" eaLnBrk="1" hangingPunct="1">
              <a:buFontTx/>
              <a:buNone/>
            </a:pPr>
            <a:r>
              <a:rPr lang="en-US" sz="2400" smtClean="0">
                <a:solidFill>
                  <a:schemeClr val="hlink"/>
                </a:solidFill>
              </a:rPr>
              <a:t>intest</a:t>
            </a:r>
            <a:r>
              <a:rPr lang="ru-RU" sz="2400" smtClean="0">
                <a:solidFill>
                  <a:schemeClr val="hlink"/>
                </a:solidFill>
              </a:rPr>
              <a:t>і</a:t>
            </a:r>
            <a:r>
              <a:rPr lang="en-US" sz="2400" smtClean="0">
                <a:solidFill>
                  <a:schemeClr val="hlink"/>
                </a:solidFill>
              </a:rPr>
              <a:t>num, </a:t>
            </a:r>
            <a:r>
              <a:rPr lang="ru-RU" sz="2400" smtClean="0">
                <a:solidFill>
                  <a:schemeClr val="hlink"/>
                </a:solidFill>
              </a:rPr>
              <a:t>і </a:t>
            </a:r>
            <a:r>
              <a:rPr lang="en-US" sz="2400" smtClean="0">
                <a:solidFill>
                  <a:schemeClr val="hlink"/>
                </a:solidFill>
              </a:rPr>
              <a:t>n</a:t>
            </a:r>
            <a:r>
              <a:rPr lang="ru-RU" sz="2400" smtClean="0"/>
              <a:t> </a:t>
            </a:r>
            <a:r>
              <a:rPr lang="en-US" sz="2400" smtClean="0"/>
              <a:t>- </a:t>
            </a:r>
            <a:r>
              <a:rPr lang="ru-RU" sz="2400" smtClean="0"/>
              <a:t>кишка</a:t>
            </a:r>
            <a:r>
              <a:rPr lang="ru-RU" sz="2900" smtClean="0"/>
              <a:t> </a:t>
            </a:r>
          </a:p>
          <a:p>
            <a:pPr marL="0" indent="0" eaLnBrk="1" hangingPunct="1"/>
            <a:endParaRPr lang="ru-RU" sz="2900" smtClean="0"/>
          </a:p>
        </p:txBody>
      </p:sp>
      <p:sp>
        <p:nvSpPr>
          <p:cNvPr id="75778" name="Объект 3"/>
          <p:cNvSpPr>
            <a:spLocks noGrp="1"/>
          </p:cNvSpPr>
          <p:nvPr>
            <p:ph sz="half" idx="4294967295"/>
          </p:nvPr>
        </p:nvSpPr>
        <p:spPr>
          <a:xfrm>
            <a:off x="4572000" y="836613"/>
            <a:ext cx="4176713" cy="4824412"/>
          </a:xfrm>
        </p:spPr>
        <p:txBody>
          <a:bodyPr/>
          <a:lstStyle/>
          <a:p>
            <a:pPr marL="0" indent="0" eaLnBrk="1" hangingPunct="1">
              <a:buFontTx/>
              <a:buNone/>
            </a:pPr>
            <a:r>
              <a:rPr lang="en-US" sz="2400" smtClean="0">
                <a:solidFill>
                  <a:schemeClr val="hlink"/>
                </a:solidFill>
              </a:rPr>
              <a:t>morbus, </a:t>
            </a:r>
            <a:r>
              <a:rPr lang="ru-RU" sz="2400" smtClean="0">
                <a:solidFill>
                  <a:schemeClr val="hlink"/>
                </a:solidFill>
              </a:rPr>
              <a:t>і </a:t>
            </a:r>
            <a:r>
              <a:rPr lang="en-US" sz="2400" smtClean="0">
                <a:solidFill>
                  <a:schemeClr val="hlink"/>
                </a:solidFill>
              </a:rPr>
              <a:t>m</a:t>
            </a:r>
            <a:r>
              <a:rPr lang="ru-RU" sz="2400" smtClean="0"/>
              <a:t> </a:t>
            </a:r>
            <a:r>
              <a:rPr lang="en-US" sz="2400" smtClean="0"/>
              <a:t>- </a:t>
            </a:r>
            <a:r>
              <a:rPr lang="ru-RU" sz="2400" smtClean="0"/>
              <a:t>хвороба </a:t>
            </a:r>
          </a:p>
          <a:p>
            <a:pPr marL="0" indent="0" eaLnBrk="1" hangingPunct="1">
              <a:buFontTx/>
              <a:buNone/>
            </a:pPr>
            <a:r>
              <a:rPr lang="en-US" sz="2400" smtClean="0">
                <a:solidFill>
                  <a:schemeClr val="hlink"/>
                </a:solidFill>
              </a:rPr>
              <a:t>medicamentum, </a:t>
            </a:r>
            <a:r>
              <a:rPr lang="ru-RU" sz="2400" smtClean="0">
                <a:solidFill>
                  <a:schemeClr val="hlink"/>
                </a:solidFill>
              </a:rPr>
              <a:t>і </a:t>
            </a:r>
            <a:r>
              <a:rPr lang="en-US" sz="2400" smtClean="0">
                <a:solidFill>
                  <a:schemeClr val="hlink"/>
                </a:solidFill>
              </a:rPr>
              <a:t>n</a:t>
            </a:r>
            <a:r>
              <a:rPr lang="ru-RU" sz="2400" smtClean="0"/>
              <a:t> </a:t>
            </a:r>
            <a:r>
              <a:rPr lang="en-US" sz="2400" smtClean="0"/>
              <a:t>-</a:t>
            </a:r>
            <a:r>
              <a:rPr lang="ru-RU" sz="2400" smtClean="0"/>
              <a:t> медикаменти</a:t>
            </a:r>
          </a:p>
          <a:p>
            <a:pPr marL="0" indent="0" eaLnBrk="1" hangingPunct="1">
              <a:buFontTx/>
              <a:buNone/>
            </a:pPr>
            <a:r>
              <a:rPr lang="en-US" sz="2400" smtClean="0">
                <a:solidFill>
                  <a:schemeClr val="hlink"/>
                </a:solidFill>
              </a:rPr>
              <a:t>extractum, i n</a:t>
            </a:r>
            <a:r>
              <a:rPr lang="en-US" sz="2400" smtClean="0"/>
              <a:t> - </a:t>
            </a:r>
            <a:r>
              <a:rPr lang="ru-RU" sz="2400" smtClean="0"/>
              <a:t>витяжка</a:t>
            </a:r>
          </a:p>
          <a:p>
            <a:pPr marL="0" indent="0" eaLnBrk="1" hangingPunct="1">
              <a:buFontTx/>
              <a:buNone/>
            </a:pPr>
            <a:r>
              <a:rPr lang="en-US" sz="2400" smtClean="0">
                <a:solidFill>
                  <a:schemeClr val="hlink"/>
                </a:solidFill>
              </a:rPr>
              <a:t>bolus, i m</a:t>
            </a:r>
            <a:r>
              <a:rPr lang="en-US" sz="2400" smtClean="0"/>
              <a:t> - </a:t>
            </a:r>
            <a:r>
              <a:rPr lang="ru-RU" sz="2400" smtClean="0"/>
              <a:t>болюс</a:t>
            </a:r>
          </a:p>
          <a:p>
            <a:pPr marL="0" indent="0" eaLnBrk="1" hangingPunct="1">
              <a:buFontTx/>
              <a:buNone/>
            </a:pPr>
            <a:r>
              <a:rPr lang="en-US" sz="2400" smtClean="0">
                <a:solidFill>
                  <a:schemeClr val="hlink"/>
                </a:solidFill>
              </a:rPr>
              <a:t>bolus, i f</a:t>
            </a:r>
            <a:r>
              <a:rPr lang="en-US" sz="2400" smtClean="0"/>
              <a:t>  - </a:t>
            </a:r>
            <a:r>
              <a:rPr lang="ru-RU" sz="2400" smtClean="0"/>
              <a:t>глина</a:t>
            </a:r>
          </a:p>
          <a:p>
            <a:pPr marL="0" indent="0" eaLnBrk="1" hangingPunct="1">
              <a:buFontTx/>
              <a:buNone/>
            </a:pPr>
            <a:r>
              <a:rPr lang="en-US" sz="2400" smtClean="0">
                <a:solidFill>
                  <a:schemeClr val="hlink"/>
                </a:solidFill>
              </a:rPr>
              <a:t>infusum, i n</a:t>
            </a:r>
            <a:r>
              <a:rPr lang="en-US" sz="2400" smtClean="0"/>
              <a:t> - </a:t>
            </a:r>
            <a:r>
              <a:rPr lang="ru-RU" sz="2400" smtClean="0"/>
              <a:t>настій</a:t>
            </a:r>
          </a:p>
          <a:p>
            <a:pPr marL="0" indent="0" eaLnBrk="1" hangingPunct="1">
              <a:buFontTx/>
              <a:buNone/>
            </a:pPr>
            <a:r>
              <a:rPr lang="en-US" sz="2400" smtClean="0">
                <a:solidFill>
                  <a:schemeClr val="hlink"/>
                </a:solidFill>
              </a:rPr>
              <a:t>decoctum, i n</a:t>
            </a:r>
            <a:r>
              <a:rPr lang="en-US" sz="2400" smtClean="0"/>
              <a:t> - </a:t>
            </a:r>
            <a:r>
              <a:rPr lang="ru-RU" sz="2400" smtClean="0"/>
              <a:t>відвар</a:t>
            </a:r>
          </a:p>
          <a:p>
            <a:pPr marL="0" indent="0" eaLnBrk="1" hangingPunct="1">
              <a:buFontTx/>
              <a:buNone/>
            </a:pPr>
            <a:r>
              <a:rPr lang="en-US" sz="2400" smtClean="0">
                <a:solidFill>
                  <a:schemeClr val="hlink"/>
                </a:solidFill>
              </a:rPr>
              <a:t>unguentum, i m</a:t>
            </a:r>
            <a:r>
              <a:rPr lang="en-US" sz="2400" smtClean="0"/>
              <a:t> - </a:t>
            </a:r>
            <a:r>
              <a:rPr lang="ru-RU" sz="2400" smtClean="0"/>
              <a:t>мазь</a:t>
            </a:r>
          </a:p>
          <a:p>
            <a:pPr marL="0" indent="0" eaLnBrk="1" hangingPunct="1">
              <a:buFontTx/>
              <a:buNone/>
            </a:pPr>
            <a:r>
              <a:rPr lang="en-US" sz="2400" smtClean="0">
                <a:solidFill>
                  <a:schemeClr val="hlink"/>
                </a:solidFill>
              </a:rPr>
              <a:t>oleum, i n</a:t>
            </a:r>
            <a:r>
              <a:rPr lang="en-US" sz="2400" smtClean="0"/>
              <a:t> - </a:t>
            </a:r>
            <a:r>
              <a:rPr lang="ru-RU" sz="2400" smtClean="0"/>
              <a:t>олія</a:t>
            </a:r>
          </a:p>
          <a:p>
            <a:pPr marL="0" indent="0" eaLnBrk="1" hangingPunct="1">
              <a:buFontTx/>
              <a:buNone/>
            </a:pPr>
            <a:r>
              <a:rPr lang="en-US" sz="2400" smtClean="0">
                <a:solidFill>
                  <a:schemeClr val="hlink"/>
                </a:solidFill>
              </a:rPr>
              <a:t>folium, i  n</a:t>
            </a:r>
            <a:r>
              <a:rPr lang="en-US" sz="2400" smtClean="0"/>
              <a:t> - </a:t>
            </a:r>
            <a:r>
              <a:rPr lang="ru-RU" sz="2400" smtClean="0"/>
              <a:t>листок</a:t>
            </a:r>
          </a:p>
          <a:p>
            <a:pPr marL="0" indent="0" eaLnBrk="1" hangingPunct="1"/>
            <a:endParaRPr lang="ru-RU" sz="2400" smtClean="0"/>
          </a:p>
        </p:txBody>
      </p:sp>
      <p:sp>
        <p:nvSpPr>
          <p:cNvPr id="75779" name="Rectangle 5"/>
          <p:cNvSpPr>
            <a:spLocks noChangeArrowheads="1"/>
          </p:cNvSpPr>
          <p:nvPr/>
        </p:nvSpPr>
        <p:spPr bwMode="auto">
          <a:xfrm>
            <a:off x="539750" y="188913"/>
            <a:ext cx="7632700" cy="6477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sym typeface="Wingdings" pitchFamily="2" charset="2"/>
              </a:rPr>
              <a:t> </a:t>
            </a:r>
            <a:r>
              <a:rPr lang="uk-UA" sz="2400" b="1">
                <a:solidFill>
                  <a:srgbClr val="FF0066"/>
                </a:solidFill>
              </a:rPr>
              <a:t>Слова для активного засвоювання</a:t>
            </a:r>
            <a:endParaRPr lang="ru-RU" sz="2400" b="1">
              <a:solidFill>
                <a:srgbClr val="FF0066"/>
              </a:solidFill>
            </a:endParaRPr>
          </a:p>
        </p:txBody>
      </p:sp>
    </p:spTree>
  </p:cSld>
  <p:clrMapOvr>
    <a:masterClrMapping/>
  </p:clrMapOvr>
  <p:transition spd="med" advClick="0" advTm="30000">
    <p:wheel spokes="8"/>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ъект 2"/>
          <p:cNvSpPr>
            <a:spLocks noGrp="1"/>
          </p:cNvSpPr>
          <p:nvPr>
            <p:ph idx="4294967295"/>
          </p:nvPr>
        </p:nvSpPr>
        <p:spPr>
          <a:xfrm>
            <a:off x="395288" y="188913"/>
            <a:ext cx="8374062" cy="5329237"/>
          </a:xfrm>
        </p:spPr>
        <p:txBody>
          <a:bodyPr/>
          <a:lstStyle/>
          <a:p>
            <a:pPr marL="0" indent="0" eaLnBrk="1" hangingPunct="1">
              <a:lnSpc>
                <a:spcPct val="110000"/>
              </a:lnSpc>
              <a:buFontTx/>
              <a:buNone/>
            </a:pPr>
            <a:r>
              <a:rPr lang="uk-UA" sz="1800" b="1" i="1" dirty="0" smtClean="0">
                <a:solidFill>
                  <a:srgbClr val="92D050"/>
                </a:solidFill>
              </a:rPr>
              <a:t>2. Історія розвитку</a:t>
            </a:r>
            <a:endParaRPr lang="ru-RU" sz="1800" b="1" i="1" dirty="0" smtClean="0">
              <a:solidFill>
                <a:srgbClr val="92D050"/>
              </a:solidFill>
            </a:endParaRPr>
          </a:p>
          <a:p>
            <a:pPr marL="0" indent="0" eaLnBrk="1" hangingPunct="1">
              <a:lnSpc>
                <a:spcPct val="110000"/>
              </a:lnSpc>
              <a:buFontTx/>
              <a:buNone/>
            </a:pPr>
            <a:r>
              <a:rPr lang="ru-RU" sz="1800" b="1" i="1" dirty="0" err="1" smtClean="0">
                <a:solidFill>
                  <a:srgbClr val="FF0066"/>
                </a:solidFill>
              </a:rPr>
              <a:t>Латинська</a:t>
            </a:r>
            <a:r>
              <a:rPr lang="ru-RU" sz="1800" b="1" i="1" dirty="0" smtClean="0">
                <a:solidFill>
                  <a:srgbClr val="FF0066"/>
                </a:solidFill>
              </a:rPr>
              <a:t> </a:t>
            </a:r>
            <a:r>
              <a:rPr lang="ru-RU" sz="1800" b="1" i="1" dirty="0" err="1" smtClean="0">
                <a:solidFill>
                  <a:srgbClr val="FF0066"/>
                </a:solidFill>
              </a:rPr>
              <a:t>мова</a:t>
            </a:r>
            <a:r>
              <a:rPr lang="ru-RU" sz="1800" b="1" i="1" dirty="0" smtClean="0">
                <a:solidFill>
                  <a:srgbClr val="FF0066"/>
                </a:solidFill>
              </a:rPr>
              <a:t> (</a:t>
            </a:r>
            <a:r>
              <a:rPr lang="en-US" sz="1800" b="1" i="1" dirty="0" smtClean="0">
                <a:solidFill>
                  <a:srgbClr val="FF0066"/>
                </a:solidFill>
              </a:rPr>
              <a:t>Lingua </a:t>
            </a:r>
            <a:r>
              <a:rPr lang="en-US" sz="1800" b="1" i="1" dirty="0" err="1" smtClean="0">
                <a:solidFill>
                  <a:srgbClr val="FF0066"/>
                </a:solidFill>
              </a:rPr>
              <a:t>latina</a:t>
            </a:r>
            <a:r>
              <a:rPr lang="en-US" sz="1800" b="1" i="1" dirty="0" smtClean="0">
                <a:solidFill>
                  <a:srgbClr val="FF0066"/>
                </a:solidFill>
              </a:rPr>
              <a:t> )</a:t>
            </a:r>
            <a:r>
              <a:rPr lang="en-US" sz="1800" b="1" i="1" dirty="0" smtClean="0">
                <a:solidFill>
                  <a:srgbClr val="FF0000"/>
                </a:solidFill>
              </a:rPr>
              <a:t> </a:t>
            </a:r>
            <a:r>
              <a:rPr lang="en-US" sz="1800" b="1" dirty="0" smtClean="0"/>
              <a:t>- </a:t>
            </a:r>
            <a:r>
              <a:rPr lang="ru-RU" sz="1800" b="1" dirty="0" err="1" smtClean="0"/>
              <a:t>це</a:t>
            </a:r>
            <a:r>
              <a:rPr lang="ru-RU" sz="1800" b="1" dirty="0" smtClean="0"/>
              <a:t> </a:t>
            </a:r>
            <a:r>
              <a:rPr lang="ru-RU" sz="1800" b="1" dirty="0" err="1" smtClean="0"/>
              <a:t>мова</a:t>
            </a:r>
            <a:r>
              <a:rPr lang="ru-RU" sz="1800" b="1" dirty="0" smtClean="0"/>
              <a:t> </a:t>
            </a:r>
            <a:r>
              <a:rPr lang="ru-RU" sz="1800" b="1" dirty="0" err="1" smtClean="0"/>
              <a:t>племені</a:t>
            </a:r>
            <a:r>
              <a:rPr lang="ru-RU" sz="1800" b="1" dirty="0" smtClean="0"/>
              <a:t> </a:t>
            </a:r>
            <a:r>
              <a:rPr lang="ru-RU" sz="1800" b="1" dirty="0" err="1" smtClean="0"/>
              <a:t>латинів</a:t>
            </a:r>
            <a:r>
              <a:rPr lang="ru-RU" sz="1800" b="1" dirty="0" smtClean="0"/>
              <a:t>, </a:t>
            </a:r>
            <a:r>
              <a:rPr lang="ru-RU" sz="1800" b="1" dirty="0" err="1" smtClean="0"/>
              <a:t>які</a:t>
            </a:r>
            <a:r>
              <a:rPr lang="ru-RU" sz="1800" b="1" dirty="0" smtClean="0"/>
              <a:t> у І </a:t>
            </a:r>
            <a:r>
              <a:rPr lang="ru-RU" sz="1800" b="1" dirty="0" err="1" smtClean="0"/>
              <a:t>тисячолітті</a:t>
            </a:r>
            <a:r>
              <a:rPr lang="ru-RU" sz="1800" b="1" dirty="0" smtClean="0"/>
              <a:t> до </a:t>
            </a:r>
            <a:r>
              <a:rPr lang="ru-RU" sz="1800" b="1" dirty="0" err="1" smtClean="0"/>
              <a:t>н.е</a:t>
            </a:r>
            <a:r>
              <a:rPr lang="ru-RU" sz="1800" b="1" dirty="0" smtClean="0"/>
              <a:t>. населяли </a:t>
            </a:r>
            <a:r>
              <a:rPr lang="ru-RU" sz="1800" b="1" dirty="0" err="1" smtClean="0"/>
              <a:t>невелику</a:t>
            </a:r>
            <a:r>
              <a:rPr lang="ru-RU" sz="1800" b="1" dirty="0" smtClean="0"/>
              <a:t> </a:t>
            </a:r>
            <a:r>
              <a:rPr lang="ru-RU" sz="1800" b="1" dirty="0" err="1" smtClean="0"/>
              <a:t>місцевість</a:t>
            </a:r>
            <a:r>
              <a:rPr lang="ru-RU" sz="1800" b="1" dirty="0" smtClean="0"/>
              <a:t> </a:t>
            </a:r>
            <a:r>
              <a:rPr lang="ru-RU" sz="1800" b="1" dirty="0" err="1" smtClean="0"/>
              <a:t>Лаціум</a:t>
            </a:r>
            <a:r>
              <a:rPr lang="ru-RU" sz="1800" b="1" dirty="0" smtClean="0"/>
              <a:t> ( </a:t>
            </a:r>
            <a:r>
              <a:rPr lang="en-US" sz="1800" b="1" dirty="0" smtClean="0"/>
              <a:t>Latium ), </a:t>
            </a:r>
            <a:r>
              <a:rPr lang="ru-RU" sz="1800" b="1" dirty="0" err="1" smtClean="0"/>
              <a:t>розташовану</a:t>
            </a:r>
            <a:r>
              <a:rPr lang="ru-RU" sz="1800" b="1" dirty="0" smtClean="0"/>
              <a:t> у </a:t>
            </a:r>
            <a:r>
              <a:rPr lang="ru-RU" sz="1800" b="1" dirty="0" err="1" smtClean="0"/>
              <a:t>центральній</a:t>
            </a:r>
            <a:r>
              <a:rPr lang="ru-RU" sz="1800" b="1" dirty="0" smtClean="0"/>
              <a:t> </a:t>
            </a:r>
            <a:r>
              <a:rPr lang="ru-RU" sz="1800" b="1" dirty="0" err="1" smtClean="0"/>
              <a:t>частині</a:t>
            </a:r>
            <a:r>
              <a:rPr lang="ru-RU" sz="1800" b="1" dirty="0" smtClean="0"/>
              <a:t> </a:t>
            </a:r>
            <a:r>
              <a:rPr lang="ru-RU" sz="1800" b="1" dirty="0" err="1" smtClean="0"/>
              <a:t>Апенінського</a:t>
            </a:r>
            <a:r>
              <a:rPr lang="ru-RU" sz="1800" b="1" dirty="0" smtClean="0"/>
              <a:t> </a:t>
            </a:r>
            <a:r>
              <a:rPr lang="ru-RU" sz="1800" b="1" dirty="0" err="1" smtClean="0"/>
              <a:t>півострова</a:t>
            </a:r>
            <a:r>
              <a:rPr lang="ru-RU" sz="1800" b="1" dirty="0" smtClean="0"/>
              <a:t> з </a:t>
            </a:r>
            <a:r>
              <a:rPr lang="ru-RU" sz="1800" b="1" dirty="0" err="1" smtClean="0"/>
              <a:t>головним</a:t>
            </a:r>
            <a:r>
              <a:rPr lang="ru-RU" sz="1800" b="1" dirty="0" smtClean="0"/>
              <a:t> </a:t>
            </a:r>
            <a:r>
              <a:rPr lang="ru-RU" sz="1800" b="1" dirty="0" err="1" smtClean="0"/>
              <a:t>містом</a:t>
            </a:r>
            <a:r>
              <a:rPr lang="ru-RU" sz="1800" b="1" dirty="0" smtClean="0"/>
              <a:t> Рим (</a:t>
            </a:r>
            <a:r>
              <a:rPr lang="en-US" sz="1800" b="1" dirty="0" smtClean="0"/>
              <a:t>Roma )</a:t>
            </a:r>
            <a:r>
              <a:rPr lang="uk-UA" sz="1800" b="1" dirty="0" smtClean="0"/>
              <a:t> </a:t>
            </a:r>
            <a:r>
              <a:rPr lang="en-US" sz="1800" b="1" dirty="0" smtClean="0"/>
              <a:t>. </a:t>
            </a:r>
            <a:endParaRPr lang="en-US" sz="1800" b="1" dirty="0" smtClean="0"/>
          </a:p>
          <a:p>
            <a:pPr marL="0" indent="0" eaLnBrk="1" hangingPunct="1">
              <a:lnSpc>
                <a:spcPct val="110000"/>
              </a:lnSpc>
              <a:buFontTx/>
              <a:buNone/>
            </a:pPr>
            <a:r>
              <a:rPr lang="ru-RU" sz="1800" b="1" dirty="0" err="1" smtClean="0"/>
              <a:t>Латинська</a:t>
            </a:r>
            <a:r>
              <a:rPr lang="ru-RU" sz="1800" b="1" dirty="0" smtClean="0"/>
              <a:t> </a:t>
            </a:r>
            <a:r>
              <a:rPr lang="ru-RU" sz="1800" b="1" dirty="0" err="1" smtClean="0"/>
              <a:t>мова</a:t>
            </a:r>
            <a:r>
              <a:rPr lang="ru-RU" sz="1800" b="1" dirty="0" smtClean="0"/>
              <a:t> </a:t>
            </a:r>
            <a:r>
              <a:rPr lang="ru-RU" sz="1800" b="1" dirty="0" err="1" smtClean="0"/>
              <a:t>належить</a:t>
            </a:r>
            <a:r>
              <a:rPr lang="ru-RU" sz="1800" b="1" dirty="0" smtClean="0"/>
              <a:t> до </a:t>
            </a:r>
            <a:r>
              <a:rPr lang="ru-RU" sz="1800" b="1" dirty="0" err="1" smtClean="0"/>
              <a:t>італійської</a:t>
            </a:r>
            <a:r>
              <a:rPr lang="ru-RU" sz="1800" b="1" dirty="0" smtClean="0"/>
              <a:t> </a:t>
            </a:r>
            <a:r>
              <a:rPr lang="ru-RU" sz="1800" b="1" dirty="0" err="1" smtClean="0"/>
              <a:t>групи</a:t>
            </a:r>
            <a:r>
              <a:rPr lang="ru-RU" sz="1800" b="1" dirty="0" smtClean="0"/>
              <a:t> </a:t>
            </a:r>
            <a:r>
              <a:rPr lang="ru-RU" sz="1800" b="1" dirty="0" err="1" smtClean="0"/>
              <a:t>індоєвропейських</a:t>
            </a:r>
            <a:r>
              <a:rPr lang="ru-RU" sz="1800" b="1" dirty="0" smtClean="0"/>
              <a:t> </a:t>
            </a:r>
            <a:r>
              <a:rPr lang="ru-RU" sz="1800" b="1" dirty="0" err="1" smtClean="0"/>
              <a:t>мов</a:t>
            </a:r>
            <a:r>
              <a:rPr lang="ru-RU" sz="1800" b="1" dirty="0" smtClean="0"/>
              <a:t>. </a:t>
            </a:r>
          </a:p>
          <a:p>
            <a:pPr marL="0" indent="0" eaLnBrk="1" hangingPunct="1">
              <a:lnSpc>
                <a:spcPct val="110000"/>
              </a:lnSpc>
              <a:buFontTx/>
              <a:buNone/>
            </a:pPr>
            <a:r>
              <a:rPr lang="ru-RU" sz="1800" b="1" dirty="0" err="1" smtClean="0"/>
              <a:t>Після</a:t>
            </a:r>
            <a:r>
              <a:rPr lang="ru-RU" sz="1800" b="1" dirty="0" smtClean="0"/>
              <a:t> </a:t>
            </a:r>
            <a:r>
              <a:rPr lang="ru-RU" sz="1800" b="1" dirty="0" err="1" smtClean="0"/>
              <a:t>численних</a:t>
            </a:r>
            <a:r>
              <a:rPr lang="ru-RU" sz="1800" b="1" dirty="0" smtClean="0"/>
              <a:t> </a:t>
            </a:r>
            <a:r>
              <a:rPr lang="ru-RU" sz="1800" b="1" dirty="0" err="1" smtClean="0"/>
              <a:t>завоювань</a:t>
            </a:r>
            <a:r>
              <a:rPr lang="ru-RU" sz="1800" b="1" dirty="0" smtClean="0"/>
              <a:t> </a:t>
            </a:r>
            <a:r>
              <a:rPr lang="ru-RU" sz="1800" b="1" dirty="0" err="1" smtClean="0"/>
              <a:t>латинів</a:t>
            </a:r>
            <a:r>
              <a:rPr lang="ru-RU" sz="1800" b="1" dirty="0" smtClean="0"/>
              <a:t> </a:t>
            </a:r>
            <a:r>
              <a:rPr lang="ru-RU" sz="1800" b="1" dirty="0" err="1" smtClean="0"/>
              <a:t>утворилася</a:t>
            </a:r>
            <a:r>
              <a:rPr lang="ru-RU" sz="1800" b="1" dirty="0" smtClean="0"/>
              <a:t> </a:t>
            </a:r>
            <a:r>
              <a:rPr lang="ru-RU" sz="1800" b="1" dirty="0" err="1" smtClean="0"/>
              <a:t>величезна</a:t>
            </a:r>
            <a:r>
              <a:rPr lang="ru-RU" sz="1800" b="1" dirty="0" smtClean="0"/>
              <a:t> </a:t>
            </a:r>
            <a:r>
              <a:rPr lang="ru-RU" sz="1800" b="1" dirty="0" err="1" smtClean="0"/>
              <a:t>Римська</a:t>
            </a:r>
            <a:r>
              <a:rPr lang="ru-RU" sz="1800" b="1" dirty="0" smtClean="0"/>
              <a:t> </a:t>
            </a:r>
            <a:r>
              <a:rPr lang="ru-RU" sz="1800" b="1" dirty="0" err="1" smtClean="0"/>
              <a:t>імперія</a:t>
            </a:r>
            <a:r>
              <a:rPr lang="ru-RU" sz="1800" b="1" dirty="0" smtClean="0"/>
              <a:t>, на </a:t>
            </a:r>
            <a:r>
              <a:rPr lang="ru-RU" sz="1800" b="1" dirty="0" err="1" smtClean="0"/>
              <a:t>території</a:t>
            </a:r>
            <a:r>
              <a:rPr lang="ru-RU" sz="1800" b="1" dirty="0" smtClean="0"/>
              <a:t> </a:t>
            </a:r>
            <a:r>
              <a:rPr lang="ru-RU" sz="1800" b="1" dirty="0" err="1" smtClean="0"/>
              <a:t>якої</a:t>
            </a:r>
            <a:r>
              <a:rPr lang="ru-RU" sz="1800" b="1" dirty="0" smtClean="0"/>
              <a:t> </a:t>
            </a:r>
            <a:r>
              <a:rPr lang="ru-RU" sz="1800" b="1" dirty="0" err="1" smtClean="0"/>
              <a:t>поширилася</a:t>
            </a:r>
            <a:r>
              <a:rPr lang="ru-RU" sz="1800" b="1" dirty="0" smtClean="0"/>
              <a:t> як </a:t>
            </a:r>
            <a:r>
              <a:rPr lang="ru-RU" sz="1800" b="1" dirty="0" err="1" smtClean="0"/>
              <a:t>державна</a:t>
            </a:r>
            <a:r>
              <a:rPr lang="ru-RU" sz="1800" b="1" dirty="0" smtClean="0"/>
              <a:t> - </a:t>
            </a:r>
            <a:r>
              <a:rPr lang="ru-RU" sz="1800" b="1" dirty="0" err="1" smtClean="0"/>
              <a:t>латинська</a:t>
            </a:r>
            <a:r>
              <a:rPr lang="ru-RU" sz="1800" b="1" dirty="0" smtClean="0"/>
              <a:t> </a:t>
            </a:r>
            <a:r>
              <a:rPr lang="ru-RU" sz="1800" b="1" dirty="0" err="1" smtClean="0"/>
              <a:t>мова</a:t>
            </a:r>
            <a:r>
              <a:rPr lang="ru-RU" sz="1800" b="1" dirty="0" smtClean="0"/>
              <a:t>.  </a:t>
            </a:r>
            <a:r>
              <a:rPr lang="ru-RU" sz="1800" b="1" dirty="0" err="1" smtClean="0"/>
              <a:t>Латина</a:t>
            </a:r>
            <a:r>
              <a:rPr lang="ru-RU" sz="1800" b="1" dirty="0" smtClean="0"/>
              <a:t> </a:t>
            </a:r>
            <a:r>
              <a:rPr lang="ru-RU" sz="1800" b="1" dirty="0" err="1" smtClean="0"/>
              <a:t>збагачувалась</a:t>
            </a:r>
            <a:r>
              <a:rPr lang="ru-RU" sz="1800" b="1" dirty="0" smtClean="0"/>
              <a:t> за </a:t>
            </a:r>
            <a:r>
              <a:rPr lang="ru-RU" sz="1800" b="1" dirty="0" err="1" smtClean="0"/>
              <a:t>рахунок</a:t>
            </a:r>
            <a:r>
              <a:rPr lang="ru-RU" sz="1800" b="1" dirty="0" smtClean="0"/>
              <a:t> </a:t>
            </a:r>
            <a:r>
              <a:rPr lang="ru-RU" sz="1800" b="1" dirty="0" err="1" smtClean="0"/>
              <a:t>зворотного</a:t>
            </a:r>
            <a:r>
              <a:rPr lang="ru-RU" sz="1800" b="1" dirty="0" smtClean="0"/>
              <a:t> </a:t>
            </a:r>
            <a:r>
              <a:rPr lang="ru-RU" sz="1800" b="1" dirty="0" err="1" smtClean="0"/>
              <a:t>впливу</a:t>
            </a:r>
            <a:r>
              <a:rPr lang="ru-RU" sz="1800" b="1" dirty="0" smtClean="0"/>
              <a:t> </a:t>
            </a:r>
            <a:r>
              <a:rPr lang="ru-RU" sz="1800" b="1" dirty="0" err="1" smtClean="0"/>
              <a:t>мов</a:t>
            </a:r>
            <a:r>
              <a:rPr lang="ru-RU" sz="1800" b="1" dirty="0" smtClean="0"/>
              <a:t> </a:t>
            </a:r>
            <a:r>
              <a:rPr lang="ru-RU" sz="1800" b="1" dirty="0" err="1" smtClean="0"/>
              <a:t>підкорених</a:t>
            </a:r>
            <a:r>
              <a:rPr lang="ru-RU" sz="1800" b="1" dirty="0" smtClean="0"/>
              <a:t> </a:t>
            </a:r>
            <a:r>
              <a:rPr lang="ru-RU" sz="1800" b="1" dirty="0" err="1" smtClean="0"/>
              <a:t>народів</a:t>
            </a:r>
            <a:r>
              <a:rPr lang="ru-RU" sz="1800" b="1" dirty="0" smtClean="0"/>
              <a:t>, </a:t>
            </a:r>
            <a:r>
              <a:rPr lang="ru-RU" sz="1800" b="1" dirty="0" err="1" smtClean="0"/>
              <a:t>зокрема</a:t>
            </a:r>
            <a:r>
              <a:rPr lang="ru-RU" sz="1800" b="1" dirty="0" smtClean="0"/>
              <a:t> </a:t>
            </a:r>
            <a:r>
              <a:rPr lang="ru-RU" sz="1800" b="1" dirty="0" err="1" smtClean="0"/>
              <a:t>етруської</a:t>
            </a:r>
            <a:r>
              <a:rPr lang="ru-RU" sz="1800" b="1" dirty="0" smtClean="0"/>
              <a:t> і </a:t>
            </a:r>
            <a:r>
              <a:rPr lang="ru-RU" sz="1800" b="1" dirty="0" err="1" smtClean="0"/>
              <a:t>грецької</a:t>
            </a:r>
            <a:r>
              <a:rPr lang="ru-RU" sz="1800" b="1" dirty="0" smtClean="0"/>
              <a:t>. Реальна </a:t>
            </a:r>
            <a:r>
              <a:rPr lang="ru-RU" sz="1800" b="1" dirty="0" err="1" smtClean="0"/>
              <a:t>мовна</a:t>
            </a:r>
            <a:r>
              <a:rPr lang="ru-RU" sz="1800" b="1" dirty="0" smtClean="0"/>
              <a:t> </a:t>
            </a:r>
            <a:r>
              <a:rPr lang="ru-RU" sz="1800" b="1" dirty="0" err="1" smtClean="0"/>
              <a:t>ситуація</a:t>
            </a:r>
            <a:r>
              <a:rPr lang="ru-RU" sz="1800" b="1" dirty="0" smtClean="0"/>
              <a:t> </a:t>
            </a:r>
            <a:r>
              <a:rPr lang="ru-RU" sz="1800" b="1" dirty="0" err="1" smtClean="0"/>
              <a:t>Римської</a:t>
            </a:r>
            <a:r>
              <a:rPr lang="ru-RU" sz="1800" b="1" dirty="0" smtClean="0"/>
              <a:t> </a:t>
            </a:r>
            <a:r>
              <a:rPr lang="ru-RU" sz="1800" b="1" dirty="0" err="1" smtClean="0"/>
              <a:t>імперії</a:t>
            </a:r>
            <a:r>
              <a:rPr lang="ru-RU" sz="1800" b="1" dirty="0" smtClean="0"/>
              <a:t> </a:t>
            </a:r>
            <a:r>
              <a:rPr lang="ru-RU" sz="1800" b="1" dirty="0" err="1" smtClean="0"/>
              <a:t>була</a:t>
            </a:r>
            <a:r>
              <a:rPr lang="ru-RU" sz="1800" b="1" dirty="0" smtClean="0"/>
              <a:t> такою, </a:t>
            </a:r>
            <a:r>
              <a:rPr lang="ru-RU" sz="1800" b="1" dirty="0" err="1" smtClean="0"/>
              <a:t>що</a:t>
            </a:r>
            <a:r>
              <a:rPr lang="ru-RU" sz="1800" b="1" dirty="0" smtClean="0"/>
              <a:t> </a:t>
            </a:r>
            <a:r>
              <a:rPr lang="ru-RU" sz="1800" b="1" dirty="0" err="1" smtClean="0"/>
              <a:t>поруч</a:t>
            </a:r>
            <a:r>
              <a:rPr lang="ru-RU" sz="1800" b="1" dirty="0" smtClean="0"/>
              <a:t> </a:t>
            </a:r>
            <a:r>
              <a:rPr lang="ru-RU" sz="1800" b="1" dirty="0" err="1" smtClean="0"/>
              <a:t>із</a:t>
            </a:r>
            <a:r>
              <a:rPr lang="ru-RU" sz="1800" b="1" dirty="0" smtClean="0"/>
              <a:t> </a:t>
            </a:r>
            <a:r>
              <a:rPr lang="ru-RU" sz="1800" b="1" dirty="0" err="1" smtClean="0"/>
              <a:t>латинською</a:t>
            </a:r>
            <a:r>
              <a:rPr lang="ru-RU" sz="1800" b="1" dirty="0" smtClean="0"/>
              <a:t> </a:t>
            </a:r>
            <a:r>
              <a:rPr lang="ru-RU" sz="1800" b="1" dirty="0" err="1" smtClean="0"/>
              <a:t>літературною</a:t>
            </a:r>
            <a:r>
              <a:rPr lang="ru-RU" sz="1800" b="1" dirty="0" smtClean="0"/>
              <a:t> </a:t>
            </a:r>
            <a:r>
              <a:rPr lang="ru-RU" sz="1800" b="1" dirty="0" err="1" smtClean="0"/>
              <a:t>мовою</a:t>
            </a:r>
            <a:r>
              <a:rPr lang="ru-RU" sz="1800" b="1" dirty="0" smtClean="0"/>
              <a:t> </a:t>
            </a:r>
            <a:r>
              <a:rPr lang="ru-RU" sz="1800" b="1" dirty="0" err="1" smtClean="0"/>
              <a:t>існувала</a:t>
            </a:r>
            <a:r>
              <a:rPr lang="ru-RU" sz="1800" b="1" dirty="0" smtClean="0"/>
              <a:t> </a:t>
            </a:r>
            <a:r>
              <a:rPr lang="ru-RU" sz="1800" b="1" dirty="0" err="1" smtClean="0"/>
              <a:t>розмовна</a:t>
            </a:r>
            <a:r>
              <a:rPr lang="ru-RU" sz="1800" b="1" dirty="0" smtClean="0"/>
              <a:t> народна </a:t>
            </a:r>
            <a:r>
              <a:rPr lang="ru-RU" sz="1800" b="1" dirty="0" err="1" smtClean="0"/>
              <a:t>мова</a:t>
            </a:r>
            <a:r>
              <a:rPr lang="ru-RU" sz="1800" b="1" dirty="0" smtClean="0"/>
              <a:t> (</a:t>
            </a:r>
            <a:r>
              <a:rPr lang="en-US" sz="1800" b="1" dirty="0" err="1" smtClean="0"/>
              <a:t>sermo</a:t>
            </a:r>
            <a:r>
              <a:rPr lang="en-US" sz="1800" b="1" dirty="0" smtClean="0"/>
              <a:t> vulgaris), </a:t>
            </a:r>
            <a:r>
              <a:rPr lang="ru-RU" sz="1800" b="1" dirty="0" smtClean="0"/>
              <a:t>яка </a:t>
            </a:r>
            <a:r>
              <a:rPr lang="ru-RU" sz="1800" b="1" dirty="0" err="1" smtClean="0"/>
              <a:t>пізніше</a:t>
            </a:r>
            <a:r>
              <a:rPr lang="ru-RU" sz="1800" b="1" dirty="0" smtClean="0"/>
              <a:t> шляхом </a:t>
            </a:r>
            <a:r>
              <a:rPr lang="ru-RU" sz="1800" b="1" dirty="0" err="1" smtClean="0"/>
              <a:t>схрещування</a:t>
            </a:r>
            <a:r>
              <a:rPr lang="ru-RU" sz="1800" b="1" dirty="0" smtClean="0"/>
              <a:t> з </a:t>
            </a:r>
            <a:r>
              <a:rPr lang="ru-RU" sz="1800" b="1" dirty="0" err="1" smtClean="0"/>
              <a:t>мовами</a:t>
            </a:r>
            <a:r>
              <a:rPr lang="ru-RU" sz="1800" b="1" dirty="0" smtClean="0"/>
              <a:t> </a:t>
            </a:r>
            <a:r>
              <a:rPr lang="ru-RU" sz="1800" b="1" dirty="0" err="1" smtClean="0"/>
              <a:t>підкорених</a:t>
            </a:r>
            <a:r>
              <a:rPr lang="ru-RU" sz="1800" b="1" dirty="0" smtClean="0"/>
              <a:t> племен і народностей дала </a:t>
            </a:r>
            <a:r>
              <a:rPr lang="ru-RU" sz="1800" b="1" dirty="0" err="1" smtClean="0"/>
              <a:t>різні</a:t>
            </a:r>
            <a:r>
              <a:rPr lang="ru-RU" sz="1800" b="1" dirty="0" smtClean="0"/>
              <a:t> </a:t>
            </a:r>
            <a:r>
              <a:rPr lang="ru-RU" sz="1800" b="1" dirty="0" err="1" smtClean="0"/>
              <a:t>діалекти</a:t>
            </a:r>
            <a:r>
              <a:rPr lang="ru-RU" sz="1800" b="1" dirty="0" smtClean="0"/>
              <a:t>, </a:t>
            </a:r>
            <a:r>
              <a:rPr lang="ru-RU" sz="1800" b="1" dirty="0" err="1" smtClean="0"/>
              <a:t>що</a:t>
            </a:r>
            <a:r>
              <a:rPr lang="ru-RU" sz="1800" b="1" dirty="0" smtClean="0"/>
              <a:t> стали основою </a:t>
            </a:r>
            <a:r>
              <a:rPr lang="ru-RU" sz="1800" b="1" dirty="0" err="1" smtClean="0"/>
              <a:t>формування</a:t>
            </a:r>
            <a:r>
              <a:rPr lang="ru-RU" sz="1800" b="1" dirty="0" smtClean="0"/>
              <a:t> </a:t>
            </a:r>
            <a:r>
              <a:rPr lang="ru-RU" sz="1800" b="1" dirty="0" err="1" smtClean="0"/>
              <a:t>романських</a:t>
            </a:r>
            <a:r>
              <a:rPr lang="ru-RU" sz="1800" b="1" dirty="0" smtClean="0"/>
              <a:t> </a:t>
            </a:r>
            <a:r>
              <a:rPr lang="ru-RU" sz="1800" b="1" dirty="0" err="1" smtClean="0"/>
              <a:t>мов</a:t>
            </a:r>
            <a:r>
              <a:rPr lang="ru-RU" sz="1800" b="1" dirty="0" smtClean="0"/>
              <a:t>: </a:t>
            </a:r>
            <a:r>
              <a:rPr lang="ru-RU" sz="1800" b="1" dirty="0" err="1" smtClean="0"/>
              <a:t>італійської</a:t>
            </a:r>
            <a:r>
              <a:rPr lang="ru-RU" sz="1800" b="1" dirty="0" smtClean="0"/>
              <a:t>, </a:t>
            </a:r>
            <a:r>
              <a:rPr lang="ru-RU" sz="1800" b="1" dirty="0" err="1" smtClean="0"/>
              <a:t>французької</a:t>
            </a:r>
            <a:r>
              <a:rPr lang="ru-RU" sz="1800" b="1" dirty="0" smtClean="0"/>
              <a:t>, </a:t>
            </a:r>
            <a:r>
              <a:rPr lang="ru-RU" sz="1800" b="1" dirty="0" err="1" smtClean="0"/>
              <a:t>іспанської</a:t>
            </a:r>
            <a:r>
              <a:rPr lang="ru-RU" sz="1800" b="1" dirty="0" smtClean="0"/>
              <a:t>, </a:t>
            </a:r>
            <a:r>
              <a:rPr lang="ru-RU" sz="1800" b="1" dirty="0" err="1" smtClean="0"/>
              <a:t>португальської</a:t>
            </a:r>
            <a:r>
              <a:rPr lang="ru-RU" sz="1800" b="1" dirty="0" smtClean="0"/>
              <a:t>, </a:t>
            </a:r>
            <a:r>
              <a:rPr lang="ru-RU" sz="1800" b="1" dirty="0" err="1" smtClean="0"/>
              <a:t>румунської</a:t>
            </a:r>
            <a:r>
              <a:rPr lang="ru-RU" sz="1800" b="1" dirty="0" smtClean="0"/>
              <a:t>, </a:t>
            </a:r>
            <a:r>
              <a:rPr lang="ru-RU" sz="1800" b="1" dirty="0" err="1" smtClean="0"/>
              <a:t>молдавської</a:t>
            </a:r>
            <a:r>
              <a:rPr lang="ru-RU" sz="1800" b="1" dirty="0" smtClean="0"/>
              <a:t> та </a:t>
            </a:r>
            <a:r>
              <a:rPr lang="ru-RU" sz="1800" b="1" dirty="0" err="1" smtClean="0"/>
              <a:t>ін</a:t>
            </a:r>
            <a:r>
              <a:rPr lang="ru-RU" sz="1800" b="1" dirty="0" smtClean="0"/>
              <a:t>.</a:t>
            </a:r>
            <a:endParaRPr lang="ru-RU" sz="1800" b="1" dirty="0" smtClean="0"/>
          </a:p>
        </p:txBody>
      </p:sp>
    </p:spTree>
  </p:cSld>
  <p:clrMapOvr>
    <a:masterClrMapping/>
  </p:clrMapOvr>
  <p:transition spd="med" advClick="0" advTm="30000">
    <p:wheel spokes="8"/>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Объект 2"/>
          <p:cNvSpPr>
            <a:spLocks noGrp="1"/>
          </p:cNvSpPr>
          <p:nvPr>
            <p:ph idx="4294967295"/>
          </p:nvPr>
        </p:nvSpPr>
        <p:spPr>
          <a:xfrm>
            <a:off x="395288" y="1341438"/>
            <a:ext cx="8229600" cy="4394200"/>
          </a:xfrm>
        </p:spPr>
        <p:txBody>
          <a:bodyPr/>
          <a:lstStyle/>
          <a:p>
            <a:pPr marL="0" indent="0" eaLnBrk="1" hangingPunct="1">
              <a:buFontTx/>
              <a:buNone/>
            </a:pPr>
            <a:r>
              <a:rPr lang="ru-RU" sz="1800" b="1" i="1" smtClean="0">
                <a:solidFill>
                  <a:schemeClr val="hlink"/>
                </a:solidFill>
              </a:rPr>
              <a:t>План </a:t>
            </a:r>
          </a:p>
          <a:p>
            <a:pPr marL="0" indent="0" eaLnBrk="1" hangingPunct="1">
              <a:buFontTx/>
              <a:buNone/>
            </a:pPr>
            <a:r>
              <a:rPr lang="ru-RU" sz="1800" b="1" smtClean="0"/>
              <a:t>1.  Прикметники ІІІ відміни, їх словникова форма</a:t>
            </a:r>
          </a:p>
          <a:p>
            <a:pPr marL="0" indent="0" eaLnBrk="1" hangingPunct="1">
              <a:buFontTx/>
              <a:buNone/>
            </a:pPr>
            <a:r>
              <a:rPr lang="ru-RU" sz="1800" b="1" smtClean="0"/>
              <a:t>2.  Узгодження прикметників ІІІ з іменниками та відмінювання цих узгоджень в називному та родовому відмінках.</a:t>
            </a:r>
          </a:p>
          <a:p>
            <a:pPr marL="0" indent="0" eaLnBrk="1" hangingPunct="1">
              <a:buFontTx/>
              <a:buNone/>
            </a:pPr>
            <a:endParaRPr lang="ru-RU" sz="1800" b="1" smtClean="0"/>
          </a:p>
          <a:p>
            <a:pPr marL="0" indent="0" eaLnBrk="1" hangingPunct="1"/>
            <a:endParaRPr lang="ru-RU" sz="1800" b="1" smtClean="0"/>
          </a:p>
          <a:p>
            <a:pPr marL="0" indent="0" eaLnBrk="1" hangingPunct="1">
              <a:buFontTx/>
              <a:buNone/>
            </a:pPr>
            <a:r>
              <a:rPr lang="ru-RU" sz="2400" b="1" i="1" smtClean="0">
                <a:solidFill>
                  <a:schemeClr val="hlink"/>
                </a:solidFill>
                <a:sym typeface="Webdings" pitchFamily="18" charset="2"/>
              </a:rPr>
              <a:t> </a:t>
            </a:r>
            <a:r>
              <a:rPr lang="ru-RU" sz="1800" b="1" i="1" smtClean="0">
                <a:solidFill>
                  <a:schemeClr val="hlink"/>
                </a:solidFill>
              </a:rPr>
              <a:t>Використані джерела:</a:t>
            </a:r>
          </a:p>
          <a:p>
            <a:pPr marL="0" indent="0" eaLnBrk="1" hangingPunct="1">
              <a:buFontTx/>
              <a:buNone/>
            </a:pPr>
            <a:r>
              <a:rPr lang="ru-RU" sz="1800" b="1" smtClean="0"/>
              <a:t>1.  Буркат А.П. "Латинский язык и основы ветеринарной терминологии", К, "Выща школа" 1989г. ст. 111-115.</a:t>
            </a:r>
          </a:p>
          <a:p>
            <a:pPr marL="0" indent="0" eaLnBrk="1" hangingPunct="1">
              <a:buFontTx/>
              <a:buNone/>
            </a:pPr>
            <a:r>
              <a:rPr lang="ru-RU" sz="1800" b="1" smtClean="0"/>
              <a:t>2.  Семілетко В.І., Столбецька С.Б. Латинська мова: Підручник. – Біла Церква, БДАУ, 2002. – с. 57-60.</a:t>
            </a:r>
          </a:p>
          <a:p>
            <a:pPr marL="0" indent="0" eaLnBrk="1" hangingPunct="1"/>
            <a:endParaRPr lang="ru-RU" sz="1800" b="1" smtClean="0"/>
          </a:p>
        </p:txBody>
      </p:sp>
      <p:sp>
        <p:nvSpPr>
          <p:cNvPr id="76802" name="Rectangle 4"/>
          <p:cNvSpPr>
            <a:spLocks noChangeArrowheads="1"/>
          </p:cNvSpPr>
          <p:nvPr/>
        </p:nvSpPr>
        <p:spPr bwMode="auto">
          <a:xfrm>
            <a:off x="539750" y="260350"/>
            <a:ext cx="8064500" cy="1152525"/>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latin typeface="Arial" charset="0"/>
              </a:rPr>
              <a:t>ТРЕТЯ ВІДМІННА ПРИКМЕТНИКІВ</a:t>
            </a:r>
            <a:endParaRPr lang="ru-RU" sz="2400" b="1">
              <a:solidFill>
                <a:srgbClr val="FF0066"/>
              </a:solidFill>
              <a:latin typeface="Arial" charset="0"/>
            </a:endParaRPr>
          </a:p>
        </p:txBody>
      </p:sp>
    </p:spTree>
  </p:cSld>
  <p:clrMapOvr>
    <a:masterClrMapping/>
  </p:clrMapOvr>
  <p:transition spd="med" advClick="0" advTm="30000">
    <p:wheel spokes="8"/>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Объект 2"/>
          <p:cNvSpPr>
            <a:spLocks noGrp="1"/>
          </p:cNvSpPr>
          <p:nvPr>
            <p:ph idx="4294967295"/>
          </p:nvPr>
        </p:nvSpPr>
        <p:spPr>
          <a:xfrm>
            <a:off x="395288" y="1268413"/>
            <a:ext cx="8229600" cy="4394200"/>
          </a:xfrm>
        </p:spPr>
        <p:txBody>
          <a:bodyPr/>
          <a:lstStyle/>
          <a:p>
            <a:pPr eaLnBrk="1" hangingPunct="1">
              <a:buFontTx/>
              <a:buNone/>
            </a:pPr>
            <a:r>
              <a:rPr lang="ru-RU" sz="2200" smtClean="0"/>
              <a:t>	</a:t>
            </a:r>
            <a:r>
              <a:rPr lang="ru-RU" sz="1800" b="1" smtClean="0">
                <a:solidFill>
                  <a:srgbClr val="FFFF00"/>
                </a:solidFill>
              </a:rPr>
              <a:t>Прикметники ІІІ відміни залежно від кількості родових закінчень </a:t>
            </a:r>
            <a:r>
              <a:rPr lang="en-US" sz="1800" b="1" smtClean="0">
                <a:solidFill>
                  <a:srgbClr val="FFFF00"/>
                </a:solidFill>
              </a:rPr>
              <a:t>Nom. Sing </a:t>
            </a:r>
            <a:r>
              <a:rPr lang="ru-RU" sz="1800" b="1" smtClean="0">
                <a:solidFill>
                  <a:srgbClr val="FFFF00"/>
                </a:solidFill>
              </a:rPr>
              <a:t>поділяють на три групи:</a:t>
            </a:r>
          </a:p>
          <a:p>
            <a:pPr eaLnBrk="1" hangingPunct="1"/>
            <a:endParaRPr lang="ru-RU" sz="1800" b="1" smtClean="0">
              <a:solidFill>
                <a:srgbClr val="FFFF00"/>
              </a:solidFill>
            </a:endParaRPr>
          </a:p>
          <a:p>
            <a:pPr eaLnBrk="1" hangingPunct="1">
              <a:buFontTx/>
              <a:buNone/>
            </a:pPr>
            <a:r>
              <a:rPr lang="en-US" sz="1800" b="1" smtClean="0"/>
              <a:t>	</a:t>
            </a:r>
            <a:r>
              <a:rPr lang="ru-RU" sz="1800" b="1" smtClean="0"/>
              <a:t>1.  Прикметники з трьома закінченнями: </a:t>
            </a:r>
            <a:r>
              <a:rPr lang="ru-RU" sz="1800" b="1" i="1" smtClean="0"/>
              <a:t>в чоловічому роді</a:t>
            </a:r>
            <a:r>
              <a:rPr lang="ru-RU" sz="1800" b="1" smtClean="0"/>
              <a:t>  </a:t>
            </a:r>
            <a:r>
              <a:rPr lang="ru-RU" sz="1800" b="1" smtClean="0">
                <a:solidFill>
                  <a:srgbClr val="FF0066"/>
                </a:solidFill>
              </a:rPr>
              <a:t>-</a:t>
            </a:r>
            <a:r>
              <a:rPr lang="en-US" sz="1800" b="1" smtClean="0">
                <a:solidFill>
                  <a:srgbClr val="FF0066"/>
                </a:solidFill>
              </a:rPr>
              <a:t>er</a:t>
            </a:r>
            <a:r>
              <a:rPr lang="en-US" sz="1800" b="1" smtClean="0"/>
              <a:t>, </a:t>
            </a:r>
            <a:r>
              <a:rPr lang="ru-RU" sz="1800" b="1" i="1" smtClean="0"/>
              <a:t>у жіночому</a:t>
            </a:r>
            <a:r>
              <a:rPr lang="ru-RU" sz="1800" b="1" smtClean="0"/>
              <a:t>  </a:t>
            </a:r>
            <a:r>
              <a:rPr lang="ru-RU" sz="1800" b="1" smtClean="0">
                <a:solidFill>
                  <a:srgbClr val="FF0066"/>
                </a:solidFill>
              </a:rPr>
              <a:t>-</a:t>
            </a:r>
            <a:r>
              <a:rPr lang="en-US" sz="1800" b="1" smtClean="0">
                <a:solidFill>
                  <a:srgbClr val="FF0066"/>
                </a:solidFill>
              </a:rPr>
              <a:t>is</a:t>
            </a:r>
            <a:r>
              <a:rPr lang="en-US" sz="1800" b="1" smtClean="0"/>
              <a:t> </a:t>
            </a:r>
            <a:r>
              <a:rPr lang="ru-RU" sz="1800" b="1" smtClean="0"/>
              <a:t>і </a:t>
            </a:r>
            <a:r>
              <a:rPr lang="ru-RU" sz="1800" b="1" i="1" smtClean="0"/>
              <a:t>в середньому роді</a:t>
            </a:r>
            <a:r>
              <a:rPr lang="ru-RU" sz="1800" b="1" smtClean="0"/>
              <a:t>  </a:t>
            </a:r>
            <a:r>
              <a:rPr lang="ru-RU" sz="1800" b="1" smtClean="0">
                <a:solidFill>
                  <a:srgbClr val="FF0066"/>
                </a:solidFill>
              </a:rPr>
              <a:t>-е</a:t>
            </a:r>
            <a:r>
              <a:rPr lang="ru-RU" sz="1800" b="1" smtClean="0"/>
              <a:t>. </a:t>
            </a:r>
          </a:p>
          <a:p>
            <a:pPr eaLnBrk="1" hangingPunct="1">
              <a:buFontTx/>
              <a:buNone/>
            </a:pPr>
            <a:r>
              <a:rPr lang="en-US" sz="1800" b="1" smtClean="0"/>
              <a:t>	</a:t>
            </a:r>
            <a:r>
              <a:rPr lang="ru-RU" sz="1800" b="1" i="1" smtClean="0">
                <a:solidFill>
                  <a:schemeClr val="hlink"/>
                </a:solidFill>
              </a:rPr>
              <a:t>Наприклад:</a:t>
            </a:r>
            <a:r>
              <a:rPr lang="ru-RU" sz="1800" b="1" smtClean="0"/>
              <a:t> </a:t>
            </a:r>
          </a:p>
          <a:p>
            <a:pPr eaLnBrk="1" hangingPunct="1">
              <a:buFontTx/>
              <a:buNone/>
            </a:pPr>
            <a:r>
              <a:rPr lang="en-US" sz="1800" b="1" smtClean="0"/>
              <a:t>	</a:t>
            </a:r>
            <a:r>
              <a:rPr lang="en-US" sz="1800" b="1" smtClean="0">
                <a:solidFill>
                  <a:schemeClr val="hlink"/>
                </a:solidFill>
              </a:rPr>
              <a:t>Saluber, salubris, salubre</a:t>
            </a:r>
            <a:r>
              <a:rPr lang="en-US" sz="1800" b="1" smtClean="0"/>
              <a:t> – </a:t>
            </a:r>
            <a:r>
              <a:rPr lang="ru-RU" sz="1800" b="1" smtClean="0"/>
              <a:t>цілющий, цілюща, цілюще.</a:t>
            </a:r>
          </a:p>
          <a:p>
            <a:pPr eaLnBrk="1" hangingPunct="1">
              <a:buFontTx/>
              <a:buNone/>
            </a:pPr>
            <a:r>
              <a:rPr lang="en-US" sz="1800" b="1" smtClean="0"/>
              <a:t>	</a:t>
            </a:r>
            <a:r>
              <a:rPr lang="en-US" sz="1800" b="1" smtClean="0">
                <a:solidFill>
                  <a:schemeClr val="hlink"/>
                </a:solidFill>
              </a:rPr>
              <a:t>Puter, putris, putre</a:t>
            </a:r>
            <a:r>
              <a:rPr lang="en-US" sz="1800" b="1" smtClean="0"/>
              <a:t> – </a:t>
            </a:r>
            <a:r>
              <a:rPr lang="ru-RU" sz="1800" b="1" smtClean="0"/>
              <a:t>гнилий, гнила, гниле.</a:t>
            </a:r>
          </a:p>
          <a:p>
            <a:pPr eaLnBrk="1" hangingPunct="1">
              <a:buFontTx/>
              <a:buNone/>
            </a:pPr>
            <a:endParaRPr lang="ru-RU" sz="1800" b="1" smtClean="0"/>
          </a:p>
          <a:p>
            <a:pPr eaLnBrk="1" hangingPunct="1">
              <a:buFontTx/>
              <a:buNone/>
            </a:pPr>
            <a:r>
              <a:rPr lang="ru-RU" sz="1800" b="1" smtClean="0"/>
              <a:t>	Форма запису прикметників першої підгрупи в словнику така: </a:t>
            </a:r>
          </a:p>
          <a:p>
            <a:pPr eaLnBrk="1" hangingPunct="1">
              <a:buFontTx/>
              <a:buNone/>
            </a:pPr>
            <a:r>
              <a:rPr lang="en-US" sz="1800" b="1" smtClean="0"/>
              <a:t>	</a:t>
            </a:r>
            <a:r>
              <a:rPr lang="en-US" sz="1800" b="1" smtClean="0">
                <a:solidFill>
                  <a:schemeClr val="hlink"/>
                </a:solidFill>
              </a:rPr>
              <a:t>Acer, cris, cre</a:t>
            </a:r>
            <a:r>
              <a:rPr lang="en-US" sz="1800" b="1" smtClean="0"/>
              <a:t> –</a:t>
            </a:r>
            <a:r>
              <a:rPr lang="ru-RU" sz="1800" b="1" smtClean="0"/>
              <a:t>гострий</a:t>
            </a:r>
          </a:p>
          <a:p>
            <a:pPr eaLnBrk="1" hangingPunct="1">
              <a:buFontTx/>
              <a:buNone/>
            </a:pPr>
            <a:r>
              <a:rPr lang="en-US" sz="1800" b="1" smtClean="0"/>
              <a:t>	</a:t>
            </a:r>
            <a:r>
              <a:rPr lang="en-US" sz="1800" b="1" smtClean="0">
                <a:solidFill>
                  <a:schemeClr val="hlink"/>
                </a:solidFill>
              </a:rPr>
              <a:t>Silvester, tris, tre</a:t>
            </a:r>
            <a:r>
              <a:rPr lang="en-US" sz="1800" b="1" smtClean="0"/>
              <a:t> – </a:t>
            </a:r>
            <a:r>
              <a:rPr lang="ru-RU" sz="1800" b="1" smtClean="0"/>
              <a:t>лісовий</a:t>
            </a:r>
          </a:p>
          <a:p>
            <a:pPr eaLnBrk="1" hangingPunct="1"/>
            <a:endParaRPr lang="ru-RU" sz="1800" b="1" smtClean="0"/>
          </a:p>
        </p:txBody>
      </p:sp>
      <p:sp>
        <p:nvSpPr>
          <p:cNvPr id="77826" name="Rectangle 4"/>
          <p:cNvSpPr>
            <a:spLocks noChangeArrowheads="1"/>
          </p:cNvSpPr>
          <p:nvPr/>
        </p:nvSpPr>
        <p:spPr bwMode="auto">
          <a:xfrm>
            <a:off x="539750" y="260350"/>
            <a:ext cx="8280400" cy="1052513"/>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dirty="0">
                <a:solidFill>
                  <a:srgbClr val="92D050"/>
                </a:solidFill>
                <a:latin typeface="Arial" charset="0"/>
              </a:rPr>
              <a:t>1. Прикметник ІІІ відміни, їх словникова форма</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Объект 2"/>
          <p:cNvSpPr>
            <a:spLocks noGrp="1"/>
          </p:cNvSpPr>
          <p:nvPr>
            <p:ph idx="4294967295"/>
          </p:nvPr>
        </p:nvSpPr>
        <p:spPr>
          <a:xfrm>
            <a:off x="323850" y="836613"/>
            <a:ext cx="8229600" cy="4248150"/>
          </a:xfrm>
        </p:spPr>
        <p:txBody>
          <a:bodyPr/>
          <a:lstStyle/>
          <a:p>
            <a:pPr marL="0" indent="0" eaLnBrk="1" hangingPunct="1">
              <a:buFontTx/>
              <a:buNone/>
            </a:pPr>
            <a:r>
              <a:rPr lang="ru-RU" sz="1800" b="1" smtClean="0"/>
              <a:t>2.  Прикметники з двома закінченнями: </a:t>
            </a:r>
            <a:r>
              <a:rPr lang="ru-RU" sz="1800" b="1" i="1" smtClean="0"/>
              <a:t>у чоловічому і жіночому роді в </a:t>
            </a:r>
            <a:r>
              <a:rPr lang="en-US" sz="1800" b="1" i="1" smtClean="0"/>
              <a:t>Nom. Sing. </a:t>
            </a:r>
            <a:r>
              <a:rPr lang="ru-RU" sz="1800" b="1" i="1" smtClean="0"/>
              <a:t>мають спільне закінчення</a:t>
            </a:r>
            <a:r>
              <a:rPr lang="ru-RU" sz="1800" b="1" smtClean="0"/>
              <a:t> </a:t>
            </a:r>
            <a:r>
              <a:rPr lang="ru-RU" sz="1800" b="1" smtClean="0">
                <a:solidFill>
                  <a:srgbClr val="FF0066"/>
                </a:solidFill>
              </a:rPr>
              <a:t>-</a:t>
            </a:r>
            <a:r>
              <a:rPr lang="en-US" sz="1800" b="1" smtClean="0">
                <a:solidFill>
                  <a:srgbClr val="FF0066"/>
                </a:solidFill>
              </a:rPr>
              <a:t>is</a:t>
            </a:r>
            <a:r>
              <a:rPr lang="en-US" sz="1800" b="1" smtClean="0"/>
              <a:t>, </a:t>
            </a:r>
            <a:r>
              <a:rPr lang="ru-RU" sz="1800" b="1" smtClean="0"/>
              <a:t>а </a:t>
            </a:r>
            <a:r>
              <a:rPr lang="ru-RU" sz="1800" b="1" i="1" smtClean="0"/>
              <a:t>в середньому роді</a:t>
            </a:r>
            <a:r>
              <a:rPr lang="ru-RU" sz="1800" b="1" smtClean="0"/>
              <a:t>  </a:t>
            </a:r>
            <a:r>
              <a:rPr lang="ru-RU" sz="1800" b="1" smtClean="0">
                <a:solidFill>
                  <a:srgbClr val="FF0066"/>
                </a:solidFill>
              </a:rPr>
              <a:t>-е</a:t>
            </a:r>
            <a:r>
              <a:rPr lang="ru-RU" sz="1800" b="1" smtClean="0"/>
              <a:t>.</a:t>
            </a:r>
          </a:p>
          <a:p>
            <a:pPr marL="0" indent="0" eaLnBrk="1" hangingPunct="1">
              <a:buFontTx/>
              <a:buNone/>
            </a:pPr>
            <a:r>
              <a:rPr lang="ru-RU" sz="1800" b="1" i="1" smtClean="0">
                <a:solidFill>
                  <a:schemeClr val="hlink"/>
                </a:solidFill>
              </a:rPr>
              <a:t>Наприклад:</a:t>
            </a:r>
            <a:r>
              <a:rPr lang="ru-RU" sz="1800" b="1" smtClean="0"/>
              <a:t> </a:t>
            </a:r>
          </a:p>
          <a:p>
            <a:pPr marL="0" indent="0" eaLnBrk="1" hangingPunct="1">
              <a:buFontTx/>
              <a:buNone/>
            </a:pPr>
            <a:r>
              <a:rPr lang="en-US" sz="1800" b="1" smtClean="0">
                <a:solidFill>
                  <a:schemeClr val="hlink"/>
                </a:solidFill>
              </a:rPr>
              <a:t>Brevis, e</a:t>
            </a:r>
            <a:r>
              <a:rPr lang="en-US" sz="1800" b="1" smtClean="0"/>
              <a:t>  - </a:t>
            </a:r>
            <a:r>
              <a:rPr lang="ru-RU" sz="1800" b="1" smtClean="0"/>
              <a:t>короткий</a:t>
            </a:r>
          </a:p>
          <a:p>
            <a:pPr marL="0" indent="0" eaLnBrk="1" hangingPunct="1">
              <a:buFontTx/>
              <a:buNone/>
            </a:pPr>
            <a:r>
              <a:rPr lang="en-US" sz="1800" b="1" smtClean="0">
                <a:solidFill>
                  <a:schemeClr val="hlink"/>
                </a:solidFill>
              </a:rPr>
              <a:t>Gravis, e</a:t>
            </a:r>
            <a:r>
              <a:rPr lang="en-US" sz="1800" b="1" smtClean="0"/>
              <a:t> - </a:t>
            </a:r>
            <a:r>
              <a:rPr lang="ru-RU" sz="1800" b="1" smtClean="0"/>
              <a:t>важкий</a:t>
            </a:r>
          </a:p>
          <a:p>
            <a:pPr marL="0" indent="0" eaLnBrk="1" hangingPunct="1">
              <a:buFontTx/>
              <a:buNone/>
            </a:pPr>
            <a:r>
              <a:rPr lang="en-US" sz="1800" b="1" smtClean="0">
                <a:solidFill>
                  <a:schemeClr val="hlink"/>
                </a:solidFill>
              </a:rPr>
              <a:t>Aequalis, e</a:t>
            </a:r>
            <a:r>
              <a:rPr lang="en-US" sz="1800" b="1" smtClean="0"/>
              <a:t> -  </a:t>
            </a:r>
            <a:r>
              <a:rPr lang="ru-RU" sz="1800" b="1" smtClean="0"/>
              <a:t>рівний</a:t>
            </a:r>
          </a:p>
          <a:p>
            <a:pPr marL="0" indent="0" eaLnBrk="1" hangingPunct="1">
              <a:buFontTx/>
              <a:buNone/>
            </a:pPr>
            <a:endParaRPr lang="ru-RU" sz="1800" b="1" smtClean="0"/>
          </a:p>
          <a:p>
            <a:pPr marL="0" indent="0" eaLnBrk="1" hangingPunct="1">
              <a:buFontTx/>
              <a:buNone/>
            </a:pPr>
            <a:r>
              <a:rPr lang="ru-RU" sz="1800" b="1" smtClean="0"/>
              <a:t>Більшість прикметників другої підгрупи утворюються від основи іменників за допомогою суфіксів </a:t>
            </a:r>
            <a:r>
              <a:rPr lang="en-US" sz="1800" b="1" smtClean="0">
                <a:solidFill>
                  <a:srgbClr val="FF0066"/>
                </a:solidFill>
              </a:rPr>
              <a:t>-al</a:t>
            </a:r>
            <a:r>
              <a:rPr lang="en-US" sz="1800" b="1" smtClean="0"/>
              <a:t>, i  </a:t>
            </a:r>
            <a:r>
              <a:rPr lang="en-US" sz="1800" b="1" smtClean="0">
                <a:solidFill>
                  <a:srgbClr val="FF0066"/>
                </a:solidFill>
              </a:rPr>
              <a:t>-ar</a:t>
            </a:r>
            <a:r>
              <a:rPr lang="en-US" sz="1800" b="1" smtClean="0"/>
              <a:t>:</a:t>
            </a:r>
          </a:p>
          <a:p>
            <a:pPr marL="0" indent="0" eaLnBrk="1" hangingPunct="1">
              <a:buFontTx/>
              <a:buNone/>
            </a:pPr>
            <a:endParaRPr lang="en-US" sz="1800" b="1" smtClean="0"/>
          </a:p>
          <a:p>
            <a:pPr marL="0" indent="0" eaLnBrk="1" hangingPunct="1">
              <a:buFontTx/>
              <a:buNone/>
            </a:pPr>
            <a:r>
              <a:rPr lang="en-US" sz="1800" b="1" smtClean="0">
                <a:solidFill>
                  <a:schemeClr val="hlink"/>
                </a:solidFill>
              </a:rPr>
              <a:t>Abdomen, inis n</a:t>
            </a:r>
            <a:r>
              <a:rPr lang="en-US" sz="1800" b="1" smtClean="0"/>
              <a:t> </a:t>
            </a:r>
            <a:r>
              <a:rPr lang="ru-RU" sz="1800" b="1" smtClean="0"/>
              <a:t>живіт, черево                     </a:t>
            </a:r>
            <a:r>
              <a:rPr lang="en-US" sz="1800" b="1" smtClean="0">
                <a:solidFill>
                  <a:schemeClr val="hlink"/>
                </a:solidFill>
              </a:rPr>
              <a:t>abdominalis, e</a:t>
            </a:r>
            <a:r>
              <a:rPr lang="en-US" sz="1800" b="1" smtClean="0"/>
              <a:t> </a:t>
            </a:r>
            <a:r>
              <a:rPr lang="ru-RU" sz="1800" b="1" smtClean="0"/>
              <a:t>черевний</a:t>
            </a:r>
          </a:p>
          <a:p>
            <a:pPr marL="0" indent="0" eaLnBrk="1" hangingPunct="1">
              <a:buFontTx/>
              <a:buNone/>
            </a:pPr>
            <a:r>
              <a:rPr lang="en-US" sz="1800" b="1" smtClean="0">
                <a:solidFill>
                  <a:schemeClr val="hlink"/>
                </a:solidFill>
              </a:rPr>
              <a:t>Costa, ae f</a:t>
            </a:r>
            <a:r>
              <a:rPr lang="en-US" sz="1800" b="1" smtClean="0"/>
              <a:t> </a:t>
            </a:r>
            <a:r>
              <a:rPr lang="ru-RU" sz="1800" b="1" smtClean="0"/>
              <a:t>ребро                                             </a:t>
            </a:r>
            <a:r>
              <a:rPr lang="en-US" sz="1800" b="1" smtClean="0">
                <a:solidFill>
                  <a:schemeClr val="hlink"/>
                </a:solidFill>
              </a:rPr>
              <a:t>costalis, e</a:t>
            </a:r>
            <a:r>
              <a:rPr lang="en-US" sz="1800" b="1" smtClean="0"/>
              <a:t>   </a:t>
            </a:r>
            <a:r>
              <a:rPr lang="ru-RU" sz="1800" b="1" smtClean="0"/>
              <a:t>реберний</a:t>
            </a:r>
          </a:p>
          <a:p>
            <a:pPr marL="0" indent="0" eaLnBrk="1" hangingPunct="1">
              <a:buFontTx/>
              <a:buNone/>
            </a:pPr>
            <a:r>
              <a:rPr lang="en-US" sz="1800" b="1" smtClean="0">
                <a:solidFill>
                  <a:schemeClr val="hlink"/>
                </a:solidFill>
              </a:rPr>
              <a:t>Occiput, itis n</a:t>
            </a:r>
            <a:r>
              <a:rPr lang="en-US" sz="1800" b="1" smtClean="0"/>
              <a:t> </a:t>
            </a:r>
            <a:r>
              <a:rPr lang="ru-RU" sz="1800" b="1" smtClean="0"/>
              <a:t>потилиця                                 </a:t>
            </a:r>
            <a:r>
              <a:rPr lang="en-US" sz="1800" b="1" smtClean="0">
                <a:solidFill>
                  <a:schemeClr val="hlink"/>
                </a:solidFill>
              </a:rPr>
              <a:t>occipitalis, e</a:t>
            </a:r>
            <a:r>
              <a:rPr lang="en-US" sz="1800" b="1" smtClean="0"/>
              <a:t> </a:t>
            </a:r>
            <a:r>
              <a:rPr lang="ru-RU" sz="1800" b="1" smtClean="0"/>
              <a:t>потиличний</a:t>
            </a:r>
          </a:p>
          <a:p>
            <a:pPr marL="0" indent="0" eaLnBrk="1" hangingPunct="1"/>
            <a:endParaRPr lang="ru-RU" sz="1800" b="1" smtClean="0"/>
          </a:p>
        </p:txBody>
      </p:sp>
      <p:sp>
        <p:nvSpPr>
          <p:cNvPr id="78850" name="Line 3"/>
          <p:cNvSpPr>
            <a:spLocks noChangeShapeType="1"/>
          </p:cNvSpPr>
          <p:nvPr/>
        </p:nvSpPr>
        <p:spPr bwMode="auto">
          <a:xfrm>
            <a:off x="3924300" y="4221163"/>
            <a:ext cx="1223963" cy="0"/>
          </a:xfrm>
          <a:prstGeom prst="line">
            <a:avLst/>
          </a:prstGeom>
          <a:noFill/>
          <a:ln w="9525">
            <a:solidFill>
              <a:schemeClr val="tx1"/>
            </a:solidFill>
            <a:round/>
            <a:headEnd/>
            <a:tailEnd type="triangle" w="med" len="med"/>
          </a:ln>
        </p:spPr>
        <p:txBody>
          <a:bodyPr/>
          <a:lstStyle/>
          <a:p>
            <a:endParaRPr lang="ru-RU"/>
          </a:p>
        </p:txBody>
      </p:sp>
      <p:sp>
        <p:nvSpPr>
          <p:cNvPr id="78851" name="Line 4"/>
          <p:cNvSpPr>
            <a:spLocks noChangeShapeType="1"/>
          </p:cNvSpPr>
          <p:nvPr/>
        </p:nvSpPr>
        <p:spPr bwMode="auto">
          <a:xfrm>
            <a:off x="2339975" y="4581525"/>
            <a:ext cx="2808288" cy="0"/>
          </a:xfrm>
          <a:prstGeom prst="line">
            <a:avLst/>
          </a:prstGeom>
          <a:noFill/>
          <a:ln w="9525">
            <a:solidFill>
              <a:schemeClr val="tx1"/>
            </a:solidFill>
            <a:round/>
            <a:headEnd/>
            <a:tailEnd type="triangle" w="med" len="med"/>
          </a:ln>
        </p:spPr>
        <p:txBody>
          <a:bodyPr/>
          <a:lstStyle/>
          <a:p>
            <a:endParaRPr lang="ru-RU"/>
          </a:p>
        </p:txBody>
      </p:sp>
      <p:sp>
        <p:nvSpPr>
          <p:cNvPr id="78852" name="Line 5"/>
          <p:cNvSpPr>
            <a:spLocks noChangeShapeType="1"/>
          </p:cNvSpPr>
          <p:nvPr/>
        </p:nvSpPr>
        <p:spPr bwMode="auto">
          <a:xfrm>
            <a:off x="3059113" y="4868863"/>
            <a:ext cx="2089150" cy="0"/>
          </a:xfrm>
          <a:prstGeom prst="line">
            <a:avLst/>
          </a:prstGeom>
          <a:noFill/>
          <a:ln w="9525">
            <a:solidFill>
              <a:schemeClr val="tx1"/>
            </a:solidFill>
            <a:round/>
            <a:headEnd/>
            <a:tailEnd type="triangle" w="med" len="med"/>
          </a:ln>
        </p:spPr>
        <p:txBody>
          <a:bodyPr/>
          <a:lstStyle/>
          <a:p>
            <a:endParaRPr lang="ru-RU"/>
          </a:p>
        </p:txBody>
      </p:sp>
    </p:spTree>
  </p:cSld>
  <p:clrMapOvr>
    <a:masterClrMapping/>
  </p:clrMapOvr>
  <p:transition spd="med" advClick="0" advTm="30000">
    <p:wheel spokes="8"/>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Объект 2"/>
          <p:cNvSpPr>
            <a:spLocks noGrp="1"/>
          </p:cNvSpPr>
          <p:nvPr>
            <p:ph idx="4294967295"/>
          </p:nvPr>
        </p:nvSpPr>
        <p:spPr>
          <a:xfrm>
            <a:off x="457200" y="620713"/>
            <a:ext cx="8229600" cy="4537075"/>
          </a:xfrm>
        </p:spPr>
        <p:txBody>
          <a:bodyPr/>
          <a:lstStyle/>
          <a:p>
            <a:pPr eaLnBrk="1" hangingPunct="1">
              <a:buFontTx/>
              <a:buNone/>
            </a:pPr>
            <a:r>
              <a:rPr lang="ru-RU" sz="2200" smtClean="0"/>
              <a:t>	</a:t>
            </a:r>
            <a:r>
              <a:rPr lang="ru-RU" sz="1800" b="1" smtClean="0"/>
              <a:t>3.  Прикметники з одним закінченням для всіх трьох родів  мають спільне закінчення.  У </a:t>
            </a:r>
            <a:r>
              <a:rPr lang="en-US" sz="1800" b="1" smtClean="0"/>
              <a:t>Nom. Sing  </a:t>
            </a:r>
            <a:r>
              <a:rPr lang="ru-RU" sz="1800" b="1" smtClean="0"/>
              <a:t>закінчуються на </a:t>
            </a:r>
            <a:r>
              <a:rPr lang="ru-RU" sz="1800" b="1" smtClean="0">
                <a:solidFill>
                  <a:srgbClr val="FF0066"/>
                </a:solidFill>
              </a:rPr>
              <a:t>–</a:t>
            </a:r>
            <a:r>
              <a:rPr lang="en-US" sz="1800" b="1" smtClean="0">
                <a:solidFill>
                  <a:srgbClr val="FF0066"/>
                </a:solidFill>
              </a:rPr>
              <a:t>r</a:t>
            </a:r>
            <a:r>
              <a:rPr lang="en-US" sz="1800" b="1" smtClean="0"/>
              <a:t>, </a:t>
            </a:r>
            <a:r>
              <a:rPr lang="en-US" sz="1800" b="1" smtClean="0">
                <a:solidFill>
                  <a:srgbClr val="FF0066"/>
                </a:solidFill>
              </a:rPr>
              <a:t>-s</a:t>
            </a:r>
            <a:r>
              <a:rPr lang="en-US" sz="1800" b="1" smtClean="0"/>
              <a:t>, </a:t>
            </a:r>
            <a:r>
              <a:rPr lang="en-US" sz="1800" b="1" smtClean="0">
                <a:solidFill>
                  <a:srgbClr val="FF0066"/>
                </a:solidFill>
              </a:rPr>
              <a:t>-x</a:t>
            </a:r>
            <a:r>
              <a:rPr lang="en-US" sz="1800" b="1" smtClean="0"/>
              <a:t>.</a:t>
            </a:r>
            <a:endParaRPr lang="ru-RU" sz="1800" b="1" smtClean="0"/>
          </a:p>
          <a:p>
            <a:pPr eaLnBrk="1" hangingPunct="1"/>
            <a:endParaRPr lang="en-US" sz="1800" b="1" smtClean="0"/>
          </a:p>
          <a:p>
            <a:pPr eaLnBrk="1" hangingPunct="1">
              <a:buFont typeface="Wingdings" pitchFamily="2" charset="2"/>
              <a:buChar char="ü"/>
            </a:pPr>
            <a:r>
              <a:rPr lang="ru-RU" sz="1800" b="1" smtClean="0"/>
              <a:t>Прикметники з одним закінченням записуються у словниках, як іменники ІІІ відміни, повністю в називному відмінку однини, після чого подається закінчення родового відмінка однини разом з частиною основи. </a:t>
            </a:r>
          </a:p>
          <a:p>
            <a:pPr eaLnBrk="1" hangingPunct="1">
              <a:buFontTx/>
              <a:buNone/>
            </a:pPr>
            <a:endParaRPr lang="ru-RU" sz="1800" b="1" smtClean="0"/>
          </a:p>
          <a:p>
            <a:pPr eaLnBrk="1" hangingPunct="1">
              <a:buFontTx/>
              <a:buNone/>
            </a:pPr>
            <a:r>
              <a:rPr lang="en-US" sz="1800" b="1" smtClean="0"/>
              <a:t>	</a:t>
            </a:r>
            <a:r>
              <a:rPr lang="ru-RU" sz="1800" b="1" i="1" smtClean="0">
                <a:solidFill>
                  <a:schemeClr val="hlink"/>
                </a:solidFill>
              </a:rPr>
              <a:t>Наприклад:</a:t>
            </a:r>
          </a:p>
          <a:p>
            <a:pPr eaLnBrk="1" hangingPunct="1">
              <a:buFontTx/>
              <a:buNone/>
            </a:pPr>
            <a:r>
              <a:rPr lang="en-US" sz="1800" b="1" smtClean="0"/>
              <a:t>	</a:t>
            </a:r>
            <a:r>
              <a:rPr lang="en-US" sz="1800" b="1" smtClean="0">
                <a:solidFill>
                  <a:schemeClr val="hlink"/>
                </a:solidFill>
              </a:rPr>
              <a:t>Recens, ntis</a:t>
            </a:r>
            <a:r>
              <a:rPr lang="en-US" sz="1800" b="1" smtClean="0"/>
              <a:t> - </a:t>
            </a:r>
            <a:r>
              <a:rPr lang="ru-RU" sz="1800" b="1" smtClean="0"/>
              <a:t>свіжий</a:t>
            </a:r>
          </a:p>
          <a:p>
            <a:pPr eaLnBrk="1" hangingPunct="1">
              <a:buFontTx/>
              <a:buNone/>
            </a:pPr>
            <a:r>
              <a:rPr lang="en-US" sz="1800" b="1" smtClean="0"/>
              <a:t>	</a:t>
            </a:r>
            <a:r>
              <a:rPr lang="en-US" sz="1800" b="1" smtClean="0">
                <a:solidFill>
                  <a:schemeClr val="hlink"/>
                </a:solidFill>
              </a:rPr>
              <a:t>Simplex, icis</a:t>
            </a:r>
            <a:r>
              <a:rPr lang="en-US" sz="1800" b="1" smtClean="0"/>
              <a:t> - </a:t>
            </a:r>
            <a:r>
              <a:rPr lang="ru-RU" sz="1800" b="1" smtClean="0"/>
              <a:t>простий</a:t>
            </a:r>
          </a:p>
          <a:p>
            <a:pPr eaLnBrk="1" hangingPunct="1">
              <a:buFontTx/>
              <a:buNone/>
            </a:pPr>
            <a:r>
              <a:rPr lang="en-US" sz="1800" b="1" smtClean="0"/>
              <a:t>	</a:t>
            </a:r>
            <a:r>
              <a:rPr lang="en-US" sz="1800" b="1" smtClean="0">
                <a:solidFill>
                  <a:schemeClr val="hlink"/>
                </a:solidFill>
              </a:rPr>
              <a:t>Teres, etis</a:t>
            </a:r>
            <a:r>
              <a:rPr lang="en-US" sz="1800" b="1" smtClean="0"/>
              <a:t> - </a:t>
            </a:r>
            <a:r>
              <a:rPr lang="ru-RU" sz="1800" b="1" smtClean="0"/>
              <a:t>круглий</a:t>
            </a:r>
          </a:p>
          <a:p>
            <a:pPr eaLnBrk="1" hangingPunct="1"/>
            <a:endParaRPr lang="ru-RU" sz="1800" b="1" smtClean="0"/>
          </a:p>
          <a:p>
            <a:pPr eaLnBrk="1" hangingPunct="1"/>
            <a:endParaRPr lang="ru-RU" sz="2200" smtClean="0"/>
          </a:p>
        </p:txBody>
      </p:sp>
    </p:spTree>
  </p:cSld>
  <p:clrMapOvr>
    <a:masterClrMapping/>
  </p:clrMapOvr>
  <p:transition spd="med" advClick="0" advTm="30000">
    <p:wheel spokes="8"/>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Объект 2"/>
          <p:cNvSpPr>
            <a:spLocks noGrp="1"/>
          </p:cNvSpPr>
          <p:nvPr>
            <p:ph idx="4294967295"/>
          </p:nvPr>
        </p:nvSpPr>
        <p:spPr>
          <a:xfrm>
            <a:off x="468313" y="188913"/>
            <a:ext cx="8229600" cy="5619750"/>
          </a:xfrm>
        </p:spPr>
        <p:txBody>
          <a:bodyPr/>
          <a:lstStyle/>
          <a:p>
            <a:pPr eaLnBrk="1" hangingPunct="1">
              <a:buFont typeface="Wingdings" pitchFamily="2" charset="2"/>
              <a:buChar char="ü"/>
            </a:pPr>
            <a:r>
              <a:rPr lang="ru-RU" sz="1800" b="1" smtClean="0"/>
              <a:t>Основу прикметників з трьома і двома родовими закінченнями визначають за називним відмінком однини прикметника жіночого роду, відкинувши закінчення </a:t>
            </a:r>
            <a:r>
              <a:rPr lang="en-US" sz="1800" b="1" smtClean="0">
                <a:solidFill>
                  <a:srgbClr val="FF0066"/>
                </a:solidFill>
              </a:rPr>
              <a:t>-is</a:t>
            </a:r>
            <a:r>
              <a:rPr lang="en-US" sz="1800" b="1" smtClean="0"/>
              <a:t>:</a:t>
            </a:r>
          </a:p>
          <a:p>
            <a:pPr eaLnBrk="1" hangingPunct="1">
              <a:buFontTx/>
              <a:buNone/>
            </a:pPr>
            <a:r>
              <a:rPr lang="en-US" sz="1800" b="1" smtClean="0"/>
              <a:t>	</a:t>
            </a:r>
            <a:r>
              <a:rPr lang="en-US" sz="1800" b="1" smtClean="0">
                <a:solidFill>
                  <a:schemeClr val="hlink"/>
                </a:solidFill>
              </a:rPr>
              <a:t>Nominativus                          </a:t>
            </a:r>
            <a:r>
              <a:rPr lang="ru-RU" sz="1800" b="1" smtClean="0">
                <a:solidFill>
                  <a:schemeClr val="hlink"/>
                </a:solidFill>
              </a:rPr>
              <a:t>основа</a:t>
            </a:r>
            <a:r>
              <a:rPr lang="ru-RU" sz="1800" b="1" smtClean="0"/>
              <a:t> </a:t>
            </a:r>
          </a:p>
          <a:p>
            <a:pPr eaLnBrk="1" hangingPunct="1">
              <a:buFontTx/>
              <a:buNone/>
            </a:pPr>
            <a:r>
              <a:rPr lang="en-US" sz="1800" b="1" smtClean="0"/>
              <a:t>	Acer, acris, acre                        acr-</a:t>
            </a:r>
          </a:p>
          <a:p>
            <a:pPr eaLnBrk="1" hangingPunct="1">
              <a:buFontTx/>
              <a:buNone/>
            </a:pPr>
            <a:r>
              <a:rPr lang="en-US" sz="1800" b="1" smtClean="0"/>
              <a:t>	Saluber, salubris, salubre        salubr –</a:t>
            </a:r>
          </a:p>
          <a:p>
            <a:pPr eaLnBrk="1" hangingPunct="1">
              <a:buFontTx/>
              <a:buNone/>
            </a:pPr>
            <a:r>
              <a:rPr lang="en-US" sz="1800" b="1" smtClean="0"/>
              <a:t>	Brevis, breve                             brev-</a:t>
            </a:r>
          </a:p>
          <a:p>
            <a:pPr eaLnBrk="1" hangingPunct="1">
              <a:buFont typeface="Wingdings" pitchFamily="2" charset="2"/>
              <a:buChar char="ü"/>
            </a:pPr>
            <a:r>
              <a:rPr lang="en-US" sz="1800" b="1" smtClean="0"/>
              <a:t> </a:t>
            </a:r>
            <a:r>
              <a:rPr lang="ru-RU" sz="1800" b="1" smtClean="0"/>
              <a:t>Основу прикметників з одним спільним  родовим закінченням визначають за родовим відмінком однини, відкинувши закінчення </a:t>
            </a:r>
            <a:r>
              <a:rPr lang="ru-RU" sz="1800" b="1" smtClean="0">
                <a:solidFill>
                  <a:srgbClr val="FF0066"/>
                </a:solidFill>
              </a:rPr>
              <a:t>– </a:t>
            </a:r>
            <a:r>
              <a:rPr lang="en-US" sz="1800" b="1" smtClean="0">
                <a:solidFill>
                  <a:srgbClr val="FF0066"/>
                </a:solidFill>
              </a:rPr>
              <a:t>is</a:t>
            </a:r>
            <a:r>
              <a:rPr lang="en-US" sz="1800" b="1" smtClean="0"/>
              <a:t>:</a:t>
            </a:r>
          </a:p>
          <a:p>
            <a:pPr eaLnBrk="1" hangingPunct="1">
              <a:buFontTx/>
              <a:buNone/>
            </a:pPr>
            <a:r>
              <a:rPr lang="en-US" sz="1800" b="1" smtClean="0"/>
              <a:t>	</a:t>
            </a:r>
            <a:r>
              <a:rPr lang="en-US" sz="1800" b="1" smtClean="0">
                <a:solidFill>
                  <a:schemeClr val="hlink"/>
                </a:solidFill>
              </a:rPr>
              <a:t>Nominativus                 Genetivus                       </a:t>
            </a:r>
            <a:r>
              <a:rPr lang="ru-RU" sz="1800" b="1" smtClean="0">
                <a:solidFill>
                  <a:schemeClr val="hlink"/>
                </a:solidFill>
              </a:rPr>
              <a:t>основа</a:t>
            </a:r>
            <a:r>
              <a:rPr lang="ru-RU" sz="1800" b="1" smtClean="0"/>
              <a:t>  </a:t>
            </a:r>
          </a:p>
          <a:p>
            <a:pPr eaLnBrk="1" hangingPunct="1">
              <a:buFontTx/>
              <a:buNone/>
            </a:pPr>
            <a:r>
              <a:rPr lang="en-US" sz="1800" b="1" smtClean="0"/>
              <a:t>	Recens                            recentis                         recent-</a:t>
            </a:r>
          </a:p>
          <a:p>
            <a:pPr eaLnBrk="1" hangingPunct="1">
              <a:buFontTx/>
              <a:buNone/>
            </a:pPr>
            <a:r>
              <a:rPr lang="en-US" sz="1800" b="1" smtClean="0"/>
              <a:t>	Simplex                           simplicis                        simplic-</a:t>
            </a:r>
          </a:p>
          <a:p>
            <a:pPr eaLnBrk="1" hangingPunct="1">
              <a:buFont typeface="Wingdings" pitchFamily="2" charset="2"/>
              <a:buChar char="ü"/>
            </a:pPr>
            <a:r>
              <a:rPr lang="ru-RU" sz="1800" b="1" smtClean="0"/>
              <a:t>Усі прикметники ІІІ відміни відмінюються, як іменники голосного типу ІІІ відміни, тобто в місцевому відмінку однини вони закінчуються на </a:t>
            </a:r>
            <a:r>
              <a:rPr lang="ru-RU" sz="1800" b="1" smtClean="0">
                <a:solidFill>
                  <a:srgbClr val="FF0066"/>
                </a:solidFill>
              </a:rPr>
              <a:t>–і</a:t>
            </a:r>
            <a:r>
              <a:rPr lang="ru-RU" sz="1800" b="1" smtClean="0"/>
              <a:t>, в родовому відмінку  на </a:t>
            </a:r>
            <a:r>
              <a:rPr lang="ru-RU" sz="1800" b="1" smtClean="0">
                <a:solidFill>
                  <a:srgbClr val="FF0066"/>
                </a:solidFill>
              </a:rPr>
              <a:t>–</a:t>
            </a:r>
            <a:r>
              <a:rPr lang="en-US" sz="1800" b="1" smtClean="0">
                <a:solidFill>
                  <a:srgbClr val="FF0066"/>
                </a:solidFill>
              </a:rPr>
              <a:t>ium</a:t>
            </a:r>
            <a:r>
              <a:rPr lang="en-US" sz="1800" b="1" smtClean="0"/>
              <a:t>. </a:t>
            </a:r>
            <a:r>
              <a:rPr lang="ru-RU" sz="1800" b="1" smtClean="0"/>
              <a:t>У називному і знахідному відмінках множини прикметники середнього роду закінчуються на </a:t>
            </a:r>
            <a:r>
              <a:rPr lang="ru-RU" sz="1800" b="1" smtClean="0">
                <a:solidFill>
                  <a:srgbClr val="FF0066"/>
                </a:solidFill>
              </a:rPr>
              <a:t>–</a:t>
            </a:r>
            <a:r>
              <a:rPr lang="en-US" sz="1800" b="1" smtClean="0">
                <a:solidFill>
                  <a:srgbClr val="FF0066"/>
                </a:solidFill>
              </a:rPr>
              <a:t>ia</a:t>
            </a:r>
            <a:r>
              <a:rPr lang="en-US" sz="1800" b="1" smtClean="0"/>
              <a:t>. </a:t>
            </a:r>
          </a:p>
          <a:p>
            <a:pPr eaLnBrk="1" hangingPunct="1"/>
            <a:endParaRPr lang="ru-RU" sz="1800" b="1" smtClean="0"/>
          </a:p>
        </p:txBody>
      </p:sp>
      <p:sp>
        <p:nvSpPr>
          <p:cNvPr id="80898" name="Line 4"/>
          <p:cNvSpPr>
            <a:spLocks noChangeShapeType="1"/>
          </p:cNvSpPr>
          <p:nvPr/>
        </p:nvSpPr>
        <p:spPr bwMode="auto">
          <a:xfrm>
            <a:off x="2627313" y="1628775"/>
            <a:ext cx="1584325" cy="0"/>
          </a:xfrm>
          <a:prstGeom prst="line">
            <a:avLst/>
          </a:prstGeom>
          <a:noFill/>
          <a:ln w="9525">
            <a:solidFill>
              <a:schemeClr val="tx1"/>
            </a:solidFill>
            <a:round/>
            <a:headEnd/>
            <a:tailEnd type="triangle" w="med" len="med"/>
          </a:ln>
        </p:spPr>
        <p:txBody>
          <a:bodyPr/>
          <a:lstStyle/>
          <a:p>
            <a:endParaRPr lang="ru-RU"/>
          </a:p>
        </p:txBody>
      </p:sp>
      <p:sp>
        <p:nvSpPr>
          <p:cNvPr id="80899" name="Line 5"/>
          <p:cNvSpPr>
            <a:spLocks noChangeShapeType="1"/>
          </p:cNvSpPr>
          <p:nvPr/>
        </p:nvSpPr>
        <p:spPr bwMode="auto">
          <a:xfrm>
            <a:off x="3779838" y="1916113"/>
            <a:ext cx="360362" cy="0"/>
          </a:xfrm>
          <a:prstGeom prst="line">
            <a:avLst/>
          </a:prstGeom>
          <a:noFill/>
          <a:ln w="9525">
            <a:solidFill>
              <a:schemeClr val="tx1"/>
            </a:solidFill>
            <a:round/>
            <a:headEnd/>
            <a:tailEnd type="triangle" w="med" len="med"/>
          </a:ln>
        </p:spPr>
        <p:txBody>
          <a:bodyPr/>
          <a:lstStyle/>
          <a:p>
            <a:endParaRPr lang="ru-RU"/>
          </a:p>
        </p:txBody>
      </p:sp>
      <p:sp>
        <p:nvSpPr>
          <p:cNvPr id="80900" name="Line 6"/>
          <p:cNvSpPr>
            <a:spLocks noChangeShapeType="1"/>
          </p:cNvSpPr>
          <p:nvPr/>
        </p:nvSpPr>
        <p:spPr bwMode="auto">
          <a:xfrm>
            <a:off x="2484438" y="2276475"/>
            <a:ext cx="1655762" cy="0"/>
          </a:xfrm>
          <a:prstGeom prst="line">
            <a:avLst/>
          </a:prstGeom>
          <a:noFill/>
          <a:ln w="9525">
            <a:solidFill>
              <a:schemeClr val="tx1"/>
            </a:solidFill>
            <a:round/>
            <a:headEnd/>
            <a:tailEnd type="triangle" w="med" len="med"/>
          </a:ln>
        </p:spPr>
        <p:txBody>
          <a:bodyPr/>
          <a:lstStyle/>
          <a:p>
            <a:endParaRPr lang="ru-RU"/>
          </a:p>
        </p:txBody>
      </p:sp>
    </p:spTree>
  </p:cSld>
  <p:clrMapOvr>
    <a:masterClrMapping/>
  </p:clrMapOvr>
  <p:transition spd="med" advClick="0" advTm="30000">
    <p:wheel spokes="8"/>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Объект 2"/>
          <p:cNvSpPr>
            <a:spLocks noGrp="1"/>
          </p:cNvSpPr>
          <p:nvPr>
            <p:ph idx="4294967295"/>
          </p:nvPr>
        </p:nvSpPr>
        <p:spPr>
          <a:xfrm>
            <a:off x="1547813" y="333375"/>
            <a:ext cx="5689600" cy="5373688"/>
          </a:xfrm>
        </p:spPr>
        <p:txBody>
          <a:bodyPr/>
          <a:lstStyle/>
          <a:p>
            <a:pPr marL="0" indent="0" eaLnBrk="1" hangingPunct="1">
              <a:buFontTx/>
              <a:buNone/>
            </a:pPr>
            <a:r>
              <a:rPr lang="ru-RU" sz="1800" b="1" smtClean="0">
                <a:solidFill>
                  <a:srgbClr val="FFFF00"/>
                </a:solidFill>
              </a:rPr>
              <a:t>Зразки відмінювання прикметників ІІІ відміни</a:t>
            </a:r>
          </a:p>
          <a:p>
            <a:pPr marL="0" indent="0" eaLnBrk="1" hangingPunct="1">
              <a:buFontTx/>
              <a:buNone/>
            </a:pPr>
            <a:r>
              <a:rPr lang="ru-RU" sz="1800" b="1" smtClean="0">
                <a:solidFill>
                  <a:schemeClr val="hlink"/>
                </a:solidFill>
              </a:rPr>
              <a:t>1. </a:t>
            </a:r>
            <a:r>
              <a:rPr lang="en-US" sz="1800" b="1" smtClean="0">
                <a:solidFill>
                  <a:schemeClr val="hlink"/>
                </a:solidFill>
              </a:rPr>
              <a:t>Acer, acris, acre </a:t>
            </a:r>
            <a:r>
              <a:rPr lang="ru-RU" sz="1800" b="1" smtClean="0">
                <a:solidFill>
                  <a:schemeClr val="hlink"/>
                </a:solidFill>
              </a:rPr>
              <a:t>гострий </a:t>
            </a:r>
            <a:r>
              <a:rPr lang="en-US" sz="1800" b="1" i="1" u="sng" smtClean="0">
                <a:solidFill>
                  <a:schemeClr val="hlink"/>
                </a:solidFill>
              </a:rPr>
              <a:t>acr</a:t>
            </a:r>
            <a:r>
              <a:rPr lang="en-US" sz="1800" b="1" smtClean="0">
                <a:solidFill>
                  <a:schemeClr val="hlink"/>
                </a:solidFill>
              </a:rPr>
              <a:t> - </a:t>
            </a:r>
            <a:r>
              <a:rPr lang="ru-RU" sz="1800" b="1" smtClean="0">
                <a:solidFill>
                  <a:schemeClr val="hlink"/>
                </a:solidFill>
              </a:rPr>
              <a:t>основа</a:t>
            </a:r>
          </a:p>
          <a:p>
            <a:pPr marL="0" indent="0" eaLnBrk="1" hangingPunct="1">
              <a:buFontTx/>
              <a:buNone/>
            </a:pPr>
            <a:r>
              <a:rPr lang="ru-RU" sz="1800" b="1" smtClean="0"/>
              <a:t>   </a:t>
            </a:r>
            <a:r>
              <a:rPr lang="en-US" sz="1800" b="1" smtClean="0"/>
              <a:t>Casus                       Singularis</a:t>
            </a:r>
          </a:p>
          <a:p>
            <a:pPr marL="0" indent="0" eaLnBrk="1" hangingPunct="1">
              <a:buFontTx/>
              <a:buNone/>
            </a:pPr>
            <a:r>
              <a:rPr lang="en-US" sz="1800" b="1" smtClean="0"/>
              <a:t>                </a:t>
            </a:r>
            <a:r>
              <a:rPr lang="ru-RU" sz="1800" b="1" smtClean="0"/>
              <a:t>        </a:t>
            </a:r>
            <a:r>
              <a:rPr lang="en-US" sz="1800" b="1" smtClean="0"/>
              <a:t> </a:t>
            </a:r>
            <a:r>
              <a:rPr lang="en-US" sz="1800" b="1" smtClean="0">
                <a:solidFill>
                  <a:srgbClr val="FF0066"/>
                </a:solidFill>
              </a:rPr>
              <a:t>m                f               n</a:t>
            </a:r>
          </a:p>
          <a:p>
            <a:pPr marL="0" indent="0" eaLnBrk="1" hangingPunct="1">
              <a:buFontTx/>
              <a:buNone/>
            </a:pPr>
            <a:r>
              <a:rPr lang="en-US" sz="1800" b="1" i="1" smtClean="0"/>
              <a:t>Nom.</a:t>
            </a:r>
            <a:r>
              <a:rPr lang="en-US" sz="1800" b="1" smtClean="0"/>
              <a:t>   </a:t>
            </a:r>
            <a:r>
              <a:rPr lang="ru-RU" sz="1800" b="1" smtClean="0"/>
              <a:t>           </a:t>
            </a:r>
            <a:r>
              <a:rPr lang="en-US" sz="1800" b="1" smtClean="0"/>
              <a:t> acer                acris       acre</a:t>
            </a:r>
          </a:p>
          <a:p>
            <a:pPr marL="0" indent="0" eaLnBrk="1" hangingPunct="1">
              <a:buFontTx/>
              <a:buNone/>
            </a:pPr>
            <a:r>
              <a:rPr lang="en-US" sz="1800" b="1" i="1" smtClean="0"/>
              <a:t>Gen.</a:t>
            </a:r>
            <a:r>
              <a:rPr lang="en-US" sz="1800" b="1" smtClean="0"/>
              <a:t>    </a:t>
            </a:r>
            <a:r>
              <a:rPr lang="ru-RU" sz="1800" b="1" smtClean="0"/>
              <a:t>           </a:t>
            </a:r>
            <a:r>
              <a:rPr lang="en-US" sz="1800" b="1" smtClean="0"/>
              <a:t> acris               acris       acris</a:t>
            </a:r>
          </a:p>
          <a:p>
            <a:pPr marL="0" indent="0" eaLnBrk="1" hangingPunct="1">
              <a:buFontTx/>
              <a:buNone/>
            </a:pPr>
            <a:r>
              <a:rPr lang="en-US" sz="1800" b="1" smtClean="0">
                <a:solidFill>
                  <a:schemeClr val="hlink"/>
                </a:solidFill>
              </a:rPr>
              <a:t>2. Frontalis, e </a:t>
            </a:r>
            <a:r>
              <a:rPr lang="ru-RU" sz="1800" b="1" smtClean="0">
                <a:solidFill>
                  <a:schemeClr val="hlink"/>
                </a:solidFill>
              </a:rPr>
              <a:t>лобний</a:t>
            </a:r>
            <a:r>
              <a:rPr lang="ru-RU" sz="1800" b="1" i="1" u="sng" smtClean="0">
                <a:solidFill>
                  <a:schemeClr val="hlink"/>
                </a:solidFill>
              </a:rPr>
              <a:t> </a:t>
            </a:r>
            <a:r>
              <a:rPr lang="en-US" sz="1800" b="1" i="1" u="sng" smtClean="0">
                <a:solidFill>
                  <a:schemeClr val="hlink"/>
                </a:solidFill>
              </a:rPr>
              <a:t>frontal</a:t>
            </a:r>
            <a:r>
              <a:rPr lang="en-US" sz="1800" b="1" smtClean="0">
                <a:solidFill>
                  <a:schemeClr val="hlink"/>
                </a:solidFill>
              </a:rPr>
              <a:t> - </a:t>
            </a:r>
            <a:r>
              <a:rPr lang="ru-RU" sz="1800" b="1" smtClean="0">
                <a:solidFill>
                  <a:schemeClr val="hlink"/>
                </a:solidFill>
              </a:rPr>
              <a:t>основа</a:t>
            </a:r>
          </a:p>
          <a:p>
            <a:pPr marL="0" indent="0" eaLnBrk="1" hangingPunct="1">
              <a:buFontTx/>
              <a:buNone/>
            </a:pPr>
            <a:r>
              <a:rPr lang="ru-RU" sz="1800" b="1" smtClean="0"/>
              <a:t>  </a:t>
            </a:r>
            <a:r>
              <a:rPr lang="en-US" sz="1800" b="1" smtClean="0"/>
              <a:t>Casus                    Singularis</a:t>
            </a:r>
          </a:p>
          <a:p>
            <a:pPr marL="0" indent="0" eaLnBrk="1" hangingPunct="1">
              <a:buFontTx/>
              <a:buNone/>
            </a:pPr>
            <a:r>
              <a:rPr lang="en-US" sz="1800" b="1" smtClean="0"/>
              <a:t>                         </a:t>
            </a:r>
            <a:r>
              <a:rPr lang="en-US" sz="1800" b="1" smtClean="0">
                <a:solidFill>
                  <a:srgbClr val="FF0066"/>
                </a:solidFill>
              </a:rPr>
              <a:t>m, f                    n </a:t>
            </a:r>
          </a:p>
          <a:p>
            <a:pPr marL="0" indent="0" eaLnBrk="1" hangingPunct="1">
              <a:buFontTx/>
              <a:buNone/>
            </a:pPr>
            <a:r>
              <a:rPr lang="en-US" sz="1800" b="1" i="1" smtClean="0"/>
              <a:t>Nom.</a:t>
            </a:r>
            <a:r>
              <a:rPr lang="en-US" sz="1800" b="1" smtClean="0"/>
              <a:t>           </a:t>
            </a:r>
            <a:r>
              <a:rPr lang="ru-RU" sz="1800" b="1" smtClean="0"/>
              <a:t> </a:t>
            </a:r>
            <a:r>
              <a:rPr lang="en-US" sz="1800" b="1" smtClean="0"/>
              <a:t> frontalis           frontale</a:t>
            </a:r>
          </a:p>
          <a:p>
            <a:pPr marL="0" indent="0" eaLnBrk="1" hangingPunct="1">
              <a:buFontTx/>
              <a:buNone/>
            </a:pPr>
            <a:r>
              <a:rPr lang="en-US" sz="1800" b="1" i="1" smtClean="0"/>
              <a:t>Gen.</a:t>
            </a:r>
            <a:r>
              <a:rPr lang="en-US" sz="1800" b="1" smtClean="0"/>
              <a:t>           </a:t>
            </a:r>
            <a:r>
              <a:rPr lang="ru-RU" sz="1800" b="1" smtClean="0"/>
              <a:t> </a:t>
            </a:r>
            <a:r>
              <a:rPr lang="en-US" sz="1800" b="1" smtClean="0"/>
              <a:t>  frontalis           frontalis</a:t>
            </a:r>
          </a:p>
          <a:p>
            <a:pPr marL="0" indent="0" eaLnBrk="1" hangingPunct="1">
              <a:buFontTx/>
              <a:buNone/>
            </a:pPr>
            <a:r>
              <a:rPr lang="en-US" sz="1800" b="1" smtClean="0">
                <a:solidFill>
                  <a:schemeClr val="hlink"/>
                </a:solidFill>
              </a:rPr>
              <a:t>3. Simplex, icis </a:t>
            </a:r>
            <a:r>
              <a:rPr lang="ru-RU" sz="1800" b="1" smtClean="0">
                <a:solidFill>
                  <a:schemeClr val="hlink"/>
                </a:solidFill>
              </a:rPr>
              <a:t>простий </a:t>
            </a:r>
            <a:r>
              <a:rPr lang="en-US" sz="1800" b="1" i="1" u="sng" smtClean="0">
                <a:solidFill>
                  <a:schemeClr val="hlink"/>
                </a:solidFill>
              </a:rPr>
              <a:t>simpl</a:t>
            </a:r>
            <a:r>
              <a:rPr lang="en-US" sz="1800" b="1" smtClean="0">
                <a:solidFill>
                  <a:schemeClr val="hlink"/>
                </a:solidFill>
              </a:rPr>
              <a:t> - </a:t>
            </a:r>
            <a:r>
              <a:rPr lang="ru-RU" sz="1800" b="1" smtClean="0">
                <a:solidFill>
                  <a:schemeClr val="hlink"/>
                </a:solidFill>
              </a:rPr>
              <a:t>основа</a:t>
            </a:r>
          </a:p>
          <a:p>
            <a:pPr marL="0" indent="0" eaLnBrk="1" hangingPunct="1">
              <a:buFontTx/>
              <a:buNone/>
            </a:pPr>
            <a:r>
              <a:rPr lang="ru-RU" sz="1800" b="1" smtClean="0"/>
              <a:t>     </a:t>
            </a:r>
            <a:r>
              <a:rPr lang="en-US" sz="1800" b="1" smtClean="0"/>
              <a:t>Casus                    Singularis</a:t>
            </a:r>
          </a:p>
          <a:p>
            <a:pPr marL="0" indent="0" eaLnBrk="1" hangingPunct="1">
              <a:buFontTx/>
              <a:buNone/>
            </a:pPr>
            <a:r>
              <a:rPr lang="en-US" sz="1800" b="1" smtClean="0"/>
              <a:t>                        </a:t>
            </a:r>
            <a:r>
              <a:rPr lang="ru-RU" sz="1800" b="1" smtClean="0"/>
              <a:t> </a:t>
            </a:r>
            <a:r>
              <a:rPr lang="en-US" sz="1800" b="1" smtClean="0">
                <a:solidFill>
                  <a:srgbClr val="FF0066"/>
                </a:solidFill>
              </a:rPr>
              <a:t>m, f                    n </a:t>
            </a:r>
          </a:p>
          <a:p>
            <a:pPr marL="0" indent="0" eaLnBrk="1" hangingPunct="1">
              <a:buFontTx/>
              <a:buNone/>
            </a:pPr>
            <a:r>
              <a:rPr lang="en-US" sz="1800" b="1" i="1" smtClean="0"/>
              <a:t>Nom.</a:t>
            </a:r>
            <a:r>
              <a:rPr lang="en-US" sz="1800" b="1" smtClean="0"/>
              <a:t>           </a:t>
            </a:r>
            <a:r>
              <a:rPr lang="ru-RU" sz="1800" b="1" smtClean="0"/>
              <a:t>  </a:t>
            </a:r>
            <a:r>
              <a:rPr lang="en-US" sz="1800" b="1" smtClean="0"/>
              <a:t> simplex            simplex</a:t>
            </a:r>
          </a:p>
          <a:p>
            <a:pPr marL="0" indent="0" eaLnBrk="1" hangingPunct="1">
              <a:buFontTx/>
              <a:buNone/>
            </a:pPr>
            <a:r>
              <a:rPr lang="en-US" sz="1800" b="1" i="1" smtClean="0"/>
              <a:t>Gen.</a:t>
            </a:r>
            <a:r>
              <a:rPr lang="en-US" sz="1800" b="1" smtClean="0"/>
              <a:t>             </a:t>
            </a:r>
            <a:r>
              <a:rPr lang="ru-RU" sz="1800" b="1" smtClean="0"/>
              <a:t>  </a:t>
            </a:r>
            <a:r>
              <a:rPr lang="en-US" sz="1800" b="1" smtClean="0"/>
              <a:t>simplicis          simplicis</a:t>
            </a:r>
          </a:p>
          <a:p>
            <a:pPr marL="0" indent="0" eaLnBrk="1" hangingPunct="1"/>
            <a:endParaRPr lang="ru-RU" sz="1800" b="1" smtClean="0"/>
          </a:p>
        </p:txBody>
      </p:sp>
    </p:spTree>
  </p:cSld>
  <p:clrMapOvr>
    <a:masterClrMapping/>
  </p:clrMapOvr>
  <p:transition spd="med" advClick="0" advTm="30000">
    <p:wheel spokes="8"/>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Объект 2"/>
          <p:cNvSpPr>
            <a:spLocks noGrp="1"/>
          </p:cNvSpPr>
          <p:nvPr>
            <p:ph idx="4294967295"/>
          </p:nvPr>
        </p:nvSpPr>
        <p:spPr>
          <a:xfrm>
            <a:off x="468313" y="333375"/>
            <a:ext cx="8229600" cy="5975350"/>
          </a:xfrm>
        </p:spPr>
        <p:txBody>
          <a:bodyPr/>
          <a:lstStyle/>
          <a:p>
            <a:pPr algn="ctr" eaLnBrk="1" hangingPunct="1">
              <a:buFontTx/>
              <a:buNone/>
            </a:pPr>
            <a:r>
              <a:rPr lang="ru-RU" sz="1800" b="1" i="1" u="sng" dirty="0" err="1" smtClean="0"/>
              <a:t>Відмінкові</a:t>
            </a:r>
            <a:r>
              <a:rPr lang="ru-RU" sz="1800" b="1" i="1" u="sng" dirty="0" smtClean="0"/>
              <a:t> </a:t>
            </a:r>
            <a:r>
              <a:rPr lang="ru-RU" sz="1800" b="1" i="1" u="sng" dirty="0" err="1" smtClean="0"/>
              <a:t>закінчення</a:t>
            </a:r>
            <a:r>
              <a:rPr lang="ru-RU" sz="1800" b="1" i="1" u="sng" dirty="0" smtClean="0"/>
              <a:t> </a:t>
            </a:r>
            <a:r>
              <a:rPr lang="ru-RU" sz="1800" b="1" i="1" u="sng" dirty="0" err="1" smtClean="0"/>
              <a:t>прикметників</a:t>
            </a:r>
            <a:r>
              <a:rPr lang="ru-RU" sz="1800" b="1" i="1" u="sng" dirty="0" smtClean="0"/>
              <a:t> 3-ї </a:t>
            </a:r>
            <a:r>
              <a:rPr lang="ru-RU" sz="1800" b="1" i="1" u="sng" dirty="0" err="1" smtClean="0"/>
              <a:t>відміни</a:t>
            </a:r>
            <a:endParaRPr lang="ru-RU" sz="1800" b="1" i="1" u="sng" dirty="0" smtClean="0"/>
          </a:p>
        </p:txBody>
      </p:sp>
      <p:graphicFrame>
        <p:nvGraphicFramePr>
          <p:cNvPr id="82985" name="Group 41"/>
          <p:cNvGraphicFramePr>
            <a:graphicFrameLocks noGrp="1"/>
          </p:cNvGraphicFramePr>
          <p:nvPr/>
        </p:nvGraphicFramePr>
        <p:xfrm>
          <a:off x="971550" y="1268413"/>
          <a:ext cx="7272338" cy="2305051"/>
        </p:xfrm>
        <a:graphic>
          <a:graphicData uri="http://schemas.openxmlformats.org/drawingml/2006/table">
            <a:tbl>
              <a:tblPr/>
              <a:tblGrid>
                <a:gridCol w="1400175"/>
                <a:gridCol w="1400175"/>
                <a:gridCol w="1069975"/>
                <a:gridCol w="1068388"/>
                <a:gridCol w="1166812"/>
                <a:gridCol w="1166813"/>
              </a:tblGrid>
              <a:tr h="52705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Відмінок</a:t>
                      </a:r>
                      <a:endParaRPr kumimoji="0" lang="ru-RU" sz="18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 </a:t>
                      </a:r>
                      <a:endParaRPr kumimoji="0" lang="ru-RU" sz="18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 Рід </a:t>
                      </a:r>
                      <a:endParaRPr kumimoji="0" lang="ru-RU" sz="18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 </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Singularis</a:t>
                      </a:r>
                      <a:endParaRPr kumimoji="0" lang="ru-RU" sz="1800" b="1" i="0"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Pluralis</a:t>
                      </a:r>
                      <a:endParaRPr kumimoji="0" lang="ru-RU" sz="1800" b="1" i="0"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hMerge="1">
                  <a:txBody>
                    <a:bodyPr/>
                    <a:lstStyle/>
                    <a:p>
                      <a:endParaRPr lang="ru-RU"/>
                    </a:p>
                  </a:txBody>
                  <a:tcPr/>
                </a:tc>
              </a:tr>
              <a:tr h="914400">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66"/>
                          </a:solidFill>
                          <a:effectLst/>
                          <a:latin typeface="Arial" charset="0"/>
                        </a:rPr>
                        <a:t>m</a:t>
                      </a:r>
                      <a:endParaRPr kumimoji="0" lang="ru-RU" sz="1800" b="1" i="0" u="none" strike="noStrike" cap="none" normalizeH="0" baseline="0" smtClean="0">
                        <a:ln>
                          <a:noFill/>
                        </a:ln>
                        <a:solidFill>
                          <a:srgbClr val="FF0066"/>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66"/>
                          </a:solidFill>
                          <a:effectLst/>
                          <a:latin typeface="Arial" charset="0"/>
                        </a:rPr>
                        <a:t>f</a:t>
                      </a:r>
                      <a:endParaRPr kumimoji="0" lang="ru-RU" sz="1800" b="1" i="0" u="none" strike="noStrike" cap="none" normalizeH="0" baseline="0" smtClean="0">
                        <a:ln>
                          <a:noFill/>
                        </a:ln>
                        <a:solidFill>
                          <a:srgbClr val="FF0066"/>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66"/>
                          </a:solidFill>
                          <a:effectLst/>
                          <a:latin typeface="Arial" charset="0"/>
                        </a:rPr>
                        <a:t>n</a:t>
                      </a:r>
                      <a:endParaRPr kumimoji="0" lang="ru-RU" sz="1800" b="1" i="0" u="none" strike="noStrike" cap="none" normalizeH="0" baseline="0" smtClean="0">
                        <a:ln>
                          <a:noFill/>
                        </a:ln>
                        <a:solidFill>
                          <a:srgbClr val="FF0066"/>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66"/>
                          </a:solidFill>
                          <a:effectLst/>
                          <a:latin typeface="Arial" charset="0"/>
                        </a:rPr>
                        <a:t>m</a:t>
                      </a:r>
                      <a:r>
                        <a:rPr kumimoji="0" lang="uk-UA" sz="1800" b="1" i="0" u="none" strike="noStrike" cap="none" normalizeH="0" baseline="0" smtClean="0">
                          <a:ln>
                            <a:noFill/>
                          </a:ln>
                          <a:solidFill>
                            <a:srgbClr val="FF0066"/>
                          </a:solidFill>
                          <a:effectLst/>
                          <a:latin typeface="Arial" charset="0"/>
                        </a:rPr>
                        <a:t>, </a:t>
                      </a:r>
                      <a:r>
                        <a:rPr kumimoji="0" lang="en-US" sz="1800" b="1" i="0" u="none" strike="noStrike" cap="none" normalizeH="0" baseline="0" smtClean="0">
                          <a:ln>
                            <a:noFill/>
                          </a:ln>
                          <a:solidFill>
                            <a:srgbClr val="FF0066"/>
                          </a:solidFill>
                          <a:effectLst/>
                          <a:latin typeface="Arial" charset="0"/>
                        </a:rPr>
                        <a:t>f</a:t>
                      </a:r>
                      <a:endParaRPr kumimoji="0" lang="ru-RU" sz="1800" b="1" i="0" u="none" strike="noStrike" cap="none" normalizeH="0" baseline="0" smtClean="0">
                        <a:ln>
                          <a:noFill/>
                        </a:ln>
                        <a:solidFill>
                          <a:srgbClr val="FF0066"/>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66"/>
                          </a:solidFill>
                          <a:effectLst/>
                          <a:latin typeface="Arial" charset="0"/>
                        </a:rPr>
                        <a:t>n</a:t>
                      </a:r>
                      <a:endParaRPr kumimoji="0" lang="ru-RU" sz="1800" b="1" i="0" u="none" strike="noStrike" cap="none" normalizeH="0" baseline="0" smtClean="0">
                        <a:ln>
                          <a:noFill/>
                        </a:ln>
                        <a:solidFill>
                          <a:srgbClr val="FF0066"/>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r>
              <a:tr h="5762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Nom</a:t>
                      </a:r>
                      <a:endParaRPr kumimoji="0" lang="ru-RU" sz="1800" b="1" i="0"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-er, -is, -s, -x, -r</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-is, -s, -x, -r</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-e, -s, -x, -r</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-es</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-ia</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r>
              <a:tr h="2873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Gen</a:t>
                      </a:r>
                      <a:endParaRPr kumimoji="0" lang="ru-RU" sz="1800" b="1" i="0"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88"/>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-is</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13"/>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-is</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88"/>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-is</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-ium</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-ium</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9C85C0"/>
                      </a:solidFill>
                      <a:prstDash val="solid"/>
                      <a:round/>
                      <a:headEnd type="none" w="med" len="med"/>
                      <a:tailEnd type="none" w="med" len="med"/>
                    </a:lnL>
                    <a:lnR w="12700" cap="flat" cmpd="sng" algn="ctr">
                      <a:solidFill>
                        <a:srgbClr val="9C85C0"/>
                      </a:solidFill>
                      <a:prstDash val="solid"/>
                      <a:round/>
                      <a:headEnd type="none" w="med" len="med"/>
                      <a:tailEnd type="none" w="med" len="med"/>
                    </a:lnR>
                    <a:lnT w="12700" cap="flat" cmpd="sng" algn="ctr">
                      <a:solidFill>
                        <a:srgbClr val="9C85C0"/>
                      </a:solidFill>
                      <a:prstDash val="solid"/>
                      <a:round/>
                      <a:headEnd type="none" w="med" len="med"/>
                      <a:tailEnd type="none" w="med" len="med"/>
                    </a:lnT>
                    <a:lnB w="12700" cap="flat" cmpd="sng" algn="ctr">
                      <a:solidFill>
                        <a:srgbClr val="9C85C0"/>
                      </a:solidFill>
                      <a:prstDash val="solid"/>
                      <a:round/>
                      <a:headEnd type="none" w="med" len="med"/>
                      <a:tailEnd type="none" w="med" len="med"/>
                    </a:lnB>
                    <a:lnTlToBr>
                      <a:noFill/>
                    </a:lnTlToBr>
                    <a:lnBlToTr>
                      <a:noFill/>
                    </a:lnBlToTr>
                    <a:noFill/>
                  </a:tcPr>
                </a:tc>
              </a:tr>
            </a:tbl>
          </a:graphicData>
        </a:graphic>
      </p:graphicFrame>
      <p:sp>
        <p:nvSpPr>
          <p:cNvPr id="82979" name="Прямоугольник 4"/>
          <p:cNvSpPr>
            <a:spLocks noChangeArrowheads="1"/>
          </p:cNvSpPr>
          <p:nvPr/>
        </p:nvSpPr>
        <p:spPr bwMode="auto">
          <a:xfrm>
            <a:off x="1116013" y="3716338"/>
            <a:ext cx="6985000" cy="2289175"/>
          </a:xfrm>
          <a:prstGeom prst="rect">
            <a:avLst/>
          </a:prstGeom>
          <a:noFill/>
          <a:ln w="9525">
            <a:noFill/>
            <a:miter lim="800000"/>
            <a:headEnd/>
            <a:tailEnd/>
          </a:ln>
        </p:spPr>
        <p:txBody>
          <a:bodyPr>
            <a:spAutoFit/>
          </a:bodyPr>
          <a:lstStyle/>
          <a:p>
            <a:r>
              <a:rPr lang="uk-UA" b="1">
                <a:solidFill>
                  <a:schemeClr val="hlink"/>
                </a:solidFill>
                <a:latin typeface="Arial" charset="0"/>
              </a:rPr>
              <a:t>Зразок відмінювання:</a:t>
            </a:r>
            <a:r>
              <a:rPr lang="uk-UA" b="1">
                <a:latin typeface="Arial" charset="0"/>
              </a:rPr>
              <a:t>  </a:t>
            </a:r>
            <a:r>
              <a:rPr lang="ru-RU" b="1">
                <a:latin typeface="Arial" charset="0"/>
              </a:rPr>
              <a:t>лобна кістка</a:t>
            </a:r>
          </a:p>
          <a:p>
            <a:endParaRPr lang="ru-RU" b="1">
              <a:latin typeface="Arial" charset="0"/>
            </a:endParaRPr>
          </a:p>
          <a:p>
            <a:r>
              <a:rPr lang="en-US" b="1">
                <a:solidFill>
                  <a:srgbClr val="FF0066"/>
                </a:solidFill>
                <a:latin typeface="Arial" charset="0"/>
              </a:rPr>
              <a:t>Singularis</a:t>
            </a:r>
            <a:endParaRPr lang="uk-UA" b="1">
              <a:solidFill>
                <a:srgbClr val="FF0066"/>
              </a:solidFill>
              <a:latin typeface="Arial" charset="0"/>
            </a:endParaRPr>
          </a:p>
          <a:p>
            <a:r>
              <a:rPr lang="en-US" b="1" i="1">
                <a:latin typeface="Arial" charset="0"/>
              </a:rPr>
              <a:t>Nom.</a:t>
            </a:r>
            <a:r>
              <a:rPr lang="en-US" b="1">
                <a:latin typeface="Arial" charset="0"/>
              </a:rPr>
              <a:t>	</a:t>
            </a:r>
            <a:r>
              <a:rPr lang="ru-RU" b="1">
                <a:latin typeface="Arial" charset="0"/>
              </a:rPr>
              <a:t>        </a:t>
            </a:r>
            <a:r>
              <a:rPr lang="en-US" b="1">
                <a:latin typeface="Arial" charset="0"/>
              </a:rPr>
              <a:t>Os frontale	</a:t>
            </a:r>
            <a:r>
              <a:rPr lang="ru-RU" b="1">
                <a:latin typeface="Arial" charset="0"/>
              </a:rPr>
              <a:t>                      </a:t>
            </a:r>
          </a:p>
          <a:p>
            <a:r>
              <a:rPr lang="en-US" b="1" i="1">
                <a:latin typeface="Arial" charset="0"/>
              </a:rPr>
              <a:t>Gen.</a:t>
            </a:r>
            <a:r>
              <a:rPr lang="en-US" b="1">
                <a:latin typeface="Arial" charset="0"/>
              </a:rPr>
              <a:t>	</a:t>
            </a:r>
            <a:r>
              <a:rPr lang="ru-RU" b="1">
                <a:latin typeface="Arial" charset="0"/>
              </a:rPr>
              <a:t>        </a:t>
            </a:r>
            <a:r>
              <a:rPr lang="en-US" b="1">
                <a:latin typeface="Arial" charset="0"/>
              </a:rPr>
              <a:t>Ossis frontalis	</a:t>
            </a:r>
          </a:p>
          <a:p>
            <a:r>
              <a:rPr lang="en-US" b="1">
                <a:solidFill>
                  <a:srgbClr val="FF0066"/>
                </a:solidFill>
                <a:latin typeface="Arial" charset="0"/>
              </a:rPr>
              <a:t>Pluralis</a:t>
            </a:r>
            <a:r>
              <a:rPr lang="en-US" b="1">
                <a:solidFill>
                  <a:schemeClr val="hlink"/>
                </a:solidFill>
                <a:latin typeface="Arial" charset="0"/>
              </a:rPr>
              <a:t> 	</a:t>
            </a:r>
            <a:r>
              <a:rPr lang="en-US" b="1">
                <a:latin typeface="Arial" charset="0"/>
              </a:rPr>
              <a:t>	</a:t>
            </a:r>
          </a:p>
          <a:p>
            <a:r>
              <a:rPr lang="en-US" b="1" i="1">
                <a:latin typeface="Arial" charset="0"/>
              </a:rPr>
              <a:t>Nom.</a:t>
            </a:r>
            <a:r>
              <a:rPr lang="en-US" b="1">
                <a:latin typeface="Arial" charset="0"/>
              </a:rPr>
              <a:t>	</a:t>
            </a:r>
            <a:r>
              <a:rPr lang="ru-RU" b="1">
                <a:latin typeface="Arial" charset="0"/>
              </a:rPr>
              <a:t>        </a:t>
            </a:r>
            <a:r>
              <a:rPr lang="en-US" b="1">
                <a:latin typeface="Arial" charset="0"/>
              </a:rPr>
              <a:t>Ossa frontalia	</a:t>
            </a:r>
          </a:p>
          <a:p>
            <a:r>
              <a:rPr lang="en-US" b="1" i="1">
                <a:latin typeface="Arial" charset="0"/>
              </a:rPr>
              <a:t>Gen.</a:t>
            </a:r>
            <a:r>
              <a:rPr lang="en-US" b="1">
                <a:latin typeface="Arial" charset="0"/>
              </a:rPr>
              <a:t>	</a:t>
            </a:r>
            <a:r>
              <a:rPr lang="ru-RU" b="1">
                <a:latin typeface="Arial" charset="0"/>
              </a:rPr>
              <a:t>        </a:t>
            </a:r>
            <a:r>
              <a:rPr lang="en-US" b="1">
                <a:latin typeface="Arial" charset="0"/>
              </a:rPr>
              <a:t>Ossium frontalium	</a:t>
            </a:r>
          </a:p>
        </p:txBody>
      </p:sp>
    </p:spTree>
  </p:cSld>
  <p:clrMapOvr>
    <a:masterClrMapping/>
  </p:clrMapOvr>
  <p:transition spd="med" advClick="0" advTm="30000">
    <p:wheel spokes="8"/>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Объект 1"/>
          <p:cNvSpPr>
            <a:spLocks noGrp="1"/>
          </p:cNvSpPr>
          <p:nvPr>
            <p:ph idx="4294967295"/>
          </p:nvPr>
        </p:nvSpPr>
        <p:spPr>
          <a:xfrm>
            <a:off x="827088" y="1557338"/>
            <a:ext cx="7488237" cy="4103687"/>
          </a:xfrm>
        </p:spPr>
        <p:txBody>
          <a:bodyPr/>
          <a:lstStyle/>
          <a:p>
            <a:pPr eaLnBrk="1" hangingPunct="1">
              <a:buFontTx/>
              <a:buNone/>
            </a:pPr>
            <a:r>
              <a:rPr lang="ru-RU" sz="1800" b="1" smtClean="0"/>
              <a:t>	Прикметники </a:t>
            </a:r>
            <a:r>
              <a:rPr lang="en-US" sz="1800" b="1" smtClean="0"/>
              <a:t>III </a:t>
            </a:r>
            <a:r>
              <a:rPr lang="ru-RU" sz="1800" b="1" smtClean="0"/>
              <a:t>відміни, так само, як прикметники І і </a:t>
            </a:r>
            <a:r>
              <a:rPr lang="en-US" sz="1800" b="1" smtClean="0"/>
              <a:t>II </a:t>
            </a:r>
            <a:r>
              <a:rPr lang="ru-RU" sz="1800" b="1" smtClean="0"/>
              <a:t>відмін, узгоджуються з іменниками в роді, числі і відмінку. </a:t>
            </a:r>
          </a:p>
          <a:p>
            <a:pPr eaLnBrk="1" hangingPunct="1">
              <a:buFontTx/>
              <a:buNone/>
            </a:pPr>
            <a:endParaRPr lang="ru-RU" sz="1800" b="1" smtClean="0"/>
          </a:p>
          <a:p>
            <a:pPr eaLnBrk="1" hangingPunct="1">
              <a:buFontTx/>
              <a:buNone/>
            </a:pPr>
            <a:r>
              <a:rPr lang="ru-RU" sz="1800" b="1" smtClean="0"/>
              <a:t>	</a:t>
            </a:r>
            <a:r>
              <a:rPr lang="ru-RU" sz="1800" b="1" i="1" smtClean="0">
                <a:solidFill>
                  <a:schemeClr val="hlink"/>
                </a:solidFill>
              </a:rPr>
              <a:t>Наприклад: </a:t>
            </a:r>
          </a:p>
          <a:p>
            <a:pPr eaLnBrk="1" hangingPunct="1">
              <a:buFont typeface="Wingdings" pitchFamily="2" charset="2"/>
              <a:buChar char="ü"/>
            </a:pPr>
            <a:r>
              <a:rPr lang="uk-UA" sz="1800" b="1" smtClean="0"/>
              <a:t> </a:t>
            </a:r>
            <a:r>
              <a:rPr lang="en-US" sz="1800" b="1" smtClean="0"/>
              <a:t>tinctura simplex - </a:t>
            </a:r>
            <a:r>
              <a:rPr lang="ru-RU" sz="1800" b="1" smtClean="0"/>
              <a:t>проста настоянка</a:t>
            </a:r>
          </a:p>
          <a:p>
            <a:pPr eaLnBrk="1" hangingPunct="1">
              <a:buFontTx/>
              <a:buNone/>
            </a:pPr>
            <a:r>
              <a:rPr lang="ru-RU" sz="1800" b="1" smtClean="0"/>
              <a:t>	(</a:t>
            </a:r>
            <a:r>
              <a:rPr lang="en-US" sz="1800" b="1" smtClean="0"/>
              <a:t>tinctura, </a:t>
            </a:r>
            <a:r>
              <a:rPr lang="ru-RU" sz="1800" b="1" smtClean="0"/>
              <a:t>ае </a:t>
            </a:r>
            <a:r>
              <a:rPr lang="en-US" sz="1800" b="1" smtClean="0"/>
              <a:t>f </a:t>
            </a:r>
            <a:r>
              <a:rPr lang="uk-UA" sz="1800" b="1" smtClean="0"/>
              <a:t>- </a:t>
            </a:r>
            <a:r>
              <a:rPr lang="ru-RU" sz="1800" b="1" smtClean="0"/>
              <a:t>настянка; </a:t>
            </a:r>
            <a:r>
              <a:rPr lang="en-US" sz="1800" b="1" smtClean="0"/>
              <a:t>simplex, icis </a:t>
            </a:r>
            <a:r>
              <a:rPr lang="uk-UA" sz="1800" b="1" smtClean="0"/>
              <a:t>-</a:t>
            </a:r>
            <a:r>
              <a:rPr lang="en-US" sz="1800" b="1" smtClean="0"/>
              <a:t> </a:t>
            </a:r>
            <a:r>
              <a:rPr lang="ru-RU" sz="1800" b="1" smtClean="0"/>
              <a:t>простий) </a:t>
            </a:r>
          </a:p>
          <a:p>
            <a:pPr eaLnBrk="1" hangingPunct="1">
              <a:buFont typeface="Wingdings" pitchFamily="2" charset="2"/>
              <a:buChar char="ü"/>
            </a:pPr>
            <a:r>
              <a:rPr lang="uk-UA" sz="1800" b="1" smtClean="0"/>
              <a:t> </a:t>
            </a:r>
            <a:r>
              <a:rPr lang="en-US" sz="1800" b="1" smtClean="0"/>
              <a:t>morbus gravis - </a:t>
            </a:r>
            <a:r>
              <a:rPr lang="ru-RU" sz="1800" b="1" smtClean="0"/>
              <a:t>тяжка хвороба</a:t>
            </a:r>
          </a:p>
          <a:p>
            <a:pPr eaLnBrk="1" hangingPunct="1">
              <a:buFontTx/>
              <a:buNone/>
            </a:pPr>
            <a:r>
              <a:rPr lang="ru-RU" sz="1800" b="1" smtClean="0"/>
              <a:t>	(</a:t>
            </a:r>
            <a:r>
              <a:rPr lang="en-US" sz="1800" b="1" smtClean="0"/>
              <a:t>morbus, </a:t>
            </a:r>
            <a:r>
              <a:rPr lang="ru-RU" sz="1800" b="1" smtClean="0"/>
              <a:t>і </a:t>
            </a:r>
            <a:r>
              <a:rPr lang="en-US" sz="1800" b="1" smtClean="0"/>
              <a:t>m</a:t>
            </a:r>
            <a:r>
              <a:rPr lang="ru-RU" sz="1800" b="1" smtClean="0"/>
              <a:t> - хвороба; </a:t>
            </a:r>
            <a:r>
              <a:rPr lang="en-US" sz="1800" b="1" smtClean="0"/>
              <a:t>gravis, e</a:t>
            </a:r>
            <a:r>
              <a:rPr lang="ru-RU" sz="1800" b="1" smtClean="0"/>
              <a:t> - тяжкий) </a:t>
            </a:r>
          </a:p>
          <a:p>
            <a:pPr eaLnBrk="1" hangingPunct="1">
              <a:buFont typeface="Wingdings" pitchFamily="2" charset="2"/>
              <a:buChar char="ü"/>
            </a:pPr>
            <a:r>
              <a:rPr lang="uk-UA" sz="1800" b="1" smtClean="0"/>
              <a:t> </a:t>
            </a:r>
            <a:r>
              <a:rPr lang="en-US" sz="1800" b="1" smtClean="0"/>
              <a:t>dolor acer - </a:t>
            </a:r>
            <a:r>
              <a:rPr lang="ru-RU" sz="1800" b="1" smtClean="0"/>
              <a:t>гострий біль</a:t>
            </a:r>
          </a:p>
          <a:p>
            <a:pPr eaLnBrk="1" hangingPunct="1">
              <a:buFontTx/>
              <a:buNone/>
            </a:pPr>
            <a:r>
              <a:rPr lang="ru-RU" sz="1800" b="1" smtClean="0"/>
              <a:t>	(</a:t>
            </a:r>
            <a:r>
              <a:rPr lang="en-US" sz="1800" b="1" smtClean="0"/>
              <a:t>dolor, oris m - </a:t>
            </a:r>
            <a:r>
              <a:rPr lang="ru-RU" sz="1800" b="1" smtClean="0"/>
              <a:t>біль; </a:t>
            </a:r>
            <a:r>
              <a:rPr lang="en-US" sz="1800" b="1" smtClean="0"/>
              <a:t>acer, cris, ere </a:t>
            </a:r>
            <a:r>
              <a:rPr lang="uk-UA" sz="1800" b="1" smtClean="0"/>
              <a:t>-</a:t>
            </a:r>
            <a:r>
              <a:rPr lang="en-US" sz="1800" b="1" smtClean="0"/>
              <a:t> </a:t>
            </a:r>
            <a:r>
              <a:rPr lang="ru-RU" sz="1800" b="1" smtClean="0"/>
              <a:t>гострий) </a:t>
            </a:r>
          </a:p>
          <a:p>
            <a:pPr eaLnBrk="1" hangingPunct="1">
              <a:buFont typeface="Wingdings" pitchFamily="2" charset="2"/>
              <a:buChar char="ü"/>
            </a:pPr>
            <a:r>
              <a:rPr lang="uk-UA" sz="1800" b="1" smtClean="0"/>
              <a:t> </a:t>
            </a:r>
            <a:r>
              <a:rPr lang="en-US" sz="1800" b="1" smtClean="0"/>
              <a:t>os frontale - </a:t>
            </a:r>
            <a:r>
              <a:rPr lang="ru-RU" sz="1800" b="1" smtClean="0"/>
              <a:t>лобна кістка</a:t>
            </a:r>
          </a:p>
          <a:p>
            <a:pPr eaLnBrk="1" hangingPunct="1">
              <a:buFontTx/>
              <a:buNone/>
            </a:pPr>
            <a:r>
              <a:rPr lang="ru-RU" sz="1800" b="1" smtClean="0"/>
              <a:t>	(</a:t>
            </a:r>
            <a:r>
              <a:rPr lang="en-US" sz="1800" b="1" smtClean="0"/>
              <a:t>os, ossis n </a:t>
            </a:r>
            <a:r>
              <a:rPr lang="uk-UA" sz="1800" b="1" smtClean="0"/>
              <a:t>- </a:t>
            </a:r>
            <a:r>
              <a:rPr lang="ru-RU" sz="1800" b="1" smtClean="0"/>
              <a:t>кістка; </a:t>
            </a:r>
            <a:r>
              <a:rPr lang="en-US" sz="1800" b="1" smtClean="0"/>
              <a:t>frontalis, e </a:t>
            </a:r>
            <a:r>
              <a:rPr lang="uk-UA" sz="1800" b="1" smtClean="0"/>
              <a:t>-</a:t>
            </a:r>
            <a:r>
              <a:rPr lang="en-US" sz="1800" b="1" smtClean="0"/>
              <a:t> </a:t>
            </a:r>
            <a:r>
              <a:rPr lang="ru-RU" sz="1800" b="1" smtClean="0"/>
              <a:t>лобний)</a:t>
            </a:r>
          </a:p>
          <a:p>
            <a:pPr eaLnBrk="1" hangingPunct="1"/>
            <a:endParaRPr lang="ru-RU" sz="1800" b="1" smtClean="0"/>
          </a:p>
        </p:txBody>
      </p:sp>
      <p:sp>
        <p:nvSpPr>
          <p:cNvPr id="83970" name="Rectangle 4"/>
          <p:cNvSpPr>
            <a:spLocks noChangeArrowheads="1"/>
          </p:cNvSpPr>
          <p:nvPr/>
        </p:nvSpPr>
        <p:spPr bwMode="auto">
          <a:xfrm>
            <a:off x="755650" y="396875"/>
            <a:ext cx="7488238" cy="925513"/>
          </a:xfrm>
          <a:prstGeom prst="rect">
            <a:avLst/>
          </a:prstGeom>
          <a:solidFill>
            <a:srgbClr val="3399FF">
              <a:alpha val="0"/>
            </a:srgbClr>
          </a:solidFill>
          <a:ln w="9525">
            <a:solidFill>
              <a:srgbClr val="FFFFFF">
                <a:alpha val="0"/>
              </a:srgbClr>
            </a:solidFill>
            <a:miter lim="800000"/>
            <a:headEnd/>
            <a:tailEnd/>
          </a:ln>
        </p:spPr>
        <p:txBody>
          <a:bodyPr anchor="ctr">
            <a:spAutoFit/>
          </a:bodyPr>
          <a:lstStyle/>
          <a:p>
            <a:pPr algn="ctr"/>
            <a:r>
              <a:rPr lang="uk-UA" b="1" dirty="0">
                <a:solidFill>
                  <a:srgbClr val="92D050"/>
                </a:solidFill>
                <a:latin typeface="Arial" charset="0"/>
              </a:rPr>
              <a:t>2. Узгодження прикметників ІІІ відміни з іменниками та відмінювання цих узгоджень в називному та родовому відмінках.</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Объект 1"/>
          <p:cNvSpPr>
            <a:spLocks noGrp="1"/>
          </p:cNvSpPr>
          <p:nvPr>
            <p:ph idx="4294967295"/>
          </p:nvPr>
        </p:nvSpPr>
        <p:spPr>
          <a:xfrm>
            <a:off x="395288" y="188913"/>
            <a:ext cx="8229600" cy="5832475"/>
          </a:xfrm>
        </p:spPr>
        <p:txBody>
          <a:bodyPr/>
          <a:lstStyle/>
          <a:p>
            <a:pPr eaLnBrk="1" hangingPunct="1">
              <a:lnSpc>
                <a:spcPct val="90000"/>
              </a:lnSpc>
              <a:buFontTx/>
              <a:buNone/>
            </a:pPr>
            <a:r>
              <a:rPr lang="en-US" sz="1800" b="1" smtClean="0">
                <a:solidFill>
                  <a:srgbClr val="FFFF00"/>
                </a:solidFill>
              </a:rPr>
              <a:t>	</a:t>
            </a:r>
            <a:r>
              <a:rPr lang="ru-RU" sz="1800" b="1" smtClean="0">
                <a:solidFill>
                  <a:srgbClr val="FFFF00"/>
                </a:solidFill>
              </a:rPr>
              <a:t>Зразки відмінювання прикметників другої групи з іменниками різних відмін</a:t>
            </a:r>
            <a:r>
              <a:rPr lang="uk-UA" sz="1800" b="1" smtClean="0">
                <a:solidFill>
                  <a:srgbClr val="FFFF00"/>
                </a:solidFill>
              </a:rPr>
              <a:t>:</a:t>
            </a:r>
            <a:endParaRPr lang="ru-RU" sz="1800" b="1" smtClean="0">
              <a:solidFill>
                <a:srgbClr val="FFFF00"/>
              </a:solidFill>
            </a:endParaRPr>
          </a:p>
          <a:p>
            <a:pPr eaLnBrk="1" hangingPunct="1">
              <a:lnSpc>
                <a:spcPct val="90000"/>
              </a:lnSpc>
              <a:buFontTx/>
              <a:buNone/>
            </a:pPr>
            <a:r>
              <a:rPr lang="en-US" sz="1800" b="1" smtClean="0"/>
              <a:t>	</a:t>
            </a:r>
            <a:r>
              <a:rPr lang="ru-RU" sz="1800" b="1" i="1" smtClean="0"/>
              <a:t>1.  </a:t>
            </a:r>
            <a:r>
              <a:rPr lang="en-US" sz="1800" b="1" i="1" smtClean="0"/>
              <a:t>Herba recens </a:t>
            </a:r>
            <a:r>
              <a:rPr lang="uk-UA" sz="1800" b="1" i="1" smtClean="0"/>
              <a:t>- </a:t>
            </a:r>
            <a:r>
              <a:rPr lang="ru-RU" sz="1800" b="1" i="1" smtClean="0"/>
              <a:t>свіжа трава</a:t>
            </a:r>
            <a:endParaRPr lang="ru-RU" sz="1800" b="1" smtClean="0"/>
          </a:p>
          <a:p>
            <a:pPr eaLnBrk="1" hangingPunct="1">
              <a:lnSpc>
                <a:spcPct val="90000"/>
              </a:lnSpc>
              <a:buFontTx/>
              <a:buNone/>
            </a:pPr>
            <a:r>
              <a:rPr lang="ru-RU" sz="1800" b="1" smtClean="0"/>
              <a:t>                               </a:t>
            </a:r>
            <a:r>
              <a:rPr lang="en-US" sz="1800" b="1" smtClean="0">
                <a:solidFill>
                  <a:schemeClr val="hlink"/>
                </a:solidFill>
              </a:rPr>
              <a:t>Singularis</a:t>
            </a:r>
          </a:p>
          <a:p>
            <a:pPr eaLnBrk="1" hangingPunct="1">
              <a:lnSpc>
                <a:spcPct val="90000"/>
              </a:lnSpc>
              <a:buFontTx/>
              <a:buNone/>
            </a:pPr>
            <a:r>
              <a:rPr lang="en-US" sz="1800" b="1" smtClean="0"/>
              <a:t>	</a:t>
            </a:r>
            <a:r>
              <a:rPr lang="en-US" sz="1800" b="1" smtClean="0">
                <a:solidFill>
                  <a:schemeClr val="hlink"/>
                </a:solidFill>
              </a:rPr>
              <a:t>Nom.</a:t>
            </a:r>
            <a:r>
              <a:rPr lang="en-US" sz="1800" b="1" smtClean="0"/>
              <a:t>                herba recens</a:t>
            </a:r>
          </a:p>
          <a:p>
            <a:pPr eaLnBrk="1" hangingPunct="1">
              <a:lnSpc>
                <a:spcPct val="90000"/>
              </a:lnSpc>
              <a:buFontTx/>
              <a:buNone/>
            </a:pPr>
            <a:r>
              <a:rPr lang="en-US" sz="1800" b="1" smtClean="0"/>
              <a:t>	</a:t>
            </a:r>
            <a:r>
              <a:rPr lang="en-US" sz="1800" b="1" smtClean="0">
                <a:solidFill>
                  <a:schemeClr val="hlink"/>
                </a:solidFill>
              </a:rPr>
              <a:t>Gen.</a:t>
            </a:r>
            <a:r>
              <a:rPr lang="en-US" sz="1800" b="1" smtClean="0"/>
              <a:t>                 herbae recentis</a:t>
            </a:r>
            <a:endParaRPr lang="uk-UA" sz="1800" b="1" smtClean="0"/>
          </a:p>
          <a:p>
            <a:pPr eaLnBrk="1" hangingPunct="1">
              <a:lnSpc>
                <a:spcPct val="90000"/>
              </a:lnSpc>
              <a:buFontTx/>
              <a:buNone/>
            </a:pPr>
            <a:endParaRPr lang="en-US" sz="1800" b="1" smtClean="0"/>
          </a:p>
          <a:p>
            <a:pPr eaLnBrk="1" hangingPunct="1">
              <a:lnSpc>
                <a:spcPct val="90000"/>
              </a:lnSpc>
              <a:buFontTx/>
              <a:buNone/>
            </a:pPr>
            <a:r>
              <a:rPr lang="en-US" sz="1800" b="1" smtClean="0"/>
              <a:t>	</a:t>
            </a:r>
            <a:r>
              <a:rPr lang="en-US" sz="1800" b="1" i="1" smtClean="0"/>
              <a:t>2.	Musculus brevis </a:t>
            </a:r>
            <a:r>
              <a:rPr lang="uk-UA" sz="1800" b="1" i="1" smtClean="0"/>
              <a:t>- </a:t>
            </a:r>
            <a:r>
              <a:rPr lang="ru-RU" sz="1800" b="1" i="1" smtClean="0"/>
              <a:t>короткий м'яз</a:t>
            </a:r>
            <a:r>
              <a:rPr lang="ru-RU" sz="1800" b="1" smtClean="0"/>
              <a:t> </a:t>
            </a:r>
          </a:p>
          <a:p>
            <a:pPr eaLnBrk="1" hangingPunct="1">
              <a:lnSpc>
                <a:spcPct val="90000"/>
              </a:lnSpc>
              <a:buFontTx/>
              <a:buNone/>
            </a:pPr>
            <a:r>
              <a:rPr lang="ru-RU" sz="1800" b="1" smtClean="0"/>
              <a:t>                                </a:t>
            </a:r>
            <a:r>
              <a:rPr lang="en-US" sz="1800" b="1" smtClean="0">
                <a:solidFill>
                  <a:schemeClr val="hlink"/>
                </a:solidFill>
              </a:rPr>
              <a:t>Singularis</a:t>
            </a:r>
          </a:p>
          <a:p>
            <a:pPr eaLnBrk="1" hangingPunct="1">
              <a:lnSpc>
                <a:spcPct val="90000"/>
              </a:lnSpc>
              <a:buFontTx/>
              <a:buNone/>
            </a:pPr>
            <a:r>
              <a:rPr lang="en-US" sz="1800" b="1" smtClean="0"/>
              <a:t>	</a:t>
            </a:r>
            <a:r>
              <a:rPr lang="en-US" sz="1800" b="1" smtClean="0">
                <a:solidFill>
                  <a:schemeClr val="hlink"/>
                </a:solidFill>
              </a:rPr>
              <a:t>Non.</a:t>
            </a:r>
            <a:r>
              <a:rPr lang="en-US" sz="1800" b="1" smtClean="0"/>
              <a:t>            </a:t>
            </a:r>
            <a:r>
              <a:rPr lang="uk-UA" sz="1800" b="1" smtClean="0"/>
              <a:t> </a:t>
            </a:r>
            <a:r>
              <a:rPr lang="en-US" sz="1800" b="1" smtClean="0"/>
              <a:t>musculus brevis</a:t>
            </a:r>
          </a:p>
          <a:p>
            <a:pPr eaLnBrk="1" hangingPunct="1">
              <a:lnSpc>
                <a:spcPct val="90000"/>
              </a:lnSpc>
              <a:buFontTx/>
              <a:buNone/>
            </a:pPr>
            <a:r>
              <a:rPr lang="en-US" sz="1800" b="1" smtClean="0"/>
              <a:t>	</a:t>
            </a:r>
            <a:r>
              <a:rPr lang="en-US" sz="1800" b="1" smtClean="0">
                <a:solidFill>
                  <a:schemeClr val="hlink"/>
                </a:solidFill>
              </a:rPr>
              <a:t>Gen.</a:t>
            </a:r>
            <a:r>
              <a:rPr lang="en-US" sz="1800" b="1" smtClean="0"/>
              <a:t>             musculi brevis</a:t>
            </a:r>
          </a:p>
          <a:p>
            <a:pPr eaLnBrk="1" hangingPunct="1">
              <a:lnSpc>
                <a:spcPct val="90000"/>
              </a:lnSpc>
              <a:buFontTx/>
              <a:buNone/>
            </a:pPr>
            <a:endParaRPr lang="ru-RU" sz="1800" b="1" smtClean="0"/>
          </a:p>
          <a:p>
            <a:pPr eaLnBrk="1" hangingPunct="1">
              <a:lnSpc>
                <a:spcPct val="90000"/>
              </a:lnSpc>
              <a:buFontTx/>
              <a:buNone/>
            </a:pPr>
            <a:r>
              <a:rPr lang="en-US" sz="1800" b="1" smtClean="0"/>
              <a:t>	</a:t>
            </a:r>
            <a:r>
              <a:rPr lang="en-US" sz="1800" b="1" i="1" smtClean="0"/>
              <a:t>3.	Flos silvester </a:t>
            </a:r>
            <a:r>
              <a:rPr lang="uk-UA" sz="1800" b="1" i="1" smtClean="0"/>
              <a:t>- </a:t>
            </a:r>
            <a:r>
              <a:rPr lang="ru-RU" sz="1800" b="1" i="1" smtClean="0"/>
              <a:t>лісова квітка</a:t>
            </a:r>
            <a:r>
              <a:rPr lang="ru-RU" sz="1800" b="1" smtClean="0"/>
              <a:t> </a:t>
            </a:r>
          </a:p>
          <a:p>
            <a:pPr eaLnBrk="1" hangingPunct="1">
              <a:lnSpc>
                <a:spcPct val="90000"/>
              </a:lnSpc>
              <a:buFontTx/>
              <a:buNone/>
            </a:pPr>
            <a:r>
              <a:rPr lang="ru-RU" sz="1800" b="1" smtClean="0"/>
              <a:t>			    </a:t>
            </a:r>
            <a:r>
              <a:rPr lang="en-US" sz="1800" b="1" smtClean="0">
                <a:solidFill>
                  <a:schemeClr val="hlink"/>
                </a:solidFill>
              </a:rPr>
              <a:t>Singularis</a:t>
            </a:r>
            <a:r>
              <a:rPr lang="en-US" sz="1800" b="1" smtClean="0"/>
              <a:t> </a:t>
            </a:r>
          </a:p>
          <a:p>
            <a:pPr eaLnBrk="1" hangingPunct="1">
              <a:lnSpc>
                <a:spcPct val="90000"/>
              </a:lnSpc>
              <a:buFontTx/>
              <a:buNone/>
            </a:pPr>
            <a:r>
              <a:rPr lang="en-US" sz="1800" b="1" smtClean="0"/>
              <a:t>	</a:t>
            </a:r>
            <a:r>
              <a:rPr lang="en-US" sz="1800" b="1" smtClean="0">
                <a:solidFill>
                  <a:schemeClr val="hlink"/>
                </a:solidFill>
              </a:rPr>
              <a:t>Nom.</a:t>
            </a:r>
            <a:r>
              <a:rPr lang="en-US" sz="1800" b="1" smtClean="0"/>
              <a:t>            flos silvester</a:t>
            </a:r>
          </a:p>
          <a:p>
            <a:pPr eaLnBrk="1" hangingPunct="1">
              <a:lnSpc>
                <a:spcPct val="90000"/>
              </a:lnSpc>
              <a:buFontTx/>
              <a:buNone/>
            </a:pPr>
            <a:r>
              <a:rPr lang="en-US" sz="1800" b="1" smtClean="0"/>
              <a:t>	</a:t>
            </a:r>
            <a:r>
              <a:rPr lang="en-US" sz="1800" b="1" smtClean="0">
                <a:solidFill>
                  <a:schemeClr val="hlink"/>
                </a:solidFill>
              </a:rPr>
              <a:t>Gen.</a:t>
            </a:r>
            <a:r>
              <a:rPr lang="en-US" sz="1800" b="1" smtClean="0"/>
              <a:t>             floris s</a:t>
            </a:r>
            <a:r>
              <a:rPr lang="ru-RU" sz="1800" b="1" smtClean="0"/>
              <a:t>і</a:t>
            </a:r>
            <a:r>
              <a:rPr lang="en-US" sz="1800" b="1" smtClean="0"/>
              <a:t>lvestris</a:t>
            </a:r>
          </a:p>
          <a:p>
            <a:pPr eaLnBrk="1" hangingPunct="1">
              <a:lnSpc>
                <a:spcPct val="90000"/>
              </a:lnSpc>
              <a:buFontTx/>
              <a:buNone/>
            </a:pPr>
            <a:r>
              <a:rPr lang="en-US" sz="1800" b="1" smtClean="0"/>
              <a:t>	</a:t>
            </a:r>
            <a:r>
              <a:rPr lang="ru-RU" sz="1800" b="1" i="1" smtClean="0">
                <a:solidFill>
                  <a:srgbClr val="FF0066"/>
                </a:solidFill>
              </a:rPr>
              <a:t>Примітка:</a:t>
            </a:r>
            <a:r>
              <a:rPr lang="ru-RU" sz="1800" b="1" smtClean="0"/>
              <a:t> У сполученнях </a:t>
            </a:r>
            <a:r>
              <a:rPr lang="en-US" sz="1800" b="1" smtClean="0"/>
              <a:t>herba recens </a:t>
            </a:r>
            <a:r>
              <a:rPr lang="ru-RU" sz="1800" b="1" smtClean="0"/>
              <a:t>і </a:t>
            </a:r>
            <a:r>
              <a:rPr lang="en-US" sz="1800" b="1" smtClean="0"/>
              <a:t>musculus brevis </a:t>
            </a:r>
            <a:r>
              <a:rPr lang="ru-RU" sz="1800" b="1" smtClean="0"/>
              <a:t>прикметники узгоджуються з іменниками в роді, числі, відмінку, але не у відміні (</a:t>
            </a:r>
            <a:r>
              <a:rPr lang="en-US" sz="1800" b="1" smtClean="0"/>
              <a:t>herba — </a:t>
            </a:r>
            <a:r>
              <a:rPr lang="ru-RU" sz="1800" b="1" smtClean="0"/>
              <a:t>перша відміна, </a:t>
            </a:r>
            <a:r>
              <a:rPr lang="en-US" sz="1800" b="1" smtClean="0"/>
              <a:t>recens — </a:t>
            </a:r>
            <a:r>
              <a:rPr lang="ru-RU" sz="1800" b="1" smtClean="0"/>
              <a:t>третя). У сполученні </a:t>
            </a:r>
            <a:r>
              <a:rPr lang="en-US" sz="1800" b="1" smtClean="0"/>
              <a:t>flos silvester </a:t>
            </a:r>
            <a:r>
              <a:rPr lang="ru-RU" sz="1800" b="1" smtClean="0"/>
              <a:t>прикметник </a:t>
            </a:r>
            <a:r>
              <a:rPr lang="en-US" sz="1800" b="1" smtClean="0"/>
              <a:t>silvester </a:t>
            </a:r>
            <a:r>
              <a:rPr lang="ru-RU" sz="1800" b="1" smtClean="0"/>
              <a:t>узгоджується з іменником у роді, числі, відмінку і у відміні.</a:t>
            </a:r>
          </a:p>
          <a:p>
            <a:pPr eaLnBrk="1" hangingPunct="1">
              <a:lnSpc>
                <a:spcPct val="90000"/>
              </a:lnSpc>
            </a:pPr>
            <a:endParaRPr lang="ru-RU" sz="1800" b="1" smtClean="0"/>
          </a:p>
        </p:txBody>
      </p:sp>
    </p:spTree>
  </p:cSld>
  <p:clrMapOvr>
    <a:masterClrMapping/>
  </p:clrMapOvr>
  <p:transition spd="med" advClick="0" advTm="30000">
    <p:wheel spokes="8"/>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Объект 1"/>
          <p:cNvSpPr>
            <a:spLocks noGrp="1"/>
          </p:cNvSpPr>
          <p:nvPr>
            <p:ph idx="4294967295"/>
          </p:nvPr>
        </p:nvSpPr>
        <p:spPr>
          <a:xfrm>
            <a:off x="323850" y="1196975"/>
            <a:ext cx="8229600" cy="4394200"/>
          </a:xfrm>
        </p:spPr>
        <p:txBody>
          <a:bodyPr/>
          <a:lstStyle/>
          <a:p>
            <a:pPr marL="0" indent="0" eaLnBrk="1" hangingPunct="1">
              <a:buFontTx/>
              <a:buNone/>
            </a:pPr>
            <a:r>
              <a:rPr lang="ru-RU" sz="1800" b="1" smtClean="0"/>
              <a:t>1. На які групи поділяються прикметники 3-ї відміни……………………………</a:t>
            </a:r>
          </a:p>
          <a:p>
            <a:pPr marL="0" indent="0" eaLnBrk="1" hangingPunct="1">
              <a:buFontTx/>
              <a:buNone/>
            </a:pPr>
            <a:r>
              <a:rPr lang="ru-RU" sz="1800" b="1" smtClean="0"/>
              <a:t>2. Навести приклад прикметників з трьома закінченнями………………………</a:t>
            </a:r>
          </a:p>
          <a:p>
            <a:pPr marL="0" indent="0" eaLnBrk="1" hangingPunct="1">
              <a:buFontTx/>
              <a:buNone/>
            </a:pPr>
            <a:r>
              <a:rPr lang="ru-RU" sz="1800" b="1" smtClean="0"/>
              <a:t>3. Навести приклад прикметників з двома закінченнями………………………</a:t>
            </a:r>
          </a:p>
          <a:p>
            <a:pPr marL="0" indent="0" eaLnBrk="1" hangingPunct="1">
              <a:buFontTx/>
              <a:buNone/>
            </a:pPr>
            <a:r>
              <a:rPr lang="ru-RU" sz="1800" b="1" smtClean="0"/>
              <a:t>4. Навести приклад прикметників з одним закінченням………………………..</a:t>
            </a:r>
          </a:p>
          <a:p>
            <a:pPr marL="0" indent="0" eaLnBrk="1" hangingPunct="1">
              <a:buFontTx/>
              <a:buNone/>
            </a:pPr>
            <a:r>
              <a:rPr lang="ru-RU" sz="1800" b="1" smtClean="0"/>
              <a:t>5. Як відмінюються прикметники 3 відміни……………………………………..</a:t>
            </a:r>
          </a:p>
          <a:p>
            <a:pPr marL="0" indent="0" eaLnBrk="1" hangingPunct="1">
              <a:buFontTx/>
              <a:buNone/>
            </a:pPr>
            <a:r>
              <a:rPr lang="ru-RU" sz="1800" b="1" smtClean="0"/>
              <a:t>6. Як узгоджуються прикметники 3 відміни з іменниками 1,  2 і 3  відмін.</a:t>
            </a:r>
          </a:p>
          <a:p>
            <a:pPr marL="0" indent="0" eaLnBrk="1" hangingPunct="1"/>
            <a:endParaRPr lang="ru-RU" sz="1800" b="1" smtClean="0"/>
          </a:p>
          <a:p>
            <a:pPr marL="0" indent="0" eaLnBrk="1" hangingPunct="1"/>
            <a:endParaRPr lang="ru-RU" sz="1800" b="1" smtClean="0"/>
          </a:p>
        </p:txBody>
      </p:sp>
      <p:sp>
        <p:nvSpPr>
          <p:cNvPr id="86018" name="Rectangle 4"/>
          <p:cNvSpPr>
            <a:spLocks noChangeArrowheads="1"/>
          </p:cNvSpPr>
          <p:nvPr/>
        </p:nvSpPr>
        <p:spPr bwMode="auto">
          <a:xfrm>
            <a:off x="539750" y="260350"/>
            <a:ext cx="7993063" cy="8636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rPr>
              <a:t>? Запитання для самоконтролю</a:t>
            </a:r>
            <a:endParaRPr lang="ru-RU" sz="2400" b="1">
              <a:solidFill>
                <a:srgbClr val="FF0066"/>
              </a:solidFill>
            </a:endParaRPr>
          </a:p>
        </p:txBody>
      </p:sp>
    </p:spTree>
  </p:cSld>
  <p:clrMapOvr>
    <a:masterClrMapping/>
  </p:clrMapOvr>
  <p:transition spd="med" advClick="0" advTm="30000">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ъект 2"/>
          <p:cNvSpPr>
            <a:spLocks noGrp="1"/>
          </p:cNvSpPr>
          <p:nvPr>
            <p:ph idx="4294967295"/>
          </p:nvPr>
        </p:nvSpPr>
        <p:spPr>
          <a:xfrm>
            <a:off x="107504" y="620688"/>
            <a:ext cx="8856984" cy="5616624"/>
          </a:xfrm>
        </p:spPr>
        <p:txBody>
          <a:bodyPr/>
          <a:lstStyle/>
          <a:p>
            <a:pPr marL="0" indent="0" eaLnBrk="1" hangingPunct="1">
              <a:buNone/>
            </a:pPr>
            <a:r>
              <a:rPr lang="ru-RU" sz="1800" b="1" dirty="0" err="1"/>
              <a:t>Після</a:t>
            </a:r>
            <a:r>
              <a:rPr lang="ru-RU" sz="1800" b="1" dirty="0"/>
              <a:t> </a:t>
            </a:r>
            <a:r>
              <a:rPr lang="ru-RU" sz="1800" b="1" dirty="0" err="1"/>
              <a:t>падіння</a:t>
            </a:r>
            <a:r>
              <a:rPr lang="ru-RU" sz="1800" b="1" dirty="0"/>
              <a:t> </a:t>
            </a:r>
            <a:r>
              <a:rPr lang="ru-RU" sz="1800" b="1" dirty="0" err="1"/>
              <a:t>римської</a:t>
            </a:r>
            <a:r>
              <a:rPr lang="ru-RU" sz="1800" b="1" dirty="0"/>
              <a:t> </a:t>
            </a:r>
            <a:r>
              <a:rPr lang="ru-RU" sz="1800" b="1" dirty="0" err="1"/>
              <a:t>імперії</a:t>
            </a:r>
            <a:r>
              <a:rPr lang="ru-RU" sz="1800" b="1" dirty="0"/>
              <a:t> </a:t>
            </a:r>
            <a:r>
              <a:rPr lang="ru-RU" sz="1800" b="1" dirty="0" err="1"/>
              <a:t>літературна</a:t>
            </a:r>
            <a:r>
              <a:rPr lang="ru-RU" sz="1800" b="1" dirty="0"/>
              <a:t> </a:t>
            </a:r>
            <a:r>
              <a:rPr lang="ru-RU" sz="1800" b="1" dirty="0" err="1"/>
              <a:t>латинська</a:t>
            </a:r>
            <a:r>
              <a:rPr lang="ru-RU" sz="1800" b="1" dirty="0"/>
              <a:t> </a:t>
            </a:r>
            <a:r>
              <a:rPr lang="ru-RU" sz="1800" b="1" dirty="0" err="1"/>
              <a:t>мова</a:t>
            </a:r>
            <a:r>
              <a:rPr lang="ru-RU" sz="1800" b="1" dirty="0"/>
              <a:t> </a:t>
            </a:r>
            <a:r>
              <a:rPr lang="ru-RU" sz="1800" b="1" dirty="0" err="1"/>
              <a:t>продовжувала</a:t>
            </a:r>
            <a:r>
              <a:rPr lang="ru-RU" sz="1800" b="1" dirty="0"/>
              <a:t> </a:t>
            </a:r>
            <a:r>
              <a:rPr lang="ru-RU" sz="1800" b="1" dirty="0" err="1"/>
              <a:t>існувати</a:t>
            </a:r>
            <a:r>
              <a:rPr lang="ru-RU" sz="1800" b="1" dirty="0"/>
              <a:t> в </a:t>
            </a:r>
            <a:r>
              <a:rPr lang="ru-RU" sz="1800" b="1" dirty="0" err="1"/>
              <a:t>Європі</a:t>
            </a:r>
            <a:r>
              <a:rPr lang="ru-RU" sz="1800" b="1" dirty="0"/>
              <a:t> як </a:t>
            </a:r>
            <a:r>
              <a:rPr lang="ru-RU" sz="1800" b="1" dirty="0" err="1"/>
              <a:t>мова</a:t>
            </a:r>
            <a:r>
              <a:rPr lang="ru-RU" sz="1800" b="1" dirty="0"/>
              <a:t> науки, </a:t>
            </a:r>
            <a:r>
              <a:rPr lang="ru-RU" sz="1800" b="1" dirty="0" err="1"/>
              <a:t>релігії</a:t>
            </a:r>
            <a:r>
              <a:rPr lang="ru-RU" sz="1800" b="1" dirty="0"/>
              <a:t>, </a:t>
            </a:r>
            <a:r>
              <a:rPr lang="ru-RU" sz="1800" b="1" dirty="0" err="1"/>
              <a:t>дипломатії</a:t>
            </a:r>
            <a:r>
              <a:rPr lang="ru-RU" sz="1800" b="1" dirty="0"/>
              <a:t>, </a:t>
            </a:r>
            <a:r>
              <a:rPr lang="ru-RU" sz="1800" b="1" dirty="0" err="1"/>
              <a:t>шкільництва</a:t>
            </a:r>
            <a:r>
              <a:rPr lang="ru-RU" sz="1800" b="1" dirty="0"/>
              <a:t>. В </a:t>
            </a:r>
            <a:r>
              <a:rPr lang="ru-RU" sz="1800" b="1" dirty="0" err="1"/>
              <a:t>епоху</a:t>
            </a:r>
            <a:r>
              <a:rPr lang="ru-RU" sz="1800" b="1" dirty="0"/>
              <a:t> </a:t>
            </a:r>
            <a:r>
              <a:rPr lang="ru-RU" sz="1800" b="1" dirty="0" err="1"/>
              <a:t>Середньовіччя</a:t>
            </a:r>
            <a:r>
              <a:rPr lang="ru-RU" sz="1800" b="1" dirty="0"/>
              <a:t> </a:t>
            </a:r>
            <a:r>
              <a:rPr lang="ru-RU" sz="1800" b="1" dirty="0" err="1"/>
              <a:t>латинською</a:t>
            </a:r>
            <a:r>
              <a:rPr lang="ru-RU" sz="1800" b="1" dirty="0"/>
              <a:t> </a:t>
            </a:r>
            <a:r>
              <a:rPr lang="ru-RU" sz="1800" b="1" dirty="0" err="1"/>
              <a:t>мовою</a:t>
            </a:r>
            <a:r>
              <a:rPr lang="ru-RU" sz="1800" b="1" dirty="0"/>
              <a:t> </a:t>
            </a:r>
            <a:r>
              <a:rPr lang="ru-RU" sz="1800" b="1" dirty="0" err="1"/>
              <a:t>складаються</a:t>
            </a:r>
            <a:r>
              <a:rPr lang="ru-RU" sz="1800" b="1" dirty="0"/>
              <a:t> </a:t>
            </a:r>
            <a:r>
              <a:rPr lang="ru-RU" sz="1800" b="1" dirty="0" err="1"/>
              <a:t>хроніки</a:t>
            </a:r>
            <a:r>
              <a:rPr lang="ru-RU" sz="1800" b="1" dirty="0"/>
              <a:t> (</a:t>
            </a:r>
            <a:r>
              <a:rPr lang="ru-RU" sz="1800" b="1" dirty="0" err="1"/>
              <a:t>часописи</a:t>
            </a:r>
            <a:r>
              <a:rPr lang="ru-RU" sz="1800" b="1" dirty="0"/>
              <a:t>). </a:t>
            </a:r>
          </a:p>
          <a:p>
            <a:pPr marL="0" indent="0" eaLnBrk="1" hangingPunct="1">
              <a:buFontTx/>
              <a:buNone/>
            </a:pPr>
            <a:r>
              <a:rPr lang="ru-RU" sz="1800" b="1" i="1" u="sng" dirty="0" err="1" smtClean="0"/>
              <a:t>Середньовічна</a:t>
            </a:r>
            <a:r>
              <a:rPr lang="ru-RU" sz="1800" b="1" i="1" u="sng" dirty="0" smtClean="0"/>
              <a:t> </a:t>
            </a:r>
            <a:r>
              <a:rPr lang="ru-RU" sz="1800" b="1" i="1" u="sng" dirty="0" err="1" smtClean="0"/>
              <a:t>латинь</a:t>
            </a:r>
            <a:r>
              <a:rPr lang="ru-RU" sz="1800" b="1" i="1" u="sng" dirty="0" smtClean="0"/>
              <a:t> </a:t>
            </a:r>
            <a:r>
              <a:rPr lang="ru-RU" sz="1800" b="1" dirty="0" smtClean="0"/>
              <a:t>- </a:t>
            </a:r>
            <a:r>
              <a:rPr lang="ru-RU" sz="1800" b="1" dirty="0" err="1" smtClean="0"/>
              <a:t>штучна</a:t>
            </a:r>
            <a:r>
              <a:rPr lang="ru-RU" sz="1800" b="1" dirty="0" smtClean="0"/>
              <a:t> </a:t>
            </a:r>
            <a:r>
              <a:rPr lang="ru-RU" sz="1800" b="1" dirty="0" err="1" smtClean="0"/>
              <a:t>мова</a:t>
            </a:r>
            <a:r>
              <a:rPr lang="ru-RU" sz="1800" b="1" dirty="0" smtClean="0"/>
              <a:t> </a:t>
            </a:r>
            <a:r>
              <a:rPr lang="ru-RU" sz="1800" b="1" dirty="0" err="1" smtClean="0"/>
              <a:t>школи</a:t>
            </a:r>
            <a:r>
              <a:rPr lang="ru-RU" sz="1800" b="1" dirty="0" smtClean="0"/>
              <a:t> і науки, </a:t>
            </a:r>
            <a:r>
              <a:rPr lang="ru-RU" sz="1800" b="1" dirty="0" err="1" smtClean="0"/>
              <a:t>утворилась</a:t>
            </a:r>
            <a:r>
              <a:rPr lang="ru-RU" sz="1800" b="1" dirty="0" smtClean="0"/>
              <a:t> </a:t>
            </a:r>
            <a:r>
              <a:rPr lang="ru-RU" sz="1800" b="1" dirty="0" err="1" smtClean="0"/>
              <a:t>після</a:t>
            </a:r>
            <a:r>
              <a:rPr lang="ru-RU" sz="1800" b="1" dirty="0" smtClean="0"/>
              <a:t> </a:t>
            </a:r>
            <a:r>
              <a:rPr lang="ru-RU" sz="1800" b="1" dirty="0" err="1" smtClean="0"/>
              <a:t>падіння</a:t>
            </a:r>
            <a:r>
              <a:rPr lang="ru-RU" sz="1800" b="1" dirty="0" smtClean="0"/>
              <a:t> Рима на </a:t>
            </a:r>
            <a:r>
              <a:rPr lang="ru-RU" sz="1800" b="1" dirty="0" err="1" smtClean="0"/>
              <a:t>базі</a:t>
            </a:r>
            <a:r>
              <a:rPr lang="ru-RU" sz="1800" b="1" dirty="0" smtClean="0"/>
              <a:t> </a:t>
            </a:r>
            <a:r>
              <a:rPr lang="ru-RU" sz="1800" b="1" dirty="0" err="1" smtClean="0"/>
              <a:t>післякласичної</a:t>
            </a:r>
            <a:r>
              <a:rPr lang="ru-RU" sz="1800" b="1" dirty="0" smtClean="0"/>
              <a:t> </a:t>
            </a:r>
            <a:r>
              <a:rPr lang="ru-RU" sz="1800" b="1" dirty="0" err="1" smtClean="0"/>
              <a:t>латини</a:t>
            </a:r>
            <a:r>
              <a:rPr lang="ru-RU" sz="1800" b="1" dirty="0" smtClean="0"/>
              <a:t>. Нова </a:t>
            </a:r>
            <a:r>
              <a:rPr lang="ru-RU" sz="1800" b="1" dirty="0" err="1" smtClean="0"/>
              <a:t>латинь</a:t>
            </a:r>
            <a:r>
              <a:rPr lang="ru-RU" sz="1800" b="1" dirty="0" smtClean="0"/>
              <a:t>, яка </a:t>
            </a:r>
            <a:r>
              <a:rPr lang="ru-RU" sz="1800" b="1" dirty="0" err="1" smtClean="0"/>
              <a:t>виникла</a:t>
            </a:r>
            <a:r>
              <a:rPr lang="ru-RU" sz="1800" b="1" dirty="0" smtClean="0"/>
              <a:t> в </a:t>
            </a:r>
            <a:r>
              <a:rPr lang="ru-RU" sz="1800" b="1" dirty="0" err="1" smtClean="0"/>
              <a:t>епоху</a:t>
            </a:r>
            <a:r>
              <a:rPr lang="ru-RU" sz="1800" b="1" dirty="0" smtClean="0"/>
              <a:t> </a:t>
            </a:r>
            <a:r>
              <a:rPr lang="ru-RU" sz="1800" b="1" dirty="0" err="1" smtClean="0"/>
              <a:t>Відродження</a:t>
            </a:r>
            <a:r>
              <a:rPr lang="ru-RU" sz="1800" b="1" dirty="0" smtClean="0"/>
              <a:t>, стала </a:t>
            </a:r>
            <a:r>
              <a:rPr lang="ru-RU" sz="1800" b="1" dirty="0" err="1" smtClean="0"/>
              <a:t>поширеним</a:t>
            </a:r>
            <a:r>
              <a:rPr lang="ru-RU" sz="1800" b="1" dirty="0" smtClean="0"/>
              <a:t> </a:t>
            </a:r>
            <a:r>
              <a:rPr lang="ru-RU" sz="1800" b="1" dirty="0" err="1" smtClean="0"/>
              <a:t>засобом</a:t>
            </a:r>
            <a:r>
              <a:rPr lang="ru-RU" sz="1800" b="1" dirty="0" smtClean="0"/>
              <a:t> </a:t>
            </a:r>
            <a:r>
              <a:rPr lang="ru-RU" sz="1800" b="1" dirty="0" err="1" smtClean="0"/>
              <a:t>міжнародного</a:t>
            </a:r>
            <a:r>
              <a:rPr lang="ru-RU" sz="1800" b="1" dirty="0" smtClean="0"/>
              <a:t> </a:t>
            </a:r>
            <a:r>
              <a:rPr lang="ru-RU" sz="1800" b="1" dirty="0" err="1" smtClean="0"/>
              <a:t>спілкування</a:t>
            </a:r>
            <a:r>
              <a:rPr lang="ru-RU" sz="1800" b="1" dirty="0" smtClean="0"/>
              <a:t> у </a:t>
            </a:r>
            <a:r>
              <a:rPr lang="ru-RU" sz="1800" b="1" dirty="0" err="1" smtClean="0"/>
              <a:t>Західній</a:t>
            </a:r>
            <a:r>
              <a:rPr lang="ru-RU" sz="1800" b="1" dirty="0" smtClean="0"/>
              <a:t> </a:t>
            </a:r>
            <a:r>
              <a:rPr lang="ru-RU" sz="1800" b="1" dirty="0" err="1" smtClean="0"/>
              <a:t>Європі</a:t>
            </a:r>
            <a:r>
              <a:rPr lang="ru-RU" sz="1800" b="1" dirty="0" smtClean="0"/>
              <a:t> аж до </a:t>
            </a:r>
            <a:r>
              <a:rPr lang="en-US" sz="1800" b="1" dirty="0" smtClean="0"/>
              <a:t>XIX </a:t>
            </a:r>
            <a:r>
              <a:rPr lang="ru-RU" sz="1800" b="1" dirty="0" err="1" smtClean="0"/>
              <a:t>століття</a:t>
            </a:r>
            <a:r>
              <a:rPr lang="ru-RU" sz="1800" b="1" dirty="0" smtClean="0"/>
              <a:t>.</a:t>
            </a:r>
          </a:p>
          <a:p>
            <a:pPr marL="0" indent="0" eaLnBrk="1" hangingPunct="1">
              <a:buFontTx/>
              <a:buNone/>
            </a:pPr>
            <a:r>
              <a:rPr lang="ru-RU" sz="1800" b="1" dirty="0" smtClean="0"/>
              <a:t>Особливо </a:t>
            </a:r>
            <a:r>
              <a:rPr lang="ru-RU" sz="1800" b="1" dirty="0" err="1" smtClean="0"/>
              <a:t>велику</a:t>
            </a:r>
            <a:r>
              <a:rPr lang="ru-RU" sz="1800" b="1" dirty="0" smtClean="0"/>
              <a:t> роль </a:t>
            </a:r>
            <a:r>
              <a:rPr lang="ru-RU" sz="1800" b="1" dirty="0" err="1" smtClean="0"/>
              <a:t>зіграла</a:t>
            </a:r>
            <a:r>
              <a:rPr lang="ru-RU" sz="1800" b="1" dirty="0" smtClean="0"/>
              <a:t> </a:t>
            </a:r>
            <a:r>
              <a:rPr lang="ru-RU" sz="1800" b="1" dirty="0" err="1" smtClean="0"/>
              <a:t>новолатинська</a:t>
            </a:r>
            <a:r>
              <a:rPr lang="ru-RU" sz="1800" b="1" dirty="0" smtClean="0"/>
              <a:t> </a:t>
            </a:r>
            <a:r>
              <a:rPr lang="ru-RU" sz="1800" b="1" dirty="0" err="1" smtClean="0"/>
              <a:t>мова</a:t>
            </a:r>
            <a:r>
              <a:rPr lang="ru-RU" sz="1800" b="1" dirty="0" smtClean="0"/>
              <a:t>,  як </a:t>
            </a:r>
            <a:r>
              <a:rPr lang="ru-RU" sz="1800" b="1" dirty="0" err="1" smtClean="0"/>
              <a:t>міжнародна</a:t>
            </a:r>
            <a:r>
              <a:rPr lang="ru-RU" sz="1800" b="1" dirty="0" smtClean="0"/>
              <a:t> </a:t>
            </a:r>
            <a:r>
              <a:rPr lang="ru-RU" sz="1800" b="1" dirty="0" err="1" smtClean="0"/>
              <a:t>мова</a:t>
            </a:r>
            <a:r>
              <a:rPr lang="ru-RU" sz="1800" b="1" dirty="0" smtClean="0"/>
              <a:t> науки. </a:t>
            </a:r>
            <a:r>
              <a:rPr lang="ru-RU" sz="1800" b="1" dirty="0" err="1" smtClean="0"/>
              <a:t>Латиною</a:t>
            </a:r>
            <a:r>
              <a:rPr lang="ru-RU" sz="1800" b="1" dirty="0" smtClean="0"/>
              <a:t> велось </a:t>
            </a:r>
            <a:r>
              <a:rPr lang="ru-RU" sz="1800" b="1" dirty="0" err="1" smtClean="0"/>
              <a:t>викладання</a:t>
            </a:r>
            <a:r>
              <a:rPr lang="ru-RU" sz="1800" b="1" dirty="0" smtClean="0"/>
              <a:t> в школах і </a:t>
            </a:r>
            <a:r>
              <a:rPr lang="ru-RU" sz="1800" b="1" dirty="0" err="1" smtClean="0"/>
              <a:t>університетах</a:t>
            </a:r>
            <a:r>
              <a:rPr lang="ru-RU" sz="1800" b="1" dirty="0" smtClean="0"/>
              <a:t>, </a:t>
            </a:r>
            <a:r>
              <a:rPr lang="ru-RU" sz="1800" b="1" dirty="0" err="1" smtClean="0"/>
              <a:t>видавались</a:t>
            </a:r>
            <a:r>
              <a:rPr lang="ru-RU" sz="1800" b="1" dirty="0" smtClean="0"/>
              <a:t> </a:t>
            </a:r>
            <a:r>
              <a:rPr lang="ru-RU" sz="1800" b="1" dirty="0" err="1" smtClean="0"/>
              <a:t>наукові</a:t>
            </a:r>
            <a:r>
              <a:rPr lang="ru-RU" sz="1800" b="1" dirty="0" smtClean="0"/>
              <a:t> </a:t>
            </a:r>
            <a:r>
              <a:rPr lang="ru-RU" sz="1800" b="1" dirty="0" err="1" smtClean="0"/>
              <a:t>праці</a:t>
            </a:r>
            <a:r>
              <a:rPr lang="ru-RU" sz="1800" b="1" dirty="0" smtClean="0"/>
              <a:t>, на </a:t>
            </a:r>
            <a:r>
              <a:rPr lang="ru-RU" sz="1800" b="1" dirty="0" err="1" smtClean="0"/>
              <a:t>неї</a:t>
            </a:r>
            <a:r>
              <a:rPr lang="ru-RU" sz="1800" b="1" dirty="0" smtClean="0"/>
              <a:t> </a:t>
            </a:r>
            <a:r>
              <a:rPr lang="ru-RU" sz="1800" b="1" dirty="0" err="1" smtClean="0"/>
              <a:t>перекладались</a:t>
            </a:r>
            <a:r>
              <a:rPr lang="ru-RU" sz="1800" b="1" dirty="0" smtClean="0"/>
              <a:t> твори </a:t>
            </a:r>
            <a:r>
              <a:rPr lang="ru-RU" sz="1800" b="1" dirty="0" err="1" smtClean="0"/>
              <a:t>древньогрецьких</a:t>
            </a:r>
            <a:r>
              <a:rPr lang="ru-RU" sz="1800" b="1" dirty="0" smtClean="0"/>
              <a:t> і </a:t>
            </a:r>
            <a:r>
              <a:rPr lang="ru-RU" sz="1800" b="1" dirty="0" err="1" smtClean="0"/>
              <a:t>арабських</a:t>
            </a:r>
            <a:r>
              <a:rPr lang="ru-RU" sz="1800" b="1" dirty="0" smtClean="0"/>
              <a:t> </a:t>
            </a:r>
            <a:r>
              <a:rPr lang="ru-RU" sz="1800" b="1" dirty="0" err="1" smtClean="0"/>
              <a:t>вчених</a:t>
            </a:r>
            <a:r>
              <a:rPr lang="ru-RU" sz="1800" b="1" dirty="0" smtClean="0"/>
              <a:t>.</a:t>
            </a:r>
          </a:p>
          <a:p>
            <a:pPr marL="0" indent="0" eaLnBrk="1" hangingPunct="1">
              <a:buFontTx/>
              <a:buNone/>
            </a:pPr>
            <a:r>
              <a:rPr lang="ru-RU" sz="1800" b="1" dirty="0" smtClean="0"/>
              <a:t>В </a:t>
            </a:r>
            <a:r>
              <a:rPr lang="ru-RU" sz="1800" b="1" dirty="0" err="1" smtClean="0"/>
              <a:t>працях</a:t>
            </a:r>
            <a:r>
              <a:rPr lang="ru-RU" sz="1800" b="1" dirty="0" smtClean="0"/>
              <a:t> </a:t>
            </a:r>
            <a:r>
              <a:rPr lang="ru-RU" sz="1800" b="1" dirty="0" err="1" smtClean="0"/>
              <a:t>багатьох</a:t>
            </a:r>
            <a:r>
              <a:rPr lang="ru-RU" sz="1800" b="1" dirty="0" smtClean="0"/>
              <a:t> </a:t>
            </a:r>
            <a:r>
              <a:rPr lang="ru-RU" sz="1800" b="1" dirty="0" err="1" smtClean="0"/>
              <a:t>вчених</a:t>
            </a:r>
            <a:r>
              <a:rPr lang="ru-RU" sz="1800" b="1" dirty="0" smtClean="0"/>
              <a:t> та </a:t>
            </a:r>
            <a:r>
              <a:rPr lang="ru-RU" sz="1800" b="1" dirty="0" err="1" smtClean="0"/>
              <a:t>досліджувачів</a:t>
            </a:r>
            <a:r>
              <a:rPr lang="ru-RU" sz="1800" b="1" dirty="0" smtClean="0"/>
              <a:t> </a:t>
            </a:r>
            <a:r>
              <a:rPr lang="ru-RU" sz="1800" b="1" dirty="0" err="1" smtClean="0"/>
              <a:t>природи</a:t>
            </a:r>
            <a:r>
              <a:rPr lang="ru-RU" sz="1800" b="1" dirty="0" smtClean="0"/>
              <a:t> </a:t>
            </a:r>
            <a:r>
              <a:rPr lang="ru-RU" sz="1800" b="1" dirty="0" err="1" smtClean="0"/>
              <a:t>були</a:t>
            </a:r>
            <a:r>
              <a:rPr lang="ru-RU" sz="1800" b="1" dirty="0" smtClean="0"/>
              <a:t> </a:t>
            </a:r>
            <a:r>
              <a:rPr lang="ru-RU" sz="1800" b="1" dirty="0" err="1" smtClean="0"/>
              <a:t>закладені</a:t>
            </a:r>
            <a:r>
              <a:rPr lang="ru-RU" sz="1800" b="1" dirty="0" smtClean="0"/>
              <a:t> </a:t>
            </a:r>
            <a:r>
              <a:rPr lang="ru-RU" sz="1800" b="1" dirty="0" err="1" smtClean="0"/>
              <a:t>основи</a:t>
            </a:r>
            <a:r>
              <a:rPr lang="ru-RU" sz="1800" b="1" dirty="0" smtClean="0"/>
              <a:t> </a:t>
            </a:r>
            <a:r>
              <a:rPr lang="ru-RU" sz="1800" b="1" dirty="0" err="1" smtClean="0"/>
              <a:t>сучасної</a:t>
            </a:r>
            <a:r>
              <a:rPr lang="ru-RU" sz="1800" b="1" dirty="0" smtClean="0"/>
              <a:t> </a:t>
            </a:r>
            <a:r>
              <a:rPr lang="ru-RU" sz="1800" b="1" dirty="0" err="1" smtClean="0"/>
              <a:t>міжнародної</a:t>
            </a:r>
            <a:r>
              <a:rPr lang="ru-RU" sz="1800" b="1" dirty="0" smtClean="0"/>
              <a:t> </a:t>
            </a:r>
            <a:r>
              <a:rPr lang="ru-RU" sz="1800" b="1" dirty="0" err="1" smtClean="0"/>
              <a:t>наукової</a:t>
            </a:r>
            <a:r>
              <a:rPr lang="ru-RU" sz="1800" b="1" dirty="0" smtClean="0"/>
              <a:t> </a:t>
            </a:r>
            <a:r>
              <a:rPr lang="ru-RU" sz="1800" b="1" dirty="0" err="1" smtClean="0"/>
              <a:t>термінології</a:t>
            </a:r>
            <a:r>
              <a:rPr lang="ru-RU" sz="1800" b="1" dirty="0" smtClean="0"/>
              <a:t> </a:t>
            </a:r>
            <a:r>
              <a:rPr lang="ru-RU" sz="1800" b="1" dirty="0" err="1" smtClean="0"/>
              <a:t>латинською</a:t>
            </a:r>
            <a:r>
              <a:rPr lang="ru-RU" sz="1800" b="1" dirty="0" smtClean="0"/>
              <a:t> </a:t>
            </a:r>
            <a:r>
              <a:rPr lang="ru-RU" sz="1800" b="1" dirty="0" err="1" smtClean="0"/>
              <a:t>мовою</a:t>
            </a:r>
            <a:r>
              <a:rPr lang="ru-RU" sz="1800" b="1" dirty="0" smtClean="0"/>
              <a:t>, яка </a:t>
            </a:r>
            <a:r>
              <a:rPr lang="ru-RU" sz="1800" b="1" dirty="0" err="1" smtClean="0"/>
              <a:t>має</a:t>
            </a:r>
            <a:r>
              <a:rPr lang="ru-RU" sz="1800" b="1" dirty="0" smtClean="0"/>
              <a:t> </a:t>
            </a:r>
            <a:r>
              <a:rPr lang="ru-RU" sz="1800" b="1" dirty="0" err="1" smtClean="0"/>
              <a:t>найвищий</a:t>
            </a:r>
            <a:r>
              <a:rPr lang="ru-RU" sz="1800" b="1" dirty="0" smtClean="0"/>
              <a:t> </a:t>
            </a:r>
            <a:r>
              <a:rPr lang="ru-RU" sz="1800" b="1" dirty="0" err="1" smtClean="0"/>
              <a:t>рівень</a:t>
            </a:r>
            <a:r>
              <a:rPr lang="ru-RU" sz="1800" b="1" dirty="0" smtClean="0"/>
              <a:t> </a:t>
            </a:r>
            <a:r>
              <a:rPr lang="ru-RU" sz="1800" b="1" dirty="0" err="1" smtClean="0"/>
              <a:t>розвитку</a:t>
            </a:r>
            <a:r>
              <a:rPr lang="ru-RU" sz="1800" b="1" dirty="0" smtClean="0"/>
              <a:t> в </a:t>
            </a:r>
            <a:r>
              <a:rPr lang="ru-RU" sz="1800" b="1" dirty="0" err="1" smtClean="0"/>
              <a:t>царині</a:t>
            </a:r>
            <a:r>
              <a:rPr lang="ru-RU" sz="1800" b="1" dirty="0" smtClean="0"/>
              <a:t> </a:t>
            </a:r>
            <a:r>
              <a:rPr lang="ru-RU" sz="1800" b="1" dirty="0" err="1" smtClean="0"/>
              <a:t>біологічних</a:t>
            </a:r>
            <a:r>
              <a:rPr lang="ru-RU" sz="1800" b="1" dirty="0" smtClean="0"/>
              <a:t> наук - у </a:t>
            </a:r>
            <a:r>
              <a:rPr lang="ru-RU" sz="1800" b="1" dirty="0" err="1" smtClean="0"/>
              <a:t>медицині</a:t>
            </a:r>
            <a:r>
              <a:rPr lang="ru-RU" sz="1800" b="1" dirty="0" smtClean="0"/>
              <a:t>, </a:t>
            </a:r>
            <a:r>
              <a:rPr lang="ru-RU" sz="1800" b="1" dirty="0" err="1" smtClean="0"/>
              <a:t>ветеринарії</a:t>
            </a:r>
            <a:r>
              <a:rPr lang="ru-RU" sz="1800" b="1" dirty="0" smtClean="0"/>
              <a:t>, </a:t>
            </a:r>
            <a:r>
              <a:rPr lang="ru-RU" sz="1800" b="1" dirty="0" err="1" smtClean="0"/>
              <a:t>ботаніці</a:t>
            </a:r>
            <a:r>
              <a:rPr lang="ru-RU" sz="1800" b="1" dirty="0" smtClean="0"/>
              <a:t>, </a:t>
            </a:r>
            <a:r>
              <a:rPr lang="ru-RU" sz="1800" b="1" dirty="0" err="1" smtClean="0"/>
              <a:t>зоології</a:t>
            </a:r>
            <a:r>
              <a:rPr lang="ru-RU" sz="1800" b="1" dirty="0" smtClean="0"/>
              <a:t>. </a:t>
            </a:r>
            <a:r>
              <a:rPr lang="ru-RU" sz="1800" b="1" dirty="0" err="1" smtClean="0"/>
              <a:t>Багатовіковий</a:t>
            </a:r>
            <a:r>
              <a:rPr lang="ru-RU" sz="1800" b="1" dirty="0" smtClean="0"/>
              <a:t> </a:t>
            </a:r>
            <a:r>
              <a:rPr lang="ru-RU" sz="1800" b="1" dirty="0" err="1" smtClean="0"/>
              <a:t>розвиток</a:t>
            </a:r>
            <a:r>
              <a:rPr lang="ru-RU" sz="1800" b="1" dirty="0" smtClean="0"/>
              <a:t> </a:t>
            </a:r>
            <a:r>
              <a:rPr lang="ru-RU" sz="1800" b="1" dirty="0" err="1" smtClean="0"/>
              <a:t>цих</a:t>
            </a:r>
            <a:r>
              <a:rPr lang="ru-RU" sz="1800" b="1" dirty="0" smtClean="0"/>
              <a:t> наук </a:t>
            </a:r>
            <a:r>
              <a:rPr lang="ru-RU" sz="1800" b="1" dirty="0" err="1" smtClean="0"/>
              <a:t>відбувався</a:t>
            </a:r>
            <a:r>
              <a:rPr lang="ru-RU" sz="1800" b="1" dirty="0" smtClean="0"/>
              <a:t>, </a:t>
            </a:r>
            <a:r>
              <a:rPr lang="ru-RU" sz="1800" b="1" dirty="0" err="1" smtClean="0"/>
              <a:t>головним</a:t>
            </a:r>
            <a:r>
              <a:rPr lang="ru-RU" sz="1800" b="1" dirty="0" smtClean="0"/>
              <a:t> чином, </a:t>
            </a:r>
            <a:r>
              <a:rPr lang="ru-RU" sz="1800" b="1" dirty="0" err="1" smtClean="0"/>
              <a:t>латинською</a:t>
            </a:r>
            <a:r>
              <a:rPr lang="ru-RU" sz="1800" b="1" dirty="0" smtClean="0"/>
              <a:t> </a:t>
            </a:r>
            <a:r>
              <a:rPr lang="ru-RU" sz="1800" b="1" dirty="0" err="1" smtClean="0"/>
              <a:t>мовою</a:t>
            </a:r>
            <a:r>
              <a:rPr lang="ru-RU" sz="1800" b="1" dirty="0" smtClean="0"/>
              <a:t>, яка </a:t>
            </a:r>
            <a:r>
              <a:rPr lang="ru-RU" sz="1800" b="1" dirty="0" err="1" smtClean="0"/>
              <a:t>ввібрала</a:t>
            </a:r>
            <a:r>
              <a:rPr lang="ru-RU" sz="1800" b="1" dirty="0" smtClean="0"/>
              <a:t> в себе </a:t>
            </a:r>
            <a:r>
              <a:rPr lang="ru-RU" sz="1800" b="1" dirty="0" err="1" smtClean="0"/>
              <a:t>багатющу</a:t>
            </a:r>
            <a:r>
              <a:rPr lang="ru-RU" sz="1800" b="1" dirty="0" smtClean="0"/>
              <a:t> </a:t>
            </a:r>
            <a:r>
              <a:rPr lang="ru-RU" sz="1800" b="1" dirty="0" err="1" smtClean="0"/>
              <a:t>словарну</a:t>
            </a:r>
            <a:r>
              <a:rPr lang="ru-RU" sz="1800" b="1" dirty="0" smtClean="0"/>
              <a:t> </a:t>
            </a:r>
            <a:r>
              <a:rPr lang="ru-RU" sz="1800" b="1" dirty="0" err="1" smtClean="0"/>
              <a:t>спадщину</a:t>
            </a:r>
            <a:r>
              <a:rPr lang="ru-RU" sz="1800" b="1" dirty="0" smtClean="0"/>
              <a:t> </a:t>
            </a:r>
            <a:r>
              <a:rPr lang="ru-RU" sz="1800" b="1" dirty="0" err="1" smtClean="0"/>
              <a:t>грецької</a:t>
            </a:r>
            <a:r>
              <a:rPr lang="ru-RU" sz="1800" b="1" dirty="0" smtClean="0"/>
              <a:t> </a:t>
            </a:r>
            <a:r>
              <a:rPr lang="ru-RU" sz="1800" b="1" dirty="0" err="1" smtClean="0"/>
              <a:t>мови</a:t>
            </a:r>
            <a:r>
              <a:rPr lang="ru-RU" sz="1800" b="1" dirty="0" smtClean="0"/>
              <a:t>, </a:t>
            </a:r>
            <a:r>
              <a:rPr lang="ru-RU" sz="1800" b="1" dirty="0" err="1" smtClean="0"/>
              <a:t>що</a:t>
            </a:r>
            <a:r>
              <a:rPr lang="ru-RU" sz="1800" b="1" dirty="0" smtClean="0"/>
              <a:t> </a:t>
            </a:r>
            <a:r>
              <a:rPr lang="ru-RU" sz="1800" b="1" dirty="0" err="1" smtClean="0"/>
              <a:t>збереглася</a:t>
            </a:r>
            <a:r>
              <a:rPr lang="ru-RU" sz="1800" b="1" dirty="0" smtClean="0"/>
              <a:t> до наших </a:t>
            </a:r>
            <a:r>
              <a:rPr lang="ru-RU" sz="1800" b="1" dirty="0" err="1" smtClean="0"/>
              <a:t>днів</a:t>
            </a:r>
            <a:r>
              <a:rPr lang="ru-RU" sz="1800" b="1" dirty="0" smtClean="0"/>
              <a:t> </a:t>
            </a:r>
            <a:r>
              <a:rPr lang="ru-RU" sz="1800" b="1" dirty="0" err="1" smtClean="0"/>
              <a:t>серед</a:t>
            </a:r>
            <a:r>
              <a:rPr lang="ru-RU" sz="1800" b="1" dirty="0" smtClean="0"/>
              <a:t> </a:t>
            </a:r>
            <a:r>
              <a:rPr lang="ru-RU" sz="1800" b="1" dirty="0" err="1" smtClean="0"/>
              <a:t>мов</a:t>
            </a:r>
            <a:r>
              <a:rPr lang="ru-RU" sz="1800" b="1" dirty="0" smtClean="0"/>
              <a:t> </a:t>
            </a:r>
            <a:r>
              <a:rPr lang="ru-RU" sz="1800" b="1" dirty="0" err="1" smtClean="0"/>
              <a:t>античних</a:t>
            </a:r>
            <a:r>
              <a:rPr lang="ru-RU" sz="1800" b="1" dirty="0" smtClean="0"/>
              <a:t> </a:t>
            </a:r>
            <a:r>
              <a:rPr lang="ru-RU" sz="1800" b="1" dirty="0" err="1" smtClean="0"/>
              <a:t>цивілізацій</a:t>
            </a:r>
            <a:r>
              <a:rPr lang="ru-RU" sz="1800" b="1" dirty="0" smtClean="0"/>
              <a:t> </a:t>
            </a:r>
            <a:r>
              <a:rPr lang="ru-RU" sz="1800" b="1" dirty="0" err="1" smtClean="0"/>
              <a:t>Західної</a:t>
            </a:r>
            <a:r>
              <a:rPr lang="ru-RU" sz="1800" b="1" dirty="0" smtClean="0"/>
              <a:t> </a:t>
            </a:r>
            <a:r>
              <a:rPr lang="ru-RU" sz="1800" b="1" dirty="0" err="1" smtClean="0"/>
              <a:t>Європи</a:t>
            </a:r>
            <a:r>
              <a:rPr lang="ru-RU" sz="1800" b="1" dirty="0" smtClean="0"/>
              <a:t>.</a:t>
            </a:r>
          </a:p>
        </p:txBody>
      </p:sp>
    </p:spTree>
  </p:cSld>
  <p:clrMapOvr>
    <a:masterClrMapping/>
  </p:clrMapOvr>
  <p:transition spd="med" advClick="0" advTm="30000">
    <p:wheel spokes="8"/>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Объект 1"/>
          <p:cNvSpPr>
            <a:spLocks noGrp="1"/>
          </p:cNvSpPr>
          <p:nvPr>
            <p:ph idx="4294967295"/>
          </p:nvPr>
        </p:nvSpPr>
        <p:spPr>
          <a:xfrm>
            <a:off x="395288" y="692150"/>
            <a:ext cx="8229600" cy="2232025"/>
          </a:xfrm>
        </p:spPr>
        <p:txBody>
          <a:bodyPr/>
          <a:lstStyle/>
          <a:p>
            <a:pPr eaLnBrk="1" hangingPunct="1">
              <a:buFontTx/>
              <a:buNone/>
            </a:pPr>
            <a:r>
              <a:rPr lang="ru-RU" sz="2200" i="1" smtClean="0"/>
              <a:t>	</a:t>
            </a:r>
            <a:r>
              <a:rPr lang="ru-RU" sz="1800" b="1" i="1" smtClean="0"/>
              <a:t>1. Визначте рід прикметників і перекладіть:</a:t>
            </a:r>
          </a:p>
          <a:p>
            <a:pPr eaLnBrk="1" hangingPunct="1">
              <a:buFontTx/>
              <a:buNone/>
            </a:pPr>
            <a:r>
              <a:rPr lang="ru-RU" sz="1800" b="1" smtClean="0"/>
              <a:t> 	</a:t>
            </a:r>
            <a:r>
              <a:rPr lang="en-US" sz="1800" b="1" smtClean="0">
                <a:solidFill>
                  <a:srgbClr val="FF0066"/>
                </a:solidFill>
              </a:rPr>
              <a:t>Acris, teres, commune, dorsal</a:t>
            </a:r>
            <a:r>
              <a:rPr lang="ru-RU" sz="1800" b="1" smtClean="0">
                <a:solidFill>
                  <a:srgbClr val="FF0066"/>
                </a:solidFill>
              </a:rPr>
              <a:t>і</a:t>
            </a:r>
            <a:r>
              <a:rPr lang="en-US" sz="1800" b="1" smtClean="0">
                <a:solidFill>
                  <a:srgbClr val="FF0066"/>
                </a:solidFill>
              </a:rPr>
              <a:t>s, celer, nasale, quadriceps, viridis, putre,  impar, officinalis, molle, salubris, simplex, vernalis, triceps.</a:t>
            </a:r>
            <a:r>
              <a:rPr lang="en-US" sz="1800" b="1" smtClean="0"/>
              <a:t> </a:t>
            </a:r>
          </a:p>
          <a:p>
            <a:pPr eaLnBrk="1" hangingPunct="1">
              <a:buFontTx/>
              <a:buNone/>
            </a:pPr>
            <a:endParaRPr lang="ru-RU" sz="1800" b="1" smtClean="0"/>
          </a:p>
          <a:p>
            <a:pPr eaLnBrk="1" hangingPunct="1">
              <a:buFontTx/>
              <a:buNone/>
            </a:pPr>
            <a:r>
              <a:rPr lang="ru-RU" sz="1800" b="1" i="1" smtClean="0"/>
              <a:t>	2. Підберіть прикметники з правої колонки до іменників з лівої колонки, перекладіть:</a:t>
            </a:r>
          </a:p>
          <a:p>
            <a:pPr eaLnBrk="1" hangingPunct="1">
              <a:buFontTx/>
              <a:buNone/>
            </a:pPr>
            <a:endParaRPr lang="ru-RU" sz="1800" b="1" smtClean="0"/>
          </a:p>
        </p:txBody>
      </p:sp>
      <p:graphicFrame>
        <p:nvGraphicFramePr>
          <p:cNvPr id="87047" name="Group 7"/>
          <p:cNvGraphicFramePr>
            <a:graphicFrameLocks noGrp="1"/>
          </p:cNvGraphicFramePr>
          <p:nvPr/>
        </p:nvGraphicFramePr>
        <p:xfrm>
          <a:off x="1835150" y="2924175"/>
          <a:ext cx="6076950" cy="3352800"/>
        </p:xfrm>
        <a:graphic>
          <a:graphicData uri="http://schemas.openxmlformats.org/drawingml/2006/table">
            <a:tbl>
              <a:tblPr/>
              <a:tblGrid>
                <a:gridCol w="3024188"/>
                <a:gridCol w="3052762"/>
              </a:tblGrid>
              <a:tr h="3352800">
                <a:tc>
                  <a:txBody>
                    <a:bodyPr/>
                    <a:lstStyle/>
                    <a:p>
                      <a:pPr marL="0" marR="0" lvl="0" indent="1143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cs typeface="Times New Roman" pitchFamily="18" charset="0"/>
                        </a:rPr>
                        <a:t>       </a:t>
                      </a:r>
                      <a:r>
                        <a:rPr kumimoji="0" lang="en-US" sz="1800" b="1" i="0" u="none" strike="noStrike" cap="none" normalizeH="0" baseline="0" smtClean="0">
                          <a:ln>
                            <a:noFill/>
                          </a:ln>
                          <a:solidFill>
                            <a:srgbClr val="FF0066"/>
                          </a:solidFill>
                          <a:effectLst/>
                          <a:latin typeface="Arial" charset="0"/>
                          <a:cs typeface="Times New Roman" pitchFamily="18" charset="0"/>
                        </a:rPr>
                        <a:t>os</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1143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cs typeface="Times New Roman" pitchFamily="18" charset="0"/>
                        </a:rPr>
                        <a:t>       </a:t>
                      </a:r>
                      <a:r>
                        <a:rPr kumimoji="0" lang="en-US" sz="1800" b="1" i="0" u="none" strike="noStrike" cap="none" normalizeH="0" baseline="0" smtClean="0">
                          <a:ln>
                            <a:noFill/>
                          </a:ln>
                          <a:solidFill>
                            <a:srgbClr val="FF0066"/>
                          </a:solidFill>
                          <a:effectLst/>
                          <a:latin typeface="Arial" charset="0"/>
                          <a:cs typeface="Times New Roman" pitchFamily="18" charset="0"/>
                        </a:rPr>
                        <a:t>aorta</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1143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cs typeface="Times New Roman" pitchFamily="18" charset="0"/>
                        </a:rPr>
                        <a:t>       </a:t>
                      </a:r>
                      <a:r>
                        <a:rPr kumimoji="0" lang="en-US" sz="1800" b="1" i="0" u="none" strike="noStrike" cap="none" normalizeH="0" baseline="0" smtClean="0">
                          <a:ln>
                            <a:noFill/>
                          </a:ln>
                          <a:solidFill>
                            <a:srgbClr val="FF0066"/>
                          </a:solidFill>
                          <a:effectLst/>
                          <a:latin typeface="Arial" charset="0"/>
                          <a:cs typeface="Times New Roman" pitchFamily="18" charset="0"/>
                        </a:rPr>
                        <a:t>sapo</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1143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cs typeface="Times New Roman" pitchFamily="18" charset="0"/>
                        </a:rPr>
                        <a:t>       </a:t>
                      </a:r>
                      <a:r>
                        <a:rPr kumimoji="0" lang="en-US" sz="1800" b="1" i="0" u="none" strike="noStrike" cap="none" normalizeH="0" baseline="0" smtClean="0">
                          <a:ln>
                            <a:noFill/>
                          </a:ln>
                          <a:solidFill>
                            <a:srgbClr val="FF0066"/>
                          </a:solidFill>
                          <a:effectLst/>
                          <a:latin typeface="Arial" charset="0"/>
                          <a:cs typeface="Times New Roman" pitchFamily="18" charset="0"/>
                        </a:rPr>
                        <a:t>aether</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1143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cs typeface="Times New Roman" pitchFamily="18" charset="0"/>
                        </a:rPr>
                        <a:t>       </a:t>
                      </a:r>
                      <a:r>
                        <a:rPr kumimoji="0" lang="en-US" sz="1800" b="1" i="0" u="none" strike="noStrike" cap="none" normalizeH="0" baseline="0" smtClean="0">
                          <a:ln>
                            <a:noFill/>
                          </a:ln>
                          <a:solidFill>
                            <a:srgbClr val="FF0066"/>
                          </a:solidFill>
                          <a:effectLst/>
                          <a:latin typeface="Arial" charset="0"/>
                          <a:cs typeface="Times New Roman" pitchFamily="18" charset="0"/>
                        </a:rPr>
                        <a:t>foramen</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1143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cs typeface="Times New Roman" pitchFamily="18" charset="0"/>
                        </a:rPr>
                        <a:t>       </a:t>
                      </a:r>
                      <a:r>
                        <a:rPr kumimoji="0" lang="en-US" sz="1800" b="1" i="0" u="none" strike="noStrike" cap="none" normalizeH="0" baseline="0" smtClean="0">
                          <a:ln>
                            <a:noFill/>
                          </a:ln>
                          <a:solidFill>
                            <a:srgbClr val="FF0066"/>
                          </a:solidFill>
                          <a:effectLst/>
                          <a:latin typeface="Arial" charset="0"/>
                          <a:cs typeface="Times New Roman" pitchFamily="18" charset="0"/>
                        </a:rPr>
                        <a:t>musculus</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1143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cs typeface="Times New Roman" pitchFamily="18" charset="0"/>
                        </a:rPr>
                        <a:t>       </a:t>
                      </a:r>
                      <a:r>
                        <a:rPr kumimoji="0" lang="en-US" sz="1800" b="1" i="0" u="none" strike="noStrike" cap="none" normalizeH="0" baseline="0" smtClean="0">
                          <a:ln>
                            <a:noFill/>
                          </a:ln>
                          <a:solidFill>
                            <a:srgbClr val="FF0066"/>
                          </a:solidFill>
                          <a:effectLst/>
                          <a:latin typeface="Arial" charset="0"/>
                          <a:cs typeface="Times New Roman" pitchFamily="18" charset="0"/>
                        </a:rPr>
                        <a:t>nervus</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1143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cs typeface="Times New Roman" pitchFamily="18" charset="0"/>
                        </a:rPr>
                        <a:t>       </a:t>
                      </a:r>
                      <a:r>
                        <a:rPr kumimoji="0" lang="en-US" sz="1800" b="1" i="0" u="none" strike="noStrike" cap="none" normalizeH="0" baseline="0" smtClean="0">
                          <a:ln>
                            <a:noFill/>
                          </a:ln>
                          <a:solidFill>
                            <a:srgbClr val="FF0066"/>
                          </a:solidFill>
                          <a:effectLst/>
                          <a:latin typeface="Arial" charset="0"/>
                          <a:cs typeface="Times New Roman" pitchFamily="18" charset="0"/>
                        </a:rPr>
                        <a:t>pulvis</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1143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cs typeface="Times New Roman" pitchFamily="18" charset="0"/>
                        </a:rPr>
                        <a:t>       </a:t>
                      </a:r>
                      <a:r>
                        <a:rPr kumimoji="0" lang="en-US" sz="1800" b="1" i="0" u="none" strike="noStrike" cap="none" normalizeH="0" baseline="0" smtClean="0">
                          <a:ln>
                            <a:noFill/>
                          </a:ln>
                          <a:solidFill>
                            <a:srgbClr val="FF0066"/>
                          </a:solidFill>
                          <a:effectLst/>
                          <a:latin typeface="Arial" charset="0"/>
                          <a:cs typeface="Times New Roman" pitchFamily="18" charset="0"/>
                        </a:rPr>
                        <a:t>solutio</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1143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cs typeface="Times New Roman" pitchFamily="18" charset="0"/>
                        </a:rPr>
                        <a:t>       </a:t>
                      </a:r>
                      <a:r>
                        <a:rPr kumimoji="0" lang="en-US" sz="1800" b="1" i="0" u="none" strike="noStrike" cap="none" normalizeH="0" baseline="0" smtClean="0">
                          <a:ln>
                            <a:noFill/>
                          </a:ln>
                          <a:solidFill>
                            <a:srgbClr val="FF0066"/>
                          </a:solidFill>
                          <a:effectLst/>
                          <a:latin typeface="Arial" charset="0"/>
                          <a:cs typeface="Times New Roman" pitchFamily="18" charset="0"/>
                        </a:rPr>
                        <a:t>dosis</a:t>
                      </a:r>
                      <a:endParaRPr kumimoji="0" lang="ru-RU" sz="1800" b="1" i="0" u="none" strike="noStrike" cap="none" normalizeH="0" baseline="0" smtClean="0">
                        <a:ln>
                          <a:noFill/>
                        </a:ln>
                        <a:solidFill>
                          <a:srgbClr val="FF0066"/>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0066"/>
                          </a:solidFill>
                          <a:effectLst/>
                          <a:latin typeface="Arial" charset="0"/>
                          <a:cs typeface="Times New Roman" pitchFamily="18" charset="0"/>
                        </a:rPr>
                        <a:t>ascendens</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0066"/>
                          </a:solidFill>
                          <a:effectLst/>
                          <a:latin typeface="Arial" charset="0"/>
                          <a:cs typeface="Times New Roman" pitchFamily="18" charset="0"/>
                        </a:rPr>
                        <a:t>quadriceps</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0066"/>
                          </a:solidFill>
                          <a:effectLst/>
                          <a:latin typeface="Arial" charset="0"/>
                          <a:cs typeface="Times New Roman" pitchFamily="18" charset="0"/>
                        </a:rPr>
                        <a:t>simplex</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0066"/>
                          </a:solidFill>
                          <a:effectLst/>
                          <a:latin typeface="Arial" charset="0"/>
                          <a:cs typeface="Times New Roman" pitchFamily="18" charset="0"/>
                        </a:rPr>
                        <a:t>subtilis</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0066"/>
                          </a:solidFill>
                          <a:effectLst/>
                          <a:latin typeface="Arial" charset="0"/>
                          <a:cs typeface="Times New Roman" pitchFamily="18" charset="0"/>
                        </a:rPr>
                        <a:t>femoralis</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0066"/>
                          </a:solidFill>
                          <a:effectLst/>
                          <a:latin typeface="Arial" charset="0"/>
                          <a:cs typeface="Times New Roman" pitchFamily="18" charset="0"/>
                        </a:rPr>
                        <a:t>nasale</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66"/>
                          </a:solidFill>
                          <a:effectLst/>
                          <a:latin typeface="Arial" charset="0"/>
                          <a:cs typeface="Times New Roman" pitchFamily="18" charset="0"/>
                        </a:rPr>
                        <a:t>occipitale</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66"/>
                          </a:solidFill>
                          <a:effectLst/>
                          <a:latin typeface="Arial" charset="0"/>
                          <a:cs typeface="Times New Roman" pitchFamily="18" charset="0"/>
                        </a:rPr>
                        <a:t>medicinalis</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66"/>
                          </a:solidFill>
                          <a:effectLst/>
                          <a:latin typeface="Arial" charset="0"/>
                          <a:cs typeface="Times New Roman" pitchFamily="18" charset="0"/>
                        </a:rPr>
                        <a:t>letalis</a:t>
                      </a:r>
                      <a:endParaRPr kumimoji="0" lang="ru-RU" sz="1800" b="1" i="0" u="none" strike="noStrike" cap="none" normalizeH="0" baseline="0" smtClean="0">
                        <a:ln>
                          <a:noFill/>
                        </a:ln>
                        <a:solidFill>
                          <a:srgbClr val="FF0066"/>
                        </a:solidFill>
                        <a:effectLst/>
                        <a:latin typeface="Arial"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66"/>
                          </a:solidFill>
                          <a:effectLst/>
                          <a:latin typeface="Arial" charset="0"/>
                          <a:cs typeface="Times New Roman" pitchFamily="18" charset="0"/>
                        </a:rPr>
                        <a:t>viridis</a:t>
                      </a:r>
                      <a:endParaRPr kumimoji="0" lang="ru-RU" sz="1800" b="1" i="0" u="none" strike="noStrike" cap="none" normalizeH="0" baseline="0" smtClean="0">
                        <a:ln>
                          <a:noFill/>
                        </a:ln>
                        <a:solidFill>
                          <a:srgbClr val="FF0066"/>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
        <p:nvSpPr>
          <p:cNvPr id="87045" name="Rectangle 4"/>
          <p:cNvSpPr>
            <a:spLocks noChangeArrowheads="1"/>
          </p:cNvSpPr>
          <p:nvPr/>
        </p:nvSpPr>
        <p:spPr bwMode="auto">
          <a:xfrm>
            <a:off x="755650" y="188913"/>
            <a:ext cx="7704138" cy="4318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latin typeface="Arial" charset="0"/>
              </a:rPr>
              <a:t>Домашнє завдання</a:t>
            </a:r>
            <a:endParaRPr lang="ru-RU" sz="2400" b="1">
              <a:solidFill>
                <a:srgbClr val="FF0066"/>
              </a:solidFill>
              <a:latin typeface="Arial" charset="0"/>
            </a:endParaRPr>
          </a:p>
        </p:txBody>
      </p:sp>
      <p:sp>
        <p:nvSpPr>
          <p:cNvPr id="87046" name="Rectangle 8"/>
          <p:cNvSpPr>
            <a:spLocks noChangeArrowheads="1"/>
          </p:cNvSpPr>
          <p:nvPr/>
        </p:nvSpPr>
        <p:spPr bwMode="auto">
          <a:xfrm>
            <a:off x="900113" y="2852738"/>
            <a:ext cx="576262" cy="504825"/>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a:solidFill>
                  <a:srgbClr val="FF0066"/>
                </a:solidFill>
                <a:latin typeface="Arial" charset="0"/>
              </a:rPr>
              <a:t>А)</a:t>
            </a:r>
            <a:endParaRPr lang="ru-RU" b="1">
              <a:solidFill>
                <a:srgbClr val="FF0066"/>
              </a:solidFill>
              <a:latin typeface="Arial" charset="0"/>
            </a:endParaRPr>
          </a:p>
        </p:txBody>
      </p:sp>
    </p:spTree>
  </p:cSld>
  <p:clrMapOvr>
    <a:masterClrMapping/>
  </p:clrMapOvr>
  <p:transition spd="med" advClick="0" advTm="30000">
    <p:wheel spokes="8"/>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Объект 2"/>
          <p:cNvSpPr>
            <a:spLocks noGrp="1"/>
          </p:cNvSpPr>
          <p:nvPr>
            <p:ph idx="4294967295"/>
          </p:nvPr>
        </p:nvSpPr>
        <p:spPr>
          <a:xfrm>
            <a:off x="457200" y="476250"/>
            <a:ext cx="8229600" cy="5619750"/>
          </a:xfrm>
        </p:spPr>
        <p:txBody>
          <a:bodyPr/>
          <a:lstStyle/>
          <a:p>
            <a:pPr eaLnBrk="1" hangingPunct="1">
              <a:buFontTx/>
              <a:buNone/>
            </a:pPr>
            <a:r>
              <a:rPr lang="ru-RU" sz="1800" b="1" smtClean="0">
                <a:solidFill>
                  <a:srgbClr val="FF0066"/>
                </a:solidFill>
              </a:rPr>
              <a:t>Б)   	Візьми: Настою трави горицвіту весняного  із 3-150,0</a:t>
            </a:r>
          </a:p>
          <a:p>
            <a:pPr eaLnBrk="1" hangingPunct="1">
              <a:buFontTx/>
              <a:buNone/>
            </a:pPr>
            <a:r>
              <a:rPr lang="ru-RU" sz="1800" b="1" smtClean="0">
                <a:solidFill>
                  <a:srgbClr val="FF0066"/>
                </a:solidFill>
              </a:rPr>
              <a:t>              Простого сиропу 10,0</a:t>
            </a:r>
          </a:p>
          <a:p>
            <a:pPr eaLnBrk="1" hangingPunct="1">
              <a:buFontTx/>
              <a:buNone/>
            </a:pPr>
            <a:r>
              <a:rPr lang="ru-RU" sz="1800" b="1" smtClean="0">
                <a:solidFill>
                  <a:srgbClr val="FF0066"/>
                </a:solidFill>
              </a:rPr>
              <a:t>              Змішай. Видай. Познач.</a:t>
            </a:r>
          </a:p>
          <a:p>
            <a:pPr eaLnBrk="1" hangingPunct="1">
              <a:buFontTx/>
              <a:buNone/>
            </a:pPr>
            <a:endParaRPr lang="ru-RU" sz="1800" b="1" smtClean="0">
              <a:solidFill>
                <a:srgbClr val="FF0066"/>
              </a:solidFill>
            </a:endParaRPr>
          </a:p>
          <a:p>
            <a:pPr eaLnBrk="1" hangingPunct="1">
              <a:buFontTx/>
              <a:buNone/>
            </a:pPr>
            <a:r>
              <a:rPr lang="ru-RU" sz="1800" b="1" smtClean="0">
                <a:solidFill>
                  <a:srgbClr val="FF0066"/>
                </a:solidFill>
              </a:rPr>
              <a:t>		Візьми: Креоліну 20,0</a:t>
            </a:r>
          </a:p>
          <a:p>
            <a:pPr eaLnBrk="1" hangingPunct="1">
              <a:buFontTx/>
              <a:buNone/>
            </a:pPr>
            <a:r>
              <a:rPr lang="ru-RU" sz="1800" b="1" smtClean="0">
                <a:solidFill>
                  <a:srgbClr val="FF0066"/>
                </a:solidFill>
              </a:rPr>
              <a:t>               Зеленого мила 50,0</a:t>
            </a:r>
          </a:p>
          <a:p>
            <a:pPr eaLnBrk="1" hangingPunct="1">
              <a:buFontTx/>
              <a:buNone/>
            </a:pPr>
            <a:r>
              <a:rPr lang="ru-RU" sz="1800" b="1" smtClean="0">
                <a:solidFill>
                  <a:srgbClr val="FF0066"/>
                </a:solidFill>
              </a:rPr>
              <a:t>               Змішай, щоб утворилась рідка мазь.</a:t>
            </a:r>
          </a:p>
          <a:p>
            <a:pPr eaLnBrk="1" hangingPunct="1">
              <a:buFontTx/>
              <a:buNone/>
            </a:pPr>
            <a:r>
              <a:rPr lang="ru-RU" sz="1800" b="1" smtClean="0">
                <a:solidFill>
                  <a:srgbClr val="FF0066"/>
                </a:solidFill>
              </a:rPr>
              <a:t>               Видай. Познач.</a:t>
            </a:r>
          </a:p>
          <a:p>
            <a:pPr eaLnBrk="1" hangingPunct="1"/>
            <a:endParaRPr lang="ru-RU" sz="1800" b="1" smtClean="0">
              <a:solidFill>
                <a:srgbClr val="FF0066"/>
              </a:solidFill>
            </a:endParaRPr>
          </a:p>
          <a:p>
            <a:pPr eaLnBrk="1" hangingPunct="1"/>
            <a:endParaRPr lang="ru-RU" sz="1800" b="1" smtClean="0"/>
          </a:p>
        </p:txBody>
      </p:sp>
    </p:spTree>
  </p:cSld>
  <p:clrMapOvr>
    <a:masterClrMapping/>
  </p:clrMapOvr>
  <p:transition spd="med" advClick="0" advTm="30000">
    <p:wheel spokes="8"/>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Объект 2"/>
          <p:cNvSpPr>
            <a:spLocks noGrp="1"/>
          </p:cNvSpPr>
          <p:nvPr>
            <p:ph sz="half" idx="4294967295"/>
          </p:nvPr>
        </p:nvSpPr>
        <p:spPr>
          <a:xfrm>
            <a:off x="323850" y="1125538"/>
            <a:ext cx="4059238" cy="4572000"/>
          </a:xfrm>
        </p:spPr>
        <p:txBody>
          <a:bodyPr/>
          <a:lstStyle/>
          <a:p>
            <a:pPr marL="0" indent="0" eaLnBrk="1" hangingPunct="1">
              <a:buFontTx/>
              <a:buNone/>
            </a:pPr>
            <a:r>
              <a:rPr lang="en-US" sz="2200" smtClean="0">
                <a:solidFill>
                  <a:schemeClr val="hlink"/>
                </a:solidFill>
              </a:rPr>
              <a:t>cranialis, e</a:t>
            </a:r>
            <a:r>
              <a:rPr lang="en-US" sz="2200" smtClean="0"/>
              <a:t> - </a:t>
            </a:r>
            <a:r>
              <a:rPr lang="ru-RU" sz="2200" smtClean="0"/>
              <a:t>черепний, краніальний</a:t>
            </a:r>
          </a:p>
          <a:p>
            <a:pPr marL="0" indent="0" eaLnBrk="1" hangingPunct="1">
              <a:buFontTx/>
              <a:buNone/>
            </a:pPr>
            <a:r>
              <a:rPr lang="en-US" sz="2200" smtClean="0">
                <a:solidFill>
                  <a:schemeClr val="hlink"/>
                </a:solidFill>
              </a:rPr>
              <a:t>caudalis, e</a:t>
            </a:r>
            <a:r>
              <a:rPr lang="en-US" sz="2200" smtClean="0"/>
              <a:t> - </a:t>
            </a:r>
            <a:r>
              <a:rPr lang="ru-RU" sz="2200" smtClean="0"/>
              <a:t>хвостовий, каудальний</a:t>
            </a:r>
          </a:p>
          <a:p>
            <a:pPr marL="0" indent="0" eaLnBrk="1" hangingPunct="1">
              <a:buFontTx/>
              <a:buNone/>
            </a:pPr>
            <a:r>
              <a:rPr lang="en-US" sz="2200" smtClean="0">
                <a:solidFill>
                  <a:schemeClr val="hlink"/>
                </a:solidFill>
              </a:rPr>
              <a:t>dorsalis, e</a:t>
            </a:r>
            <a:r>
              <a:rPr lang="en-US" sz="2200" smtClean="0"/>
              <a:t> - </a:t>
            </a:r>
            <a:r>
              <a:rPr lang="ru-RU" sz="2200" smtClean="0"/>
              <a:t>спинний,  дорсальний</a:t>
            </a:r>
          </a:p>
          <a:p>
            <a:pPr marL="0" indent="0" eaLnBrk="1" hangingPunct="1">
              <a:buFontTx/>
              <a:buNone/>
            </a:pPr>
            <a:r>
              <a:rPr lang="en-US" sz="2200" smtClean="0">
                <a:solidFill>
                  <a:schemeClr val="hlink"/>
                </a:solidFill>
              </a:rPr>
              <a:t>ventralis, e</a:t>
            </a:r>
            <a:r>
              <a:rPr lang="en-US" sz="2200" smtClean="0"/>
              <a:t> - </a:t>
            </a:r>
            <a:r>
              <a:rPr lang="ru-RU" sz="2200" smtClean="0"/>
              <a:t>черевний, вентральний</a:t>
            </a:r>
          </a:p>
          <a:p>
            <a:pPr marL="0" indent="0" eaLnBrk="1" hangingPunct="1">
              <a:buFontTx/>
              <a:buNone/>
            </a:pPr>
            <a:r>
              <a:rPr lang="en-US" sz="2200" smtClean="0">
                <a:solidFill>
                  <a:schemeClr val="hlink"/>
                </a:solidFill>
              </a:rPr>
              <a:t>lateralis, e</a:t>
            </a:r>
            <a:r>
              <a:rPr lang="en-US" sz="2200" smtClean="0"/>
              <a:t> - </a:t>
            </a:r>
            <a:r>
              <a:rPr lang="ru-RU" sz="2200" smtClean="0"/>
              <a:t>боковий, латеральний</a:t>
            </a:r>
          </a:p>
          <a:p>
            <a:pPr marL="0" indent="0" eaLnBrk="1" hangingPunct="1">
              <a:buFontTx/>
              <a:buNone/>
            </a:pPr>
            <a:r>
              <a:rPr lang="en-US" sz="2200" smtClean="0">
                <a:solidFill>
                  <a:schemeClr val="hlink"/>
                </a:solidFill>
              </a:rPr>
              <a:t>medialis, e</a:t>
            </a:r>
            <a:r>
              <a:rPr lang="en-US" sz="2200" smtClean="0"/>
              <a:t> - </a:t>
            </a:r>
            <a:r>
              <a:rPr lang="ru-RU" sz="2200" smtClean="0"/>
              <a:t>середній</a:t>
            </a:r>
          </a:p>
          <a:p>
            <a:pPr marL="0" indent="0" eaLnBrk="1" hangingPunct="1">
              <a:buFontTx/>
              <a:buNone/>
            </a:pPr>
            <a:r>
              <a:rPr lang="en-US" sz="2200" smtClean="0">
                <a:solidFill>
                  <a:schemeClr val="hlink"/>
                </a:solidFill>
              </a:rPr>
              <a:t>vertebralis, e</a:t>
            </a:r>
            <a:r>
              <a:rPr lang="en-US" sz="2200" smtClean="0"/>
              <a:t> - </a:t>
            </a:r>
            <a:r>
              <a:rPr lang="ru-RU" sz="2200" smtClean="0"/>
              <a:t>хребцевий</a:t>
            </a:r>
          </a:p>
          <a:p>
            <a:pPr marL="0" indent="0" eaLnBrk="1" hangingPunct="1">
              <a:buFontTx/>
              <a:buNone/>
            </a:pPr>
            <a:r>
              <a:rPr lang="en-US" sz="2200" smtClean="0">
                <a:solidFill>
                  <a:schemeClr val="hlink"/>
                </a:solidFill>
              </a:rPr>
              <a:t>thoracalis, e</a:t>
            </a:r>
            <a:r>
              <a:rPr lang="en-US" sz="2200" smtClean="0"/>
              <a:t> - </a:t>
            </a:r>
            <a:r>
              <a:rPr lang="ru-RU" sz="2200" smtClean="0"/>
              <a:t>грудний</a:t>
            </a:r>
          </a:p>
          <a:p>
            <a:pPr marL="0" indent="0" eaLnBrk="1" hangingPunct="1">
              <a:buFontTx/>
              <a:buNone/>
            </a:pPr>
            <a:endParaRPr lang="ru-RU" sz="2500" smtClean="0"/>
          </a:p>
        </p:txBody>
      </p:sp>
      <p:sp>
        <p:nvSpPr>
          <p:cNvPr id="89090" name="Объект 3"/>
          <p:cNvSpPr>
            <a:spLocks noGrp="1"/>
          </p:cNvSpPr>
          <p:nvPr>
            <p:ph sz="half" idx="4294967295"/>
          </p:nvPr>
        </p:nvSpPr>
        <p:spPr>
          <a:xfrm>
            <a:off x="4859338" y="1052513"/>
            <a:ext cx="4059237" cy="4572000"/>
          </a:xfrm>
        </p:spPr>
        <p:txBody>
          <a:bodyPr/>
          <a:lstStyle/>
          <a:p>
            <a:pPr marL="0" indent="0" eaLnBrk="1" hangingPunct="1">
              <a:buFontTx/>
              <a:buNone/>
            </a:pPr>
            <a:r>
              <a:rPr lang="en-US" sz="2200" smtClean="0">
                <a:solidFill>
                  <a:schemeClr val="hlink"/>
                </a:solidFill>
              </a:rPr>
              <a:t>simplex, icis</a:t>
            </a:r>
            <a:r>
              <a:rPr lang="en-US" sz="2200" smtClean="0"/>
              <a:t> - </a:t>
            </a:r>
            <a:r>
              <a:rPr lang="ru-RU" sz="2200" smtClean="0"/>
              <a:t>простий</a:t>
            </a:r>
          </a:p>
          <a:p>
            <a:pPr marL="0" indent="0" eaLnBrk="1" hangingPunct="1">
              <a:buFontTx/>
              <a:buNone/>
            </a:pPr>
            <a:r>
              <a:rPr lang="en-US" sz="2200" smtClean="0">
                <a:solidFill>
                  <a:schemeClr val="hlink"/>
                </a:solidFill>
              </a:rPr>
              <a:t>teres,  etis</a:t>
            </a:r>
            <a:r>
              <a:rPr lang="en-US" sz="2200" smtClean="0"/>
              <a:t> - </a:t>
            </a:r>
            <a:r>
              <a:rPr lang="ru-RU" sz="2200" smtClean="0"/>
              <a:t>круглий</a:t>
            </a:r>
          </a:p>
          <a:p>
            <a:pPr marL="0" indent="0" eaLnBrk="1" hangingPunct="1">
              <a:buFontTx/>
              <a:buNone/>
            </a:pPr>
            <a:r>
              <a:rPr lang="en-US" sz="2200" smtClean="0">
                <a:solidFill>
                  <a:schemeClr val="hlink"/>
                </a:solidFill>
              </a:rPr>
              <a:t>mollis, e</a:t>
            </a:r>
            <a:r>
              <a:rPr lang="en-US" sz="2200" smtClean="0"/>
              <a:t>  - </a:t>
            </a:r>
            <a:r>
              <a:rPr lang="ru-RU" sz="2200" smtClean="0"/>
              <a:t>м’який </a:t>
            </a:r>
          </a:p>
          <a:p>
            <a:pPr marL="0" indent="0" eaLnBrk="1" hangingPunct="1">
              <a:buFontTx/>
              <a:buNone/>
            </a:pPr>
            <a:r>
              <a:rPr lang="en-US" sz="2200" smtClean="0">
                <a:solidFill>
                  <a:schemeClr val="hlink"/>
                </a:solidFill>
              </a:rPr>
              <a:t>vir</a:t>
            </a:r>
            <a:r>
              <a:rPr lang="ru-RU" sz="2200" smtClean="0">
                <a:solidFill>
                  <a:schemeClr val="hlink"/>
                </a:solidFill>
              </a:rPr>
              <a:t>і</a:t>
            </a:r>
            <a:r>
              <a:rPr lang="en-US" sz="2200" smtClean="0">
                <a:solidFill>
                  <a:schemeClr val="hlink"/>
                </a:solidFill>
              </a:rPr>
              <a:t>dis, </a:t>
            </a:r>
            <a:r>
              <a:rPr lang="ru-RU" sz="2200" smtClean="0">
                <a:solidFill>
                  <a:schemeClr val="hlink"/>
                </a:solidFill>
              </a:rPr>
              <a:t>е</a:t>
            </a:r>
            <a:r>
              <a:rPr lang="ru-RU" sz="2200" smtClean="0"/>
              <a:t> </a:t>
            </a:r>
            <a:r>
              <a:rPr lang="en-US" sz="2200" smtClean="0"/>
              <a:t>- </a:t>
            </a:r>
            <a:r>
              <a:rPr lang="ru-RU" sz="2200" smtClean="0"/>
              <a:t>зелений</a:t>
            </a:r>
          </a:p>
          <a:p>
            <a:pPr marL="0" indent="0" eaLnBrk="1" hangingPunct="1">
              <a:buFontTx/>
              <a:buNone/>
            </a:pPr>
            <a:r>
              <a:rPr lang="en-US" sz="2200" smtClean="0">
                <a:solidFill>
                  <a:schemeClr val="hlink"/>
                </a:solidFill>
              </a:rPr>
              <a:t>sterilis, e</a:t>
            </a:r>
            <a:r>
              <a:rPr lang="en-US" sz="2200" smtClean="0"/>
              <a:t> - </a:t>
            </a:r>
            <a:r>
              <a:rPr lang="ru-RU" sz="2200" smtClean="0"/>
              <a:t>стерильний</a:t>
            </a:r>
          </a:p>
          <a:p>
            <a:pPr marL="0" indent="0" eaLnBrk="1" hangingPunct="1">
              <a:buFontTx/>
              <a:buNone/>
            </a:pPr>
            <a:r>
              <a:rPr lang="en-US" sz="2200" smtClean="0">
                <a:solidFill>
                  <a:schemeClr val="hlink"/>
                </a:solidFill>
              </a:rPr>
              <a:t>letalis, e</a:t>
            </a:r>
            <a:r>
              <a:rPr lang="en-US" sz="2200" smtClean="0"/>
              <a:t> - </a:t>
            </a:r>
            <a:r>
              <a:rPr lang="ru-RU" sz="2200" smtClean="0"/>
              <a:t>смертельний</a:t>
            </a:r>
          </a:p>
          <a:p>
            <a:pPr marL="0" indent="0" eaLnBrk="1" hangingPunct="1">
              <a:buFontTx/>
              <a:buNone/>
            </a:pPr>
            <a:r>
              <a:rPr lang="en-US" sz="2200" smtClean="0">
                <a:solidFill>
                  <a:schemeClr val="hlink"/>
                </a:solidFill>
              </a:rPr>
              <a:t>adonis, idis f</a:t>
            </a:r>
            <a:r>
              <a:rPr lang="en-US" sz="2200" smtClean="0"/>
              <a:t> - </a:t>
            </a:r>
            <a:r>
              <a:rPr lang="ru-RU" sz="2200" smtClean="0"/>
              <a:t>горицвіт</a:t>
            </a:r>
          </a:p>
          <a:p>
            <a:pPr marL="0" indent="0" eaLnBrk="1" hangingPunct="1">
              <a:buFontTx/>
              <a:buNone/>
            </a:pPr>
            <a:r>
              <a:rPr lang="en-US" sz="2200" smtClean="0">
                <a:solidFill>
                  <a:schemeClr val="hlink"/>
                </a:solidFill>
              </a:rPr>
              <a:t>vernalis, e</a:t>
            </a:r>
            <a:r>
              <a:rPr lang="en-US" sz="2200" smtClean="0"/>
              <a:t> - </a:t>
            </a:r>
            <a:r>
              <a:rPr lang="ru-RU" sz="2200" smtClean="0"/>
              <a:t>весняний	</a:t>
            </a:r>
          </a:p>
          <a:p>
            <a:pPr marL="0" indent="0" eaLnBrk="1" hangingPunct="1">
              <a:buFontTx/>
              <a:buNone/>
            </a:pPr>
            <a:r>
              <a:rPr lang="en-US" sz="2200" smtClean="0">
                <a:solidFill>
                  <a:schemeClr val="hlink"/>
                </a:solidFill>
              </a:rPr>
              <a:t>communis, e</a:t>
            </a:r>
            <a:r>
              <a:rPr lang="en-US" sz="2200" smtClean="0"/>
              <a:t> - </a:t>
            </a:r>
            <a:r>
              <a:rPr lang="ru-RU" sz="2200" smtClean="0"/>
              <a:t>загальний, звичайний  </a:t>
            </a:r>
          </a:p>
          <a:p>
            <a:pPr marL="0" indent="0" eaLnBrk="1" hangingPunct="1">
              <a:buFontTx/>
              <a:buNone/>
            </a:pPr>
            <a:r>
              <a:rPr lang="en-US" sz="2200" smtClean="0">
                <a:solidFill>
                  <a:schemeClr val="hlink"/>
                </a:solidFill>
              </a:rPr>
              <a:t>acer, </a:t>
            </a:r>
            <a:r>
              <a:rPr lang="ru-RU" sz="2200" smtClean="0">
                <a:solidFill>
                  <a:schemeClr val="hlink"/>
                </a:solidFill>
              </a:rPr>
              <a:t>а</a:t>
            </a:r>
            <a:r>
              <a:rPr lang="en-US" sz="2200" smtClean="0">
                <a:solidFill>
                  <a:schemeClr val="hlink"/>
                </a:solidFill>
              </a:rPr>
              <a:t>cris, </a:t>
            </a:r>
            <a:r>
              <a:rPr lang="ru-RU" sz="2200" smtClean="0">
                <a:solidFill>
                  <a:schemeClr val="hlink"/>
                </a:solidFill>
              </a:rPr>
              <a:t>ас</a:t>
            </a:r>
            <a:r>
              <a:rPr lang="en-US" sz="2200" smtClean="0">
                <a:solidFill>
                  <a:schemeClr val="hlink"/>
                </a:solidFill>
              </a:rPr>
              <a:t>re</a:t>
            </a:r>
            <a:r>
              <a:rPr lang="en-US" sz="2200" smtClean="0"/>
              <a:t> - </a:t>
            </a:r>
            <a:r>
              <a:rPr lang="ru-RU" sz="2200" smtClean="0"/>
              <a:t>гостри</a:t>
            </a:r>
            <a:r>
              <a:rPr lang="uk-UA" sz="2200" smtClean="0"/>
              <a:t>й</a:t>
            </a:r>
            <a:endParaRPr lang="en-US" sz="2200" smtClean="0"/>
          </a:p>
          <a:p>
            <a:pPr marL="0" indent="0" eaLnBrk="1" hangingPunct="1">
              <a:buFontTx/>
              <a:buNone/>
            </a:pPr>
            <a:r>
              <a:rPr lang="en-US" sz="2200" smtClean="0">
                <a:solidFill>
                  <a:schemeClr val="hlink"/>
                </a:solidFill>
              </a:rPr>
              <a:t>lumbalis, e</a:t>
            </a:r>
            <a:r>
              <a:rPr lang="en-US" sz="2200" smtClean="0"/>
              <a:t> - </a:t>
            </a:r>
            <a:r>
              <a:rPr lang="ru-RU" sz="2200" smtClean="0"/>
              <a:t>поперековий</a:t>
            </a:r>
            <a:endParaRPr lang="en-US" sz="2200" smtClean="0"/>
          </a:p>
          <a:p>
            <a:pPr marL="0" indent="0" eaLnBrk="1" hangingPunct="1">
              <a:buFontTx/>
              <a:buNone/>
            </a:pPr>
            <a:r>
              <a:rPr lang="en-US" sz="2200" smtClean="0">
                <a:solidFill>
                  <a:schemeClr val="hlink"/>
                </a:solidFill>
              </a:rPr>
              <a:t>cervicalis, e</a:t>
            </a:r>
            <a:r>
              <a:rPr lang="en-US" sz="2200" smtClean="0"/>
              <a:t> - </a:t>
            </a:r>
            <a:r>
              <a:rPr lang="ru-RU" sz="2200" smtClean="0"/>
              <a:t>шийний</a:t>
            </a:r>
          </a:p>
        </p:txBody>
      </p:sp>
      <p:sp>
        <p:nvSpPr>
          <p:cNvPr id="89091" name="Rectangle 5"/>
          <p:cNvSpPr>
            <a:spLocks noChangeArrowheads="1"/>
          </p:cNvSpPr>
          <p:nvPr/>
        </p:nvSpPr>
        <p:spPr bwMode="auto">
          <a:xfrm>
            <a:off x="539750" y="188913"/>
            <a:ext cx="7632700" cy="935037"/>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sym typeface="Wingdings" pitchFamily="2" charset="2"/>
              </a:rPr>
              <a:t> </a:t>
            </a:r>
            <a:r>
              <a:rPr lang="uk-UA" sz="2400" b="1">
                <a:solidFill>
                  <a:srgbClr val="FF0066"/>
                </a:solidFill>
              </a:rPr>
              <a:t>Слова для активного засвоювання</a:t>
            </a:r>
            <a:endParaRPr lang="ru-RU" sz="2400" b="1">
              <a:solidFill>
                <a:srgbClr val="FF0066"/>
              </a:solidFill>
            </a:endParaRPr>
          </a:p>
        </p:txBody>
      </p:sp>
    </p:spTree>
  </p:cSld>
  <p:clrMapOvr>
    <a:masterClrMapping/>
  </p:clrMapOvr>
  <p:transition spd="med" advClick="0" advTm="30000">
    <p:wheel spokes="8"/>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Объект 2"/>
          <p:cNvSpPr>
            <a:spLocks noGrp="1"/>
          </p:cNvSpPr>
          <p:nvPr>
            <p:ph idx="4294967295"/>
          </p:nvPr>
        </p:nvSpPr>
        <p:spPr>
          <a:xfrm>
            <a:off x="457200" y="1673225"/>
            <a:ext cx="8229600" cy="4394200"/>
          </a:xfrm>
        </p:spPr>
        <p:txBody>
          <a:bodyPr/>
          <a:lstStyle/>
          <a:p>
            <a:pPr marL="0" indent="0" eaLnBrk="1" hangingPunct="1">
              <a:buFontTx/>
              <a:buNone/>
            </a:pPr>
            <a:r>
              <a:rPr lang="ru-RU" sz="1800" b="1" i="1" smtClean="0">
                <a:solidFill>
                  <a:schemeClr val="hlink"/>
                </a:solidFill>
              </a:rPr>
              <a:t>План</a:t>
            </a:r>
            <a:r>
              <a:rPr lang="ru-RU" sz="1800" b="1" smtClean="0">
                <a:solidFill>
                  <a:schemeClr val="hlink"/>
                </a:solidFill>
              </a:rPr>
              <a:t> </a:t>
            </a:r>
          </a:p>
          <a:p>
            <a:pPr marL="0" indent="0" eaLnBrk="1" hangingPunct="1">
              <a:buFontTx/>
              <a:buNone/>
            </a:pPr>
            <a:r>
              <a:rPr lang="ru-RU" sz="1800" b="1" smtClean="0"/>
              <a:t>1.  Рід, основа, закінчення називного і родового відмінків</a:t>
            </a:r>
          </a:p>
          <a:p>
            <a:pPr marL="0" indent="0" eaLnBrk="1" hangingPunct="1">
              <a:buFontTx/>
              <a:buNone/>
            </a:pPr>
            <a:r>
              <a:rPr lang="ru-RU" sz="1800" b="1" smtClean="0"/>
              <a:t>2.  Винятки, щодо іменників четвертої відміни</a:t>
            </a:r>
          </a:p>
          <a:p>
            <a:pPr marL="0" indent="0" eaLnBrk="1" hangingPunct="1"/>
            <a:endParaRPr lang="ru-RU" sz="1800" b="1" smtClean="0"/>
          </a:p>
          <a:p>
            <a:pPr marL="0" indent="0" eaLnBrk="1" hangingPunct="1">
              <a:buFontTx/>
              <a:buNone/>
            </a:pPr>
            <a:endParaRPr lang="ru-RU" sz="1800" b="1" smtClean="0"/>
          </a:p>
          <a:p>
            <a:pPr marL="0" indent="0" eaLnBrk="1" hangingPunct="1">
              <a:buFontTx/>
              <a:buNone/>
            </a:pPr>
            <a:r>
              <a:rPr lang="ru-RU" sz="2400" b="1" i="1" smtClean="0">
                <a:solidFill>
                  <a:schemeClr val="hlink"/>
                </a:solidFill>
                <a:sym typeface="Webdings" pitchFamily="18" charset="2"/>
              </a:rPr>
              <a:t> </a:t>
            </a:r>
            <a:r>
              <a:rPr lang="ru-RU" sz="1800" b="1" i="1" smtClean="0">
                <a:solidFill>
                  <a:schemeClr val="hlink"/>
                </a:solidFill>
              </a:rPr>
              <a:t>Використані джерела:</a:t>
            </a:r>
          </a:p>
          <a:p>
            <a:pPr marL="0" indent="0" eaLnBrk="1" hangingPunct="1">
              <a:buFontTx/>
              <a:buNone/>
            </a:pPr>
            <a:r>
              <a:rPr lang="ru-RU" sz="1800" b="1" smtClean="0"/>
              <a:t>1.  Буркат А.П. "Латинский язык и основы ветеринарной терминологии", К, "Выща школа" 1989г.  с. 120-122</a:t>
            </a:r>
          </a:p>
          <a:p>
            <a:pPr marL="0" indent="0" eaLnBrk="1" hangingPunct="1">
              <a:buFontTx/>
              <a:buNone/>
            </a:pPr>
            <a:r>
              <a:rPr lang="ru-RU" sz="1800" b="1" smtClean="0"/>
              <a:t>2.  Семілетко В.І., Столбецька С.Б. Латинська мова: Підручник. – Біла Церква, БДАУ, 2002. – с. 43-45.</a:t>
            </a:r>
          </a:p>
          <a:p>
            <a:pPr marL="0" indent="0" eaLnBrk="1" hangingPunct="1"/>
            <a:endParaRPr lang="ru-RU" sz="1800" b="1" smtClean="0"/>
          </a:p>
        </p:txBody>
      </p:sp>
      <p:sp>
        <p:nvSpPr>
          <p:cNvPr id="90114" name="Rectangle 4"/>
          <p:cNvSpPr>
            <a:spLocks noChangeArrowheads="1"/>
          </p:cNvSpPr>
          <p:nvPr/>
        </p:nvSpPr>
        <p:spPr bwMode="auto">
          <a:xfrm>
            <a:off x="1547813" y="476250"/>
            <a:ext cx="6264275" cy="936625"/>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latin typeface="Arial" charset="0"/>
              </a:rPr>
              <a:t>ЧЕТВЕРТА ВІДМІНА ІМЕННИКІВ</a:t>
            </a:r>
            <a:endParaRPr lang="ru-RU" sz="2400" b="1">
              <a:solidFill>
                <a:srgbClr val="FF0066"/>
              </a:solidFill>
              <a:latin typeface="Arial" charset="0"/>
            </a:endParaRPr>
          </a:p>
        </p:txBody>
      </p:sp>
    </p:spTree>
  </p:cSld>
  <p:clrMapOvr>
    <a:masterClrMapping/>
  </p:clrMapOvr>
  <p:transition spd="med" advClick="0" advTm="30000">
    <p:wheel spokes="8"/>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Объект 2"/>
          <p:cNvSpPr>
            <a:spLocks noGrp="1"/>
          </p:cNvSpPr>
          <p:nvPr>
            <p:ph idx="4294967295"/>
          </p:nvPr>
        </p:nvSpPr>
        <p:spPr>
          <a:xfrm>
            <a:off x="395288" y="1628775"/>
            <a:ext cx="8229600" cy="2663825"/>
          </a:xfrm>
        </p:spPr>
        <p:txBody>
          <a:bodyPr/>
          <a:lstStyle/>
          <a:p>
            <a:pPr eaLnBrk="1" hangingPunct="1">
              <a:buFontTx/>
              <a:buNone/>
            </a:pPr>
            <a:r>
              <a:rPr lang="ru-RU" sz="2200" smtClean="0"/>
              <a:t>    </a:t>
            </a:r>
            <a:r>
              <a:rPr lang="ru-RU" sz="1800" b="1" u="sng" smtClean="0"/>
              <a:t>До четвертої відміни належать</a:t>
            </a:r>
            <a:r>
              <a:rPr lang="ru-RU" sz="1800" b="1" smtClean="0"/>
              <a:t> </a:t>
            </a:r>
            <a:r>
              <a:rPr lang="ru-RU" sz="1800" b="1" i="1" smtClean="0"/>
              <a:t>іменники чоловічого роду з закінченнями в називному відмінку однини</a:t>
            </a:r>
            <a:r>
              <a:rPr lang="ru-RU" sz="1800" b="1" smtClean="0"/>
              <a:t>  </a:t>
            </a:r>
            <a:r>
              <a:rPr lang="en-US" sz="1800" b="1" smtClean="0">
                <a:solidFill>
                  <a:srgbClr val="FF0066"/>
                </a:solidFill>
              </a:rPr>
              <a:t>us</a:t>
            </a:r>
            <a:r>
              <a:rPr lang="en-US" sz="1800" b="1" smtClean="0"/>
              <a:t>, </a:t>
            </a:r>
            <a:r>
              <a:rPr lang="ru-RU" sz="1800" b="1" i="1" smtClean="0"/>
              <a:t>середнього роду</a:t>
            </a:r>
            <a:r>
              <a:rPr lang="ru-RU" sz="1800" b="1" smtClean="0"/>
              <a:t> - </a:t>
            </a:r>
            <a:r>
              <a:rPr lang="en-US" sz="1800" b="1" smtClean="0">
                <a:solidFill>
                  <a:srgbClr val="FF0066"/>
                </a:solidFill>
              </a:rPr>
              <a:t>u</a:t>
            </a:r>
            <a:r>
              <a:rPr lang="en-US" sz="1800" b="1" smtClean="0"/>
              <a:t>.</a:t>
            </a:r>
            <a:endParaRPr lang="ru-RU" sz="1800" b="1" smtClean="0"/>
          </a:p>
          <a:p>
            <a:pPr eaLnBrk="1" hangingPunct="1"/>
            <a:endParaRPr lang="en-US" sz="1800" b="1" smtClean="0"/>
          </a:p>
          <a:p>
            <a:pPr eaLnBrk="1" hangingPunct="1">
              <a:buFontTx/>
              <a:buNone/>
            </a:pPr>
            <a:r>
              <a:rPr lang="ru-RU" sz="1800" b="1" smtClean="0"/>
              <a:t>     В родовому відмінку іменники мають закінчення </a:t>
            </a:r>
            <a:r>
              <a:rPr lang="ru-RU" sz="1800" b="1" smtClean="0">
                <a:solidFill>
                  <a:srgbClr val="FF0066"/>
                </a:solidFill>
              </a:rPr>
              <a:t>-</a:t>
            </a:r>
            <a:r>
              <a:rPr lang="en-US" sz="1800" b="1" smtClean="0">
                <a:solidFill>
                  <a:srgbClr val="FF0066"/>
                </a:solidFill>
              </a:rPr>
              <a:t>us</a:t>
            </a:r>
            <a:r>
              <a:rPr lang="en-US" sz="1800" b="1" smtClean="0"/>
              <a:t>.</a:t>
            </a:r>
            <a:endParaRPr lang="ru-RU" sz="1800" b="1" smtClean="0"/>
          </a:p>
          <a:p>
            <a:pPr eaLnBrk="1" hangingPunct="1"/>
            <a:endParaRPr lang="en-US" sz="1800" b="1" smtClean="0"/>
          </a:p>
          <a:p>
            <a:pPr eaLnBrk="1" hangingPunct="1">
              <a:buFontTx/>
              <a:buNone/>
            </a:pPr>
            <a:r>
              <a:rPr lang="ru-RU" sz="1800" b="1" smtClean="0"/>
              <a:t>	Основу іменників І</a:t>
            </a:r>
            <a:r>
              <a:rPr lang="en-US" sz="1800" b="1" smtClean="0"/>
              <a:t>V </a:t>
            </a:r>
            <a:r>
              <a:rPr lang="ru-RU" sz="1800" b="1" smtClean="0"/>
              <a:t>відміни визначають за закінченням родового відмінку</a:t>
            </a:r>
          </a:p>
          <a:p>
            <a:pPr eaLnBrk="1" hangingPunct="1"/>
            <a:endParaRPr lang="ru-RU" sz="1800" b="1" smtClean="0"/>
          </a:p>
        </p:txBody>
      </p:sp>
      <p:sp>
        <p:nvSpPr>
          <p:cNvPr id="91138" name="Rectangle 4"/>
          <p:cNvSpPr>
            <a:spLocks noChangeArrowheads="1"/>
          </p:cNvSpPr>
          <p:nvPr/>
        </p:nvSpPr>
        <p:spPr bwMode="auto">
          <a:xfrm>
            <a:off x="827088" y="188913"/>
            <a:ext cx="7632700" cy="1223962"/>
          </a:xfrm>
          <a:prstGeom prst="rect">
            <a:avLst/>
          </a:prstGeom>
          <a:solidFill>
            <a:srgbClr val="3399FF">
              <a:alpha val="0"/>
            </a:srgbClr>
          </a:solidFill>
          <a:ln w="9525">
            <a:solidFill>
              <a:srgbClr val="FFFFFF">
                <a:alpha val="0"/>
              </a:srgbClr>
            </a:solidFill>
            <a:miter lim="800000"/>
            <a:headEnd/>
            <a:tailEnd/>
          </a:ln>
        </p:spPr>
        <p:txBody>
          <a:bodyPr wrap="none" anchor="ctr"/>
          <a:lstStyle/>
          <a:p>
            <a:r>
              <a:rPr lang="uk-UA" b="1" dirty="0">
                <a:solidFill>
                  <a:srgbClr val="92D050"/>
                </a:solidFill>
                <a:latin typeface="Arial" charset="0"/>
              </a:rPr>
              <a:t>1. Рід, основа, закінчення називного і родового відмінків</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294" name="Group 134"/>
          <p:cNvGraphicFramePr>
            <a:graphicFrameLocks noGrp="1"/>
          </p:cNvGraphicFramePr>
          <p:nvPr>
            <p:ph idx="4294967295"/>
          </p:nvPr>
        </p:nvGraphicFramePr>
        <p:xfrm>
          <a:off x="900113" y="1052513"/>
          <a:ext cx="7056437" cy="2473325"/>
        </p:xfrm>
        <a:graphic>
          <a:graphicData uri="http://schemas.openxmlformats.org/drawingml/2006/table">
            <a:tbl>
              <a:tblPr/>
              <a:tblGrid>
                <a:gridCol w="1295400"/>
                <a:gridCol w="1301750"/>
                <a:gridCol w="1579562"/>
                <a:gridCol w="1162050"/>
                <a:gridCol w="1717675"/>
              </a:tblGrid>
              <a:tr h="334963">
                <a:tc rowSpan="2">
                  <a:txBody>
                    <a:bodyPr/>
                    <a:lstStyle/>
                    <a:p>
                      <a:pPr marL="0" marR="0" lvl="0" indent="114300" algn="ctr" defTabSz="914400" rtl="0" eaLnBrk="1" fontAlgn="base" latinLnBrk="0" hangingPunct="1">
                        <a:lnSpc>
                          <a:spcPct val="100000"/>
                        </a:lnSpc>
                        <a:spcBef>
                          <a:spcPct val="0"/>
                        </a:spcBef>
                        <a:spcAft>
                          <a:spcPct val="0"/>
                        </a:spcAft>
                        <a:buClrTx/>
                        <a:buSzTx/>
                        <a:buFontTx/>
                        <a:buNone/>
                        <a:tabLst/>
                      </a:pPr>
                      <a:endParaRPr kumimoji="0" lang="uk-UA" sz="1800" b="1" i="0" u="none" strike="noStrike" cap="none" normalizeH="0" baseline="0" smtClean="0">
                        <a:ln>
                          <a:noFill/>
                        </a:ln>
                        <a:solidFill>
                          <a:schemeClr val="hlink"/>
                        </a:solidFill>
                        <a:effectLst/>
                        <a:latin typeface="Arial" charset="0"/>
                      </a:endParaRPr>
                    </a:p>
                    <a:p>
                      <a:pPr marL="0" marR="0" lvl="0" indent="114300" algn="ctr" defTabSz="914400" rtl="0" eaLnBrk="1" fontAlgn="base" latinLnBrk="0" hangingPunct="1">
                        <a:lnSpc>
                          <a:spcPct val="100000"/>
                        </a:lnSpc>
                        <a:spcBef>
                          <a:spcPct val="0"/>
                        </a:spcBef>
                        <a:spcAft>
                          <a:spcPct val="0"/>
                        </a:spcAft>
                        <a:buClrTx/>
                        <a:buSzTx/>
                        <a:buFontTx/>
                        <a:buNone/>
                        <a:tabLst/>
                      </a:pPr>
                      <a:endParaRPr kumimoji="0" lang="uk-UA" sz="1800" b="1" i="0" u="none" strike="noStrike" cap="none" normalizeH="0" baseline="0" smtClean="0">
                        <a:ln>
                          <a:noFill/>
                        </a:ln>
                        <a:solidFill>
                          <a:schemeClr val="hlink"/>
                        </a:solidFill>
                        <a:effectLst/>
                        <a:latin typeface="Arial" charset="0"/>
                      </a:endParaRPr>
                    </a:p>
                    <a:p>
                      <a:pPr marL="0" marR="0" lvl="0" indent="11430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hlink"/>
                          </a:solidFill>
                          <a:effectLst/>
                          <a:latin typeface="Arial" charset="0"/>
                        </a:rPr>
                        <a:t>Відмінок</a:t>
                      </a:r>
                      <a:endParaRPr kumimoji="0" lang="ru-RU" sz="1800" b="1" i="0" u="none" strike="noStrike" cap="none" normalizeH="0" baseline="0" smtClean="0">
                        <a:ln>
                          <a:noFill/>
                        </a:ln>
                        <a:solidFill>
                          <a:schemeClr val="hlink"/>
                        </a:solidFill>
                        <a:effectLst/>
                        <a:latin typeface="Arial" charset="0"/>
                        <a:cs typeface="Times New Roman" pitchFamily="18" charset="0"/>
                      </a:endParaRPr>
                    </a:p>
                    <a:p>
                      <a:pPr marL="0" marR="0" lvl="0" indent="1143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hlink"/>
                          </a:solidFill>
                          <a:effectLst/>
                          <a:latin typeface="Arial" charset="0"/>
                        </a:rPr>
                        <a:t> </a:t>
                      </a:r>
                      <a:endParaRPr kumimoji="0" lang="ru-RU" sz="1800" b="1" i="0" u="none" strike="noStrike" cap="none" normalizeH="0" baseline="0" smtClean="0">
                        <a:ln>
                          <a:noFill/>
                        </a:ln>
                        <a:solidFill>
                          <a:schemeClr val="hlink"/>
                        </a:solidFill>
                        <a:effectLst/>
                        <a:latin typeface="Arial" charset="0"/>
                      </a:endParaRPr>
                    </a:p>
                    <a:p>
                      <a:pPr marL="0" marR="0" lvl="0" indent="1143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hlink"/>
                          </a:solidFill>
                          <a:effectLst/>
                          <a:latin typeface="Arial" charset="0"/>
                        </a:rPr>
                        <a:t> </a:t>
                      </a:r>
                      <a:endParaRPr kumimoji="0" lang="ru-RU" sz="1800" b="1" i="0"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alpha val="0"/>
                      </a:srgbClr>
                    </a:solidFill>
                  </a:tcPr>
                </a:tc>
                <a:tc gridSpan="2">
                  <a:txBody>
                    <a:bodyPr/>
                    <a:lstStyle/>
                    <a:p>
                      <a:pPr marL="0" marR="0" lvl="0" indent="11430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hlink"/>
                          </a:solidFill>
                          <a:effectLst/>
                          <a:latin typeface="Arial" charset="0"/>
                        </a:rPr>
                        <a:t>Singularis</a:t>
                      </a:r>
                      <a:endParaRPr kumimoji="0" lang="ru-RU" sz="1800" b="1" i="0"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alpha val="0"/>
                      </a:srgbClr>
                    </a:solidFill>
                  </a:tcPr>
                </a:tc>
                <a:tc hMerge="1">
                  <a:txBody>
                    <a:bodyPr/>
                    <a:lstStyle/>
                    <a:p>
                      <a:endParaRPr lang="ru-RU"/>
                    </a:p>
                  </a:txBody>
                  <a:tcPr/>
                </a:tc>
                <a:tc gridSpan="2">
                  <a:txBody>
                    <a:bodyPr/>
                    <a:lstStyle/>
                    <a:p>
                      <a:pPr marL="0" marR="0" lvl="0" indent="11430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hlink"/>
                          </a:solidFill>
                          <a:effectLst/>
                          <a:latin typeface="Arial" charset="0"/>
                        </a:rPr>
                        <a:t>Рluralis</a:t>
                      </a:r>
                      <a:endParaRPr kumimoji="0" lang="ru-RU" sz="1800" b="1" i="0"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alpha val="0"/>
                      </a:srgbClr>
                    </a:solidFill>
                  </a:tcPr>
                </a:tc>
                <a:tc hMerge="1">
                  <a:txBody>
                    <a:bodyPr/>
                    <a:lstStyle/>
                    <a:p>
                      <a:endParaRPr lang="ru-RU"/>
                    </a:p>
                  </a:txBody>
                  <a:tcPr/>
                </a:tc>
              </a:tr>
              <a:tr h="650875">
                <a:tc vMerge="1">
                  <a:txBody>
                    <a:bodyPr/>
                    <a:lstStyle/>
                    <a:p>
                      <a:endParaRPr lang="ru-RU"/>
                    </a:p>
                  </a:txBody>
                  <a:tcPr/>
                </a:tc>
                <a:tc>
                  <a:txBody>
                    <a:bodyPr/>
                    <a:lstStyle/>
                    <a:p>
                      <a:pPr marL="0" marR="0" lvl="0" indent="11430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m</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alpha val="0"/>
                      </a:srgbClr>
                    </a:solidFill>
                  </a:tcPr>
                </a:tc>
                <a:tc>
                  <a:txBody>
                    <a:bodyPr/>
                    <a:lstStyle/>
                    <a:p>
                      <a:pPr marL="0" marR="0" lvl="0" indent="11430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n</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alpha val="0"/>
                      </a:srgbClr>
                    </a:solidFill>
                  </a:tcPr>
                </a:tc>
                <a:tc>
                  <a:txBody>
                    <a:bodyPr/>
                    <a:lstStyle/>
                    <a:p>
                      <a:pPr marL="0" marR="0" lvl="0" indent="11430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m</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alpha val="0"/>
                      </a:srgbClr>
                    </a:solidFill>
                  </a:tcPr>
                </a:tc>
                <a:tc>
                  <a:txBody>
                    <a:bodyPr/>
                    <a:lstStyle/>
                    <a:p>
                      <a:pPr marL="0" marR="0" lvl="0" indent="11430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n</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alpha val="0"/>
                      </a:srgbClr>
                    </a:solidFill>
                  </a:tcPr>
                </a:tc>
              </a:tr>
              <a:tr h="552450">
                <a:tc>
                  <a:txBody>
                    <a:bodyPr/>
                    <a:lstStyle/>
                    <a:p>
                      <a:pPr marL="0" marR="0" lvl="0" indent="11430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hlink"/>
                          </a:solidFill>
                          <a:effectLst/>
                          <a:latin typeface="Arial" charset="0"/>
                        </a:rPr>
                        <a:t>Nom. </a:t>
                      </a:r>
                      <a:endParaRPr kumimoji="0" lang="ru-RU" sz="1800" b="1" i="0"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alpha val="0"/>
                      </a:srgbClr>
                    </a:solidFill>
                  </a:tcPr>
                </a:tc>
                <a:tc>
                  <a:txBody>
                    <a:bodyPr/>
                    <a:lstStyle/>
                    <a:p>
                      <a:pPr marL="0" marR="0" lvl="0" indent="11430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-us </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alpha val="0"/>
                      </a:srgbClr>
                    </a:solidFill>
                  </a:tcPr>
                </a:tc>
                <a:tc>
                  <a:txBody>
                    <a:bodyPr/>
                    <a:lstStyle/>
                    <a:p>
                      <a:pPr marL="0" marR="0" lvl="0" indent="11430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-u </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alpha val="0"/>
                      </a:srgbClr>
                    </a:solidFill>
                  </a:tcPr>
                </a:tc>
                <a:tc>
                  <a:txBody>
                    <a:bodyPr/>
                    <a:lstStyle/>
                    <a:p>
                      <a:pPr marL="0" marR="0" lvl="0" indent="11430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-us </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alpha val="0"/>
                      </a:srgbClr>
                    </a:solidFill>
                  </a:tcPr>
                </a:tc>
                <a:tc>
                  <a:txBody>
                    <a:bodyPr/>
                    <a:lstStyle/>
                    <a:p>
                      <a:pPr marL="0" marR="0" lvl="0" indent="11430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-ua </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alpha val="0"/>
                      </a:srgbClr>
                    </a:solidFill>
                  </a:tcPr>
                </a:tc>
              </a:tr>
              <a:tr h="549275">
                <a:tc>
                  <a:txBody>
                    <a:bodyPr/>
                    <a:lstStyle/>
                    <a:p>
                      <a:pPr marL="0" marR="0" lvl="0" indent="11430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hlink"/>
                          </a:solidFill>
                          <a:effectLst/>
                          <a:latin typeface="Arial" charset="0"/>
                        </a:rPr>
                        <a:t>Gen . </a:t>
                      </a:r>
                      <a:endParaRPr kumimoji="0" lang="ru-RU" sz="1800" b="1" i="0"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alpha val="0"/>
                      </a:srgbClr>
                    </a:solidFill>
                  </a:tcPr>
                </a:tc>
                <a:tc>
                  <a:txBody>
                    <a:bodyPr/>
                    <a:lstStyle/>
                    <a:p>
                      <a:pPr marL="0" marR="0" lvl="0" indent="11430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-us </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alpha val="0"/>
                      </a:srgbClr>
                    </a:solidFill>
                  </a:tcPr>
                </a:tc>
                <a:tc>
                  <a:txBody>
                    <a:bodyPr/>
                    <a:lstStyle/>
                    <a:p>
                      <a:pPr marL="0" marR="0" lvl="0" indent="11430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-us </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alpha val="0"/>
                      </a:srgbClr>
                    </a:solidFill>
                  </a:tcPr>
                </a:tc>
                <a:tc>
                  <a:txBody>
                    <a:bodyPr/>
                    <a:lstStyle/>
                    <a:p>
                      <a:pPr marL="0" marR="0" lvl="0" indent="11430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-uum </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alpha val="0"/>
                      </a:srgbClr>
                    </a:solidFill>
                  </a:tcPr>
                </a:tc>
                <a:tc>
                  <a:txBody>
                    <a:bodyPr/>
                    <a:lstStyle/>
                    <a:p>
                      <a:pPr marL="0" marR="0" lvl="0" indent="11430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-uum </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66FFFF">
                        <a:alpha val="0"/>
                      </a:srgbClr>
                    </a:solidFill>
                  </a:tcPr>
                </a:tc>
              </a:tr>
            </a:tbl>
          </a:graphicData>
        </a:graphic>
      </p:graphicFrame>
      <p:sp>
        <p:nvSpPr>
          <p:cNvPr id="92190" name="Прямоугольник 12"/>
          <p:cNvSpPr>
            <a:spLocks noChangeArrowheads="1"/>
          </p:cNvSpPr>
          <p:nvPr/>
        </p:nvSpPr>
        <p:spPr bwMode="auto">
          <a:xfrm>
            <a:off x="971550" y="3860800"/>
            <a:ext cx="4572000" cy="915988"/>
          </a:xfrm>
          <a:prstGeom prst="rect">
            <a:avLst/>
          </a:prstGeom>
          <a:noFill/>
          <a:ln w="9525">
            <a:noFill/>
            <a:miter lim="800000"/>
            <a:headEnd/>
            <a:tailEnd/>
          </a:ln>
        </p:spPr>
        <p:txBody>
          <a:bodyPr>
            <a:spAutoFit/>
          </a:bodyPr>
          <a:lstStyle/>
          <a:p>
            <a:r>
              <a:rPr lang="uk-UA" b="1" i="1">
                <a:solidFill>
                  <a:schemeClr val="hlink"/>
                </a:solidFill>
                <a:latin typeface="Arial" charset="0"/>
              </a:rPr>
              <a:t>Зразок:</a:t>
            </a:r>
          </a:p>
          <a:p>
            <a:r>
              <a:rPr lang="en-US" b="1">
                <a:latin typeface="Arial" charset="0"/>
              </a:rPr>
              <a:t>Processus, us, m – відросток;</a:t>
            </a:r>
          </a:p>
          <a:p>
            <a:r>
              <a:rPr lang="en-US" b="1">
                <a:latin typeface="Arial" charset="0"/>
              </a:rPr>
              <a:t>Cornu, us, n – ріг</a:t>
            </a:r>
          </a:p>
        </p:txBody>
      </p:sp>
      <p:sp>
        <p:nvSpPr>
          <p:cNvPr id="92191" name="Rectangle 34"/>
          <p:cNvSpPr>
            <a:spLocks noChangeArrowheads="1"/>
          </p:cNvSpPr>
          <p:nvPr/>
        </p:nvSpPr>
        <p:spPr bwMode="auto">
          <a:xfrm>
            <a:off x="611188" y="188913"/>
            <a:ext cx="7921625" cy="719137"/>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a:solidFill>
                  <a:srgbClr val="FF0066"/>
                </a:solidFill>
                <a:latin typeface="Arial" charset="0"/>
              </a:rPr>
              <a:t>Закінчення називного і родового відмінків І</a:t>
            </a:r>
            <a:r>
              <a:rPr lang="en-US" b="1">
                <a:solidFill>
                  <a:srgbClr val="FF0066"/>
                </a:solidFill>
                <a:latin typeface="Arial" charset="0"/>
              </a:rPr>
              <a:t>V </a:t>
            </a:r>
            <a:r>
              <a:rPr lang="uk-UA" b="1">
                <a:solidFill>
                  <a:srgbClr val="FF0066"/>
                </a:solidFill>
                <a:latin typeface="Arial" charset="0"/>
              </a:rPr>
              <a:t>відміни іменників</a:t>
            </a:r>
            <a:endParaRPr lang="ru-RU" b="1">
              <a:solidFill>
                <a:srgbClr val="FF0066"/>
              </a:solidFill>
              <a:latin typeface="Arial" charset="0"/>
            </a:endParaRPr>
          </a:p>
        </p:txBody>
      </p:sp>
    </p:spTree>
  </p:cSld>
  <p:clrMapOvr>
    <a:masterClrMapping/>
  </p:clrMapOvr>
  <p:transition spd="med" advClick="0" advTm="30000">
    <p:wheel spokes="8"/>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219" name="Group 35"/>
          <p:cNvGraphicFramePr>
            <a:graphicFrameLocks noGrp="1"/>
          </p:cNvGraphicFramePr>
          <p:nvPr>
            <p:ph idx="4294967295"/>
          </p:nvPr>
        </p:nvGraphicFramePr>
        <p:xfrm>
          <a:off x="1116013" y="333375"/>
          <a:ext cx="7127875" cy="2044700"/>
        </p:xfrm>
        <a:graphic>
          <a:graphicData uri="http://schemas.openxmlformats.org/drawingml/2006/table">
            <a:tbl>
              <a:tblPr/>
              <a:tblGrid>
                <a:gridCol w="2211387"/>
                <a:gridCol w="2689225"/>
                <a:gridCol w="2227263"/>
              </a:tblGrid>
              <a:tr h="492125">
                <a:tc rowSpan="2">
                  <a:txBody>
                    <a:bodyPr/>
                    <a:lstStyle/>
                    <a:p>
                      <a:pPr marL="0" marR="0" lvl="0" indent="114300" algn="ctr" defTabSz="914400" rtl="0" eaLnBrk="1" fontAlgn="base" latinLnBrk="0" hangingPunct="1">
                        <a:lnSpc>
                          <a:spcPct val="100000"/>
                        </a:lnSpc>
                        <a:spcBef>
                          <a:spcPct val="0"/>
                        </a:spcBef>
                        <a:spcAft>
                          <a:spcPct val="0"/>
                        </a:spcAft>
                        <a:buClrTx/>
                        <a:buSzTx/>
                        <a:buFontTx/>
                        <a:buNone/>
                        <a:tabLst/>
                      </a:pPr>
                      <a:endParaRPr kumimoji="0" lang="uk-UA" sz="1800" b="1" i="0" u="none" strike="noStrike" cap="none" normalizeH="0" baseline="0" smtClean="0">
                        <a:ln>
                          <a:noFill/>
                        </a:ln>
                        <a:solidFill>
                          <a:schemeClr val="hlink"/>
                        </a:solidFill>
                        <a:effectLst/>
                        <a:latin typeface="Arial" charset="0"/>
                      </a:endParaRPr>
                    </a:p>
                    <a:p>
                      <a:pPr marL="0" marR="0" lvl="0" indent="11430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hlink"/>
                          </a:solidFill>
                          <a:effectLst/>
                          <a:latin typeface="Arial" charset="0"/>
                        </a:rPr>
                        <a:t>Відмінок</a:t>
                      </a:r>
                      <a:endParaRPr kumimoji="0" lang="ru-RU" sz="1800" b="1" i="0" u="none" strike="noStrike" cap="none" normalizeH="0" baseline="0" smtClean="0">
                        <a:ln>
                          <a:noFill/>
                        </a:ln>
                        <a:solidFill>
                          <a:schemeClr val="hlink"/>
                        </a:solidFill>
                        <a:effectLst/>
                        <a:latin typeface="Arial" charset="0"/>
                        <a:cs typeface="Times New Roman" pitchFamily="18" charset="0"/>
                      </a:endParaRPr>
                    </a:p>
                    <a:p>
                      <a:pPr marL="0" marR="0" lvl="0" indent="11430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hlink"/>
                          </a:solidFill>
                          <a:effectLst/>
                          <a:latin typeface="Arial" charset="0"/>
                        </a:rPr>
                        <a:t> </a:t>
                      </a:r>
                      <a:endParaRPr kumimoji="0" lang="ru-RU" sz="1800" b="1" i="0"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gridSpan="2">
                  <a:txBody>
                    <a:bodyPr/>
                    <a:lstStyle/>
                    <a:p>
                      <a:pPr marL="0" marR="0" lvl="0" indent="11430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hlink"/>
                          </a:solidFill>
                          <a:effectLst/>
                          <a:latin typeface="Arial" charset="0"/>
                        </a:rPr>
                        <a:t>Singularis</a:t>
                      </a:r>
                      <a:endParaRPr kumimoji="0" lang="ru-RU" sz="1800" b="1" i="0"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hMerge="1">
                  <a:txBody>
                    <a:bodyPr/>
                    <a:lstStyle/>
                    <a:p>
                      <a:endParaRPr lang="ru-RU"/>
                    </a:p>
                  </a:txBody>
                  <a:tcPr/>
                </a:tc>
              </a:tr>
              <a:tr h="650875">
                <a:tc vMerge="1">
                  <a:txBody>
                    <a:bodyPr/>
                    <a:lstStyle/>
                    <a:p>
                      <a:endParaRPr lang="ru-RU"/>
                    </a:p>
                  </a:txBody>
                  <a:tcPr/>
                </a:tc>
                <a:tc>
                  <a:txBody>
                    <a:bodyPr/>
                    <a:lstStyle/>
                    <a:p>
                      <a:pPr marL="0" marR="0" lvl="0" indent="11430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rPr>
                        <a:t>m</a:t>
                      </a:r>
                      <a:endParaRPr kumimoji="0" lang="ru-RU" sz="1800" b="1" i="0" u="none" strike="noStrike" cap="none" normalizeH="0" baseline="0" smtClean="0">
                        <a:ln>
                          <a:noFill/>
                        </a:ln>
                        <a:solidFill>
                          <a:srgbClr val="FF0066"/>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11430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0066"/>
                          </a:solidFill>
                          <a:effectLst/>
                          <a:latin typeface="Arial" charset="0"/>
                        </a:rPr>
                        <a:t>n</a:t>
                      </a:r>
                      <a:endParaRPr kumimoji="0" lang="ru-RU" sz="1800" b="1" i="0" u="none" strike="noStrike" cap="none" normalizeH="0" baseline="0" smtClean="0">
                        <a:ln>
                          <a:noFill/>
                        </a:ln>
                        <a:solidFill>
                          <a:srgbClr val="FF0066"/>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r>
              <a:tr h="492125">
                <a:tc>
                  <a:txBody>
                    <a:bodyPr/>
                    <a:lstStyle/>
                    <a:p>
                      <a:pPr marL="0" marR="0" lvl="0" indent="11430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hlink"/>
                          </a:solidFill>
                          <a:effectLst/>
                          <a:latin typeface="Arial" charset="0"/>
                        </a:rPr>
                        <a:t>Nom. </a:t>
                      </a:r>
                      <a:endParaRPr kumimoji="0" lang="ru-RU" sz="1800" b="1" i="0"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11430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Processus</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11430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Cornu</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r>
              <a:tr h="409575">
                <a:tc>
                  <a:txBody>
                    <a:bodyPr/>
                    <a:lstStyle/>
                    <a:p>
                      <a:pPr marL="0" marR="0" lvl="0" indent="11430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hlink"/>
                          </a:solidFill>
                          <a:effectLst/>
                          <a:latin typeface="Arial" charset="0"/>
                        </a:rPr>
                        <a:t>Gen . </a:t>
                      </a:r>
                      <a:endParaRPr kumimoji="0" lang="ru-RU" sz="1800" b="1" i="0"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11430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Processus</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11430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Сornus</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r>
            </a:tbl>
          </a:graphicData>
        </a:graphic>
      </p:graphicFrame>
      <p:sp>
        <p:nvSpPr>
          <p:cNvPr id="93205" name="Прямоугольник 6"/>
          <p:cNvSpPr>
            <a:spLocks noChangeArrowheads="1"/>
          </p:cNvSpPr>
          <p:nvPr/>
        </p:nvSpPr>
        <p:spPr bwMode="auto">
          <a:xfrm>
            <a:off x="468313" y="3141663"/>
            <a:ext cx="8424862" cy="2654300"/>
          </a:xfrm>
          <a:prstGeom prst="rect">
            <a:avLst/>
          </a:prstGeom>
          <a:noFill/>
          <a:ln w="9525">
            <a:noFill/>
            <a:miter lim="800000"/>
            <a:headEnd/>
            <a:tailEnd/>
          </a:ln>
        </p:spPr>
        <p:txBody>
          <a:bodyPr>
            <a:spAutoFit/>
          </a:bodyPr>
          <a:lstStyle/>
          <a:p>
            <a:r>
              <a:rPr lang="ru-RU" b="1">
                <a:latin typeface="Arial" charset="0"/>
              </a:rPr>
              <a:t>В рецептах в залежності від кількості речовини іменники четвертої відміни мають закінчення </a:t>
            </a:r>
            <a:r>
              <a:rPr lang="ru-RU" b="1">
                <a:solidFill>
                  <a:srgbClr val="FF0066"/>
                </a:solidFill>
                <a:latin typeface="Arial" charset="0"/>
              </a:rPr>
              <a:t>-</a:t>
            </a:r>
            <a:r>
              <a:rPr lang="en-US" b="1">
                <a:solidFill>
                  <a:srgbClr val="FF0066"/>
                </a:solidFill>
                <a:latin typeface="Arial" charset="0"/>
              </a:rPr>
              <a:t>us</a:t>
            </a:r>
            <a:r>
              <a:rPr lang="en-US" b="1">
                <a:latin typeface="Arial" charset="0"/>
              </a:rPr>
              <a:t> (gen. Sing), </a:t>
            </a:r>
            <a:r>
              <a:rPr lang="uk-UA" b="1">
                <a:solidFill>
                  <a:srgbClr val="FF0066"/>
                </a:solidFill>
                <a:latin typeface="Arial" charset="0"/>
              </a:rPr>
              <a:t>-</a:t>
            </a:r>
            <a:r>
              <a:rPr lang="en-US" b="1">
                <a:solidFill>
                  <a:srgbClr val="FF0066"/>
                </a:solidFill>
                <a:latin typeface="Arial" charset="0"/>
              </a:rPr>
              <a:t>uum </a:t>
            </a:r>
            <a:r>
              <a:rPr lang="en-US" b="1">
                <a:latin typeface="Arial" charset="0"/>
              </a:rPr>
              <a:t>( gen. Plur.)</a:t>
            </a:r>
            <a:endParaRPr lang="uk-UA" b="1">
              <a:latin typeface="Arial" charset="0"/>
            </a:endParaRPr>
          </a:p>
          <a:p>
            <a:endParaRPr lang="uk-UA" b="1">
              <a:latin typeface="Arial" charset="0"/>
            </a:endParaRPr>
          </a:p>
          <a:p>
            <a:r>
              <a:rPr lang="uk-UA" b="1" i="1">
                <a:solidFill>
                  <a:schemeClr val="hlink"/>
                </a:solidFill>
                <a:latin typeface="Arial" charset="0"/>
              </a:rPr>
              <a:t>Зразок:</a:t>
            </a:r>
            <a:endParaRPr lang="en-US" b="1" i="1">
              <a:solidFill>
                <a:schemeClr val="hlink"/>
              </a:solidFill>
              <a:latin typeface="Arial" charset="0"/>
            </a:endParaRPr>
          </a:p>
          <a:p>
            <a:r>
              <a:rPr lang="en-US" b="1">
                <a:latin typeface="Arial" charset="0"/>
              </a:rPr>
              <a:t>Rp: Spiritus aethylici 5,0</a:t>
            </a:r>
          </a:p>
          <a:p>
            <a:r>
              <a:rPr lang="ru-RU" b="1">
                <a:latin typeface="Arial" charset="0"/>
              </a:rPr>
              <a:t>Візьми: Етилового спирту 5,0</a:t>
            </a:r>
          </a:p>
          <a:p>
            <a:r>
              <a:rPr lang="uk-UA" sz="2400" b="1">
                <a:latin typeface="Arial" charset="0"/>
                <a:cs typeface="Arial" charset="0"/>
              </a:rPr>
              <a:t>	     </a:t>
            </a:r>
            <a:r>
              <a:rPr lang="en-US" sz="2400" b="1">
                <a:latin typeface="Arial" charset="0"/>
                <a:cs typeface="Arial" charset="0"/>
              </a:rPr>
              <a:t>#</a:t>
            </a:r>
          </a:p>
          <a:p>
            <a:r>
              <a:rPr lang="en-US" b="1">
                <a:latin typeface="Arial" charset="0"/>
              </a:rPr>
              <a:t>R</a:t>
            </a:r>
            <a:r>
              <a:rPr lang="ru-RU" b="1">
                <a:latin typeface="Arial" charset="0"/>
              </a:rPr>
              <a:t>р: </a:t>
            </a:r>
            <a:r>
              <a:rPr lang="en-US" b="1">
                <a:latin typeface="Arial" charset="0"/>
              </a:rPr>
              <a:t>Fructuum Foenicul</a:t>
            </a:r>
            <a:r>
              <a:rPr lang="ru-RU" b="1">
                <a:latin typeface="Arial" charset="0"/>
              </a:rPr>
              <a:t>і 100,0 </a:t>
            </a:r>
          </a:p>
          <a:p>
            <a:r>
              <a:rPr lang="ru-RU" b="1">
                <a:latin typeface="Arial" charset="0"/>
              </a:rPr>
              <a:t>Візьми: Плодів кропу 100,0</a:t>
            </a:r>
          </a:p>
        </p:txBody>
      </p:sp>
    </p:spTree>
  </p:cSld>
  <p:clrMapOvr>
    <a:masterClrMapping/>
  </p:clrMapOvr>
  <p:transition spd="med" advClick="0" advTm="30000">
    <p:wheel spokes="8"/>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Объект 2"/>
          <p:cNvSpPr>
            <a:spLocks noGrp="1"/>
          </p:cNvSpPr>
          <p:nvPr>
            <p:ph idx="4294967295"/>
          </p:nvPr>
        </p:nvSpPr>
        <p:spPr>
          <a:xfrm>
            <a:off x="457200" y="1341438"/>
            <a:ext cx="8229600" cy="2374900"/>
          </a:xfrm>
        </p:spPr>
        <p:txBody>
          <a:bodyPr/>
          <a:lstStyle/>
          <a:p>
            <a:pPr eaLnBrk="1" hangingPunct="1">
              <a:buFontTx/>
              <a:buNone/>
            </a:pPr>
            <a:endParaRPr lang="ru-RU" sz="1800" b="1" smtClean="0">
              <a:solidFill>
                <a:srgbClr val="FFFF00"/>
              </a:solidFill>
            </a:endParaRPr>
          </a:p>
          <a:p>
            <a:pPr eaLnBrk="1" hangingPunct="1">
              <a:buFontTx/>
              <a:buNone/>
            </a:pPr>
            <a:r>
              <a:rPr lang="ru-RU" sz="1800" b="1" smtClean="0">
                <a:solidFill>
                  <a:srgbClr val="FFFF00"/>
                </a:solidFill>
              </a:rPr>
              <a:t>До 4-ї відміни належать іменники жіночого роду :</a:t>
            </a:r>
          </a:p>
          <a:p>
            <a:pPr eaLnBrk="1" hangingPunct="1">
              <a:buFontTx/>
              <a:buNone/>
            </a:pPr>
            <a:endParaRPr lang="ru-RU" sz="1800" b="1" smtClean="0">
              <a:solidFill>
                <a:srgbClr val="FFFF00"/>
              </a:solidFill>
            </a:endParaRPr>
          </a:p>
          <a:p>
            <a:pPr algn="just" eaLnBrk="1" hangingPunct="1">
              <a:buFontTx/>
              <a:buNone/>
            </a:pPr>
            <a:r>
              <a:rPr lang="en-US" sz="1800" b="1" smtClean="0">
                <a:solidFill>
                  <a:schemeClr val="hlink"/>
                </a:solidFill>
              </a:rPr>
              <a:t>Acus, us, f</a:t>
            </a:r>
            <a:r>
              <a:rPr lang="en-US" sz="1800" b="1" smtClean="0"/>
              <a:t>  </a:t>
            </a:r>
            <a:r>
              <a:rPr lang="uk-UA" sz="1800" b="1" smtClean="0"/>
              <a:t>- </a:t>
            </a:r>
            <a:r>
              <a:rPr lang="ru-RU" sz="1800" b="1" smtClean="0"/>
              <a:t>голка</a:t>
            </a:r>
          </a:p>
          <a:p>
            <a:pPr algn="just" eaLnBrk="1" hangingPunct="1">
              <a:buFontTx/>
              <a:buNone/>
            </a:pPr>
            <a:r>
              <a:rPr lang="en-US" sz="1800" b="1" smtClean="0">
                <a:solidFill>
                  <a:schemeClr val="hlink"/>
                </a:solidFill>
              </a:rPr>
              <a:t>Quercus, us, f</a:t>
            </a:r>
            <a:r>
              <a:rPr lang="en-US" sz="1800" b="1" smtClean="0"/>
              <a:t>  </a:t>
            </a:r>
            <a:r>
              <a:rPr lang="uk-UA" sz="1800" b="1" smtClean="0"/>
              <a:t>- </a:t>
            </a:r>
            <a:r>
              <a:rPr lang="ru-RU" sz="1800" b="1" smtClean="0"/>
              <a:t>дуб </a:t>
            </a:r>
          </a:p>
          <a:p>
            <a:pPr algn="just" eaLnBrk="1" hangingPunct="1">
              <a:buFontTx/>
              <a:buNone/>
            </a:pPr>
            <a:r>
              <a:rPr lang="en-US" sz="1800" b="1" smtClean="0">
                <a:solidFill>
                  <a:schemeClr val="hlink"/>
                </a:solidFill>
              </a:rPr>
              <a:t>Manus, us, f</a:t>
            </a:r>
            <a:r>
              <a:rPr lang="en-US" sz="1800" b="1" smtClean="0"/>
              <a:t>   </a:t>
            </a:r>
            <a:r>
              <a:rPr lang="uk-UA" sz="1800" b="1" smtClean="0"/>
              <a:t>- </a:t>
            </a:r>
            <a:r>
              <a:rPr lang="ru-RU" sz="1800" b="1" smtClean="0"/>
              <a:t>кисть, рука</a:t>
            </a:r>
          </a:p>
          <a:p>
            <a:pPr algn="just" eaLnBrk="1" hangingPunct="1"/>
            <a:endParaRPr lang="ru-RU" sz="1800" b="1" smtClean="0"/>
          </a:p>
          <a:p>
            <a:pPr eaLnBrk="1" hangingPunct="1"/>
            <a:endParaRPr lang="ru-RU" sz="1800" b="1" smtClean="0">
              <a:solidFill>
                <a:srgbClr val="FFFF00"/>
              </a:solidFill>
            </a:endParaRPr>
          </a:p>
        </p:txBody>
      </p:sp>
      <p:sp>
        <p:nvSpPr>
          <p:cNvPr id="94210" name="Rectangle 4"/>
          <p:cNvSpPr>
            <a:spLocks noChangeArrowheads="1"/>
          </p:cNvSpPr>
          <p:nvPr/>
        </p:nvSpPr>
        <p:spPr bwMode="auto">
          <a:xfrm>
            <a:off x="827088" y="333375"/>
            <a:ext cx="7705725" cy="935038"/>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dirty="0">
                <a:solidFill>
                  <a:srgbClr val="92D050"/>
                </a:solidFill>
                <a:latin typeface="Arial" charset="0"/>
              </a:rPr>
              <a:t>2. Винятки, щодо іменників І</a:t>
            </a:r>
            <a:r>
              <a:rPr lang="en-US" b="1" dirty="0">
                <a:solidFill>
                  <a:srgbClr val="92D050"/>
                </a:solidFill>
                <a:latin typeface="Arial" charset="0"/>
              </a:rPr>
              <a:t>V </a:t>
            </a:r>
            <a:r>
              <a:rPr lang="uk-UA" b="1" dirty="0">
                <a:solidFill>
                  <a:srgbClr val="92D050"/>
                </a:solidFill>
                <a:latin typeface="Arial" charset="0"/>
              </a:rPr>
              <a:t>відміни</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Объект 2"/>
          <p:cNvSpPr>
            <a:spLocks noGrp="1"/>
          </p:cNvSpPr>
          <p:nvPr>
            <p:ph idx="4294967295"/>
          </p:nvPr>
        </p:nvSpPr>
        <p:spPr>
          <a:xfrm>
            <a:off x="457200" y="1673225"/>
            <a:ext cx="8229600" cy="2260600"/>
          </a:xfrm>
        </p:spPr>
        <p:txBody>
          <a:bodyPr/>
          <a:lstStyle/>
          <a:p>
            <a:pPr marL="0" indent="0" eaLnBrk="1" hangingPunct="1">
              <a:buFontTx/>
              <a:buNone/>
            </a:pPr>
            <a:r>
              <a:rPr lang="ru-RU" sz="1800" b="1" smtClean="0"/>
              <a:t>1.  Ознакою іменників 4-ї відміни є закінчення…..в родовому відмінку однини.</a:t>
            </a:r>
          </a:p>
          <a:p>
            <a:pPr marL="0" indent="0" eaLnBrk="1" hangingPunct="1">
              <a:buFontTx/>
              <a:buNone/>
            </a:pPr>
            <a:r>
              <a:rPr lang="ru-RU" sz="1800" b="1" smtClean="0"/>
              <a:t>2.  До 4-ї відміни належать іменники .…і ……….. родів.</a:t>
            </a:r>
          </a:p>
          <a:p>
            <a:pPr marL="0" indent="0" eaLnBrk="1" hangingPunct="1">
              <a:buFontTx/>
              <a:buNone/>
            </a:pPr>
            <a:r>
              <a:rPr lang="ru-RU" sz="1800" b="1" smtClean="0"/>
              <a:t>3.  Характерна відмінкова голосна в закінченнях іменників 4-ї відміни...................</a:t>
            </a:r>
          </a:p>
          <a:p>
            <a:pPr marL="0" indent="0" eaLnBrk="1" hangingPunct="1">
              <a:buFontTx/>
              <a:buNone/>
            </a:pPr>
            <a:r>
              <a:rPr lang="ru-RU" sz="1800" b="1" smtClean="0"/>
              <a:t>4. Назвіть винятки щодо іменників 4-ї відміни.</a:t>
            </a:r>
          </a:p>
          <a:p>
            <a:pPr marL="0" indent="0" eaLnBrk="1" hangingPunct="1"/>
            <a:endParaRPr lang="ru-RU" sz="1800" b="1" smtClean="0"/>
          </a:p>
        </p:txBody>
      </p:sp>
      <p:sp>
        <p:nvSpPr>
          <p:cNvPr id="95234" name="Rectangle 4"/>
          <p:cNvSpPr>
            <a:spLocks noChangeArrowheads="1"/>
          </p:cNvSpPr>
          <p:nvPr/>
        </p:nvSpPr>
        <p:spPr bwMode="auto">
          <a:xfrm>
            <a:off x="539750" y="692150"/>
            <a:ext cx="7993063" cy="8636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rPr>
              <a:t>? Запитання для самоконтролю</a:t>
            </a:r>
            <a:endParaRPr lang="ru-RU" sz="2400" b="1">
              <a:solidFill>
                <a:srgbClr val="FF0066"/>
              </a:solidFill>
            </a:endParaRPr>
          </a:p>
        </p:txBody>
      </p:sp>
    </p:spTree>
  </p:cSld>
  <p:clrMapOvr>
    <a:masterClrMapping/>
  </p:clrMapOvr>
  <p:transition spd="med" advClick="0" advTm="30000">
    <p:wheel spokes="8"/>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Объект 1"/>
          <p:cNvSpPr>
            <a:spLocks noGrp="1"/>
          </p:cNvSpPr>
          <p:nvPr>
            <p:ph idx="4294967295"/>
          </p:nvPr>
        </p:nvSpPr>
        <p:spPr>
          <a:xfrm>
            <a:off x="395288" y="692150"/>
            <a:ext cx="8496300" cy="5183188"/>
          </a:xfrm>
        </p:spPr>
        <p:txBody>
          <a:bodyPr/>
          <a:lstStyle/>
          <a:p>
            <a:pPr marL="812800" indent="-812800" eaLnBrk="1" hangingPunct="1">
              <a:buFontTx/>
              <a:buNone/>
            </a:pPr>
            <a:endParaRPr lang="ru-RU" sz="1800" smtClean="0"/>
          </a:p>
          <a:p>
            <a:pPr marL="812800" indent="-812800" eaLnBrk="1" hangingPunct="1">
              <a:buFontTx/>
              <a:buNone/>
            </a:pPr>
            <a:r>
              <a:rPr lang="ru-RU" sz="1800" b="1" i="1" smtClean="0"/>
              <a:t>1. Перекладіть рецепти:</a:t>
            </a:r>
          </a:p>
          <a:p>
            <a:pPr marL="812800" indent="-812800" eaLnBrk="1" hangingPunct="1">
              <a:buFont typeface="Wingdings" pitchFamily="2" charset="2"/>
              <a:buChar char="Ø"/>
            </a:pPr>
            <a:r>
              <a:rPr lang="ru-RU" sz="1800" b="1" smtClean="0"/>
              <a:t> Візьми: Йодоформу 5 грам</a:t>
            </a:r>
          </a:p>
          <a:p>
            <a:pPr marL="812800" indent="-812800" eaLnBrk="1" hangingPunct="1">
              <a:buFontTx/>
              <a:buNone/>
            </a:pPr>
            <a:r>
              <a:rPr lang="ru-RU" sz="1800" b="1" smtClean="0"/>
              <a:t>                  	Спирту етилового 95 грам</a:t>
            </a:r>
          </a:p>
          <a:p>
            <a:pPr marL="812800" indent="-812800" eaLnBrk="1" hangingPunct="1">
              <a:buFontTx/>
              <a:buNone/>
            </a:pPr>
            <a:r>
              <a:rPr lang="ru-RU" sz="1800" b="1" smtClean="0"/>
              <a:t>                   	Змішай, щоб утворився розчин.</a:t>
            </a:r>
          </a:p>
          <a:p>
            <a:pPr marL="812800" indent="-812800" eaLnBrk="1" hangingPunct="1">
              <a:buFontTx/>
              <a:buNone/>
            </a:pPr>
            <a:r>
              <a:rPr lang="ru-RU" sz="1800" b="1" smtClean="0"/>
              <a:t>                  	Видай. Познач.</a:t>
            </a:r>
          </a:p>
          <a:p>
            <a:pPr marL="812800" indent="-812800" eaLnBrk="1" hangingPunct="1">
              <a:buFont typeface="Wingdings" pitchFamily="2" charset="2"/>
              <a:buChar char="Ø"/>
            </a:pPr>
            <a:r>
              <a:rPr lang="ru-RU" sz="1800" b="1" smtClean="0"/>
              <a:t> Візьми: Амідопірину</a:t>
            </a:r>
          </a:p>
          <a:p>
            <a:pPr marL="812800" indent="-812800" eaLnBrk="1" hangingPunct="1">
              <a:buFontTx/>
              <a:buNone/>
            </a:pPr>
            <a:r>
              <a:rPr lang="ru-RU" sz="1800" b="1" smtClean="0"/>
              <a:t>                  	Фенацетину по 1 граму</a:t>
            </a:r>
          </a:p>
          <a:p>
            <a:pPr marL="812800" indent="-812800" eaLnBrk="1" hangingPunct="1">
              <a:buFontTx/>
              <a:buNone/>
            </a:pPr>
            <a:r>
              <a:rPr lang="ru-RU" sz="1800" b="1" smtClean="0"/>
              <a:t>                   	Змішай, щоб утворився порошок.</a:t>
            </a:r>
          </a:p>
          <a:p>
            <a:pPr marL="812800" indent="-812800" eaLnBrk="1" hangingPunct="1">
              <a:buFontTx/>
              <a:buNone/>
            </a:pPr>
            <a:r>
              <a:rPr lang="ru-RU" sz="1800" b="1" smtClean="0"/>
              <a:t>                  	Нехай будуть видані такі дози числом 6.</a:t>
            </a:r>
          </a:p>
          <a:p>
            <a:pPr marL="812800" indent="-812800" eaLnBrk="1" hangingPunct="1">
              <a:buFontTx/>
              <a:buNone/>
            </a:pPr>
            <a:r>
              <a:rPr lang="ru-RU" sz="1800" b="1" smtClean="0"/>
              <a:t>                   	Познач.</a:t>
            </a:r>
          </a:p>
          <a:p>
            <a:pPr marL="812800" indent="-812800" eaLnBrk="1" hangingPunct="1">
              <a:buFont typeface="Wingdings" pitchFamily="2" charset="2"/>
              <a:buChar char="Ø"/>
            </a:pPr>
            <a:r>
              <a:rPr lang="ru-RU" sz="1800" b="1" smtClean="0"/>
              <a:t> Візьми: Відвару кори дуба з 50,0-500,0</a:t>
            </a:r>
          </a:p>
          <a:p>
            <a:pPr marL="812800" indent="-812800" eaLnBrk="1" hangingPunct="1">
              <a:buFontTx/>
              <a:buNone/>
            </a:pPr>
            <a:r>
              <a:rPr lang="ru-RU" sz="1800" b="1" smtClean="0"/>
              <a:t>                  	Видай. Познач. </a:t>
            </a:r>
          </a:p>
          <a:p>
            <a:pPr marL="812800" indent="-812800" eaLnBrk="1" hangingPunct="1">
              <a:buFont typeface="Wingdings" pitchFamily="2" charset="2"/>
              <a:buChar char="Ø"/>
            </a:pPr>
            <a:r>
              <a:rPr lang="ru-RU" sz="1800" b="1" smtClean="0"/>
              <a:t> 	Візьми: Адипінату піперазину 30 грам</a:t>
            </a:r>
          </a:p>
          <a:p>
            <a:pPr marL="812800" indent="-812800" eaLnBrk="1" hangingPunct="1">
              <a:buFontTx/>
              <a:buNone/>
            </a:pPr>
            <a:r>
              <a:rPr lang="ru-RU" sz="1800" b="1" smtClean="0"/>
              <a:t>                   	Видай. Познач. </a:t>
            </a:r>
          </a:p>
          <a:p>
            <a:pPr marL="812800" indent="-812800" eaLnBrk="1" hangingPunct="1"/>
            <a:endParaRPr lang="ru-RU" sz="1800" b="1" smtClean="0"/>
          </a:p>
        </p:txBody>
      </p:sp>
      <p:sp>
        <p:nvSpPr>
          <p:cNvPr id="96258" name="Rectangle 4"/>
          <p:cNvSpPr>
            <a:spLocks noChangeArrowheads="1"/>
          </p:cNvSpPr>
          <p:nvPr/>
        </p:nvSpPr>
        <p:spPr bwMode="auto">
          <a:xfrm>
            <a:off x="755650" y="188913"/>
            <a:ext cx="7704138" cy="503237"/>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rPr>
              <a:t>Домашнє завдання</a:t>
            </a:r>
            <a:endParaRPr lang="ru-RU" sz="2400" b="1">
              <a:solidFill>
                <a:srgbClr val="FF0066"/>
              </a:solidFill>
            </a:endParaRPr>
          </a:p>
        </p:txBody>
      </p:sp>
    </p:spTree>
  </p:cSld>
  <p:clrMapOvr>
    <a:masterClrMapping/>
  </p:clrMapOvr>
  <p:transition spd="med" advClick="0" advTm="30000">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ъект 2"/>
          <p:cNvSpPr>
            <a:spLocks noGrp="1"/>
          </p:cNvSpPr>
          <p:nvPr>
            <p:ph idx="4294967295"/>
          </p:nvPr>
        </p:nvSpPr>
        <p:spPr>
          <a:xfrm>
            <a:off x="323850" y="620713"/>
            <a:ext cx="8229600" cy="5546725"/>
          </a:xfrm>
        </p:spPr>
        <p:txBody>
          <a:bodyPr/>
          <a:lstStyle/>
          <a:p>
            <a:pPr marL="0" indent="0" algn="just" eaLnBrk="1" hangingPunct="1">
              <a:buFontTx/>
              <a:buNone/>
            </a:pPr>
            <a:r>
              <a:rPr lang="ru-RU" sz="1800" b="1" dirty="0" err="1" smtClean="0"/>
              <a:t>Зокрема</a:t>
            </a:r>
            <a:r>
              <a:rPr lang="ru-RU" sz="1800" b="1" dirty="0" smtClean="0"/>
              <a:t>, </a:t>
            </a:r>
            <a:r>
              <a:rPr lang="ru-RU" sz="1800" b="1" dirty="0" err="1" smtClean="0"/>
              <a:t>наукова</a:t>
            </a:r>
            <a:r>
              <a:rPr lang="ru-RU" sz="1800" b="1" dirty="0" smtClean="0"/>
              <a:t> медицина античного </a:t>
            </a:r>
            <a:r>
              <a:rPr lang="ru-RU" sz="1800" b="1" dirty="0" err="1" smtClean="0"/>
              <a:t>періоду</a:t>
            </a:r>
            <a:r>
              <a:rPr lang="ru-RU" sz="1800" b="1" dirty="0" smtClean="0"/>
              <a:t>, яка </a:t>
            </a:r>
            <a:r>
              <a:rPr lang="ru-RU" sz="1800" b="1" dirty="0" err="1" smtClean="0"/>
              <a:t>майже</a:t>
            </a:r>
            <a:r>
              <a:rPr lang="ru-RU" sz="1800" b="1" dirty="0" smtClean="0"/>
              <a:t> </a:t>
            </a:r>
            <a:r>
              <a:rPr lang="ru-RU" sz="1800" b="1" dirty="0" err="1" smtClean="0"/>
              <a:t>цілком</a:t>
            </a:r>
            <a:r>
              <a:rPr lang="ru-RU" sz="1800" b="1" dirty="0" smtClean="0"/>
              <a:t> </a:t>
            </a:r>
            <a:r>
              <a:rPr lang="ru-RU" sz="1800" b="1" dirty="0" err="1" smtClean="0"/>
              <a:t>була</a:t>
            </a:r>
            <a:r>
              <a:rPr lang="ru-RU" sz="1800" b="1" dirty="0" smtClean="0"/>
              <a:t> </a:t>
            </a:r>
            <a:r>
              <a:rPr lang="ru-RU" sz="1800" b="1" dirty="0" err="1" smtClean="0"/>
              <a:t>утворена</a:t>
            </a:r>
            <a:r>
              <a:rPr lang="ru-RU" sz="1800" b="1" dirty="0" smtClean="0"/>
              <a:t> греками, при </a:t>
            </a:r>
            <a:r>
              <a:rPr lang="ru-RU" sz="1800" b="1" dirty="0" err="1" smtClean="0"/>
              <a:t>перенесенні</a:t>
            </a:r>
            <a:r>
              <a:rPr lang="ru-RU" sz="1800" b="1" dirty="0" smtClean="0"/>
              <a:t> на </a:t>
            </a:r>
            <a:r>
              <a:rPr lang="ru-RU" sz="1800" b="1" dirty="0" err="1" smtClean="0"/>
              <a:t>римський</a:t>
            </a:r>
            <a:r>
              <a:rPr lang="ru-RU" sz="1800" b="1" dirty="0" smtClean="0"/>
              <a:t> грунт </a:t>
            </a:r>
            <a:r>
              <a:rPr lang="ru-RU" sz="1800" b="1" dirty="0" err="1" smtClean="0"/>
              <a:t>зберегла</a:t>
            </a:r>
            <a:r>
              <a:rPr lang="ru-RU" sz="1800" b="1" dirty="0" smtClean="0"/>
              <a:t> </a:t>
            </a:r>
            <a:r>
              <a:rPr lang="ru-RU" sz="1800" b="1" dirty="0" err="1" smtClean="0"/>
              <a:t>велику</a:t>
            </a:r>
            <a:r>
              <a:rPr lang="ru-RU" sz="1800" b="1" dirty="0" smtClean="0"/>
              <a:t> </a:t>
            </a:r>
            <a:r>
              <a:rPr lang="ru-RU" sz="1800" b="1" dirty="0" err="1" smtClean="0"/>
              <a:t>кількість</a:t>
            </a:r>
            <a:r>
              <a:rPr lang="ru-RU" sz="1800" b="1" dirty="0" smtClean="0"/>
              <a:t> </a:t>
            </a:r>
            <a:r>
              <a:rPr lang="ru-RU" sz="1800" b="1" dirty="0" err="1" smtClean="0"/>
              <a:t>грецьких</a:t>
            </a:r>
            <a:r>
              <a:rPr lang="ru-RU" sz="1800" b="1" dirty="0" smtClean="0"/>
              <a:t> </a:t>
            </a:r>
            <a:r>
              <a:rPr lang="ru-RU" sz="1800" b="1" dirty="0" err="1" smtClean="0"/>
              <a:t>слів</a:t>
            </a:r>
            <a:r>
              <a:rPr lang="ru-RU" sz="1800" b="1" dirty="0" smtClean="0"/>
              <a:t> і </a:t>
            </a:r>
            <a:r>
              <a:rPr lang="ru-RU" sz="1800" b="1" dirty="0" err="1" smtClean="0"/>
              <a:t>назв</a:t>
            </a:r>
            <a:r>
              <a:rPr lang="ru-RU" sz="1800" b="1" dirty="0" smtClean="0"/>
              <a:t>: </a:t>
            </a:r>
            <a:r>
              <a:rPr lang="ru-RU" sz="1800" b="1" dirty="0" err="1" smtClean="0"/>
              <a:t>анатомічних</a:t>
            </a:r>
            <a:r>
              <a:rPr lang="ru-RU" sz="1800" b="1" dirty="0" smtClean="0"/>
              <a:t>, </a:t>
            </a:r>
            <a:r>
              <a:rPr lang="ru-RU" sz="1800" b="1" dirty="0" err="1" smtClean="0"/>
              <a:t>терапевтичних</a:t>
            </a:r>
            <a:r>
              <a:rPr lang="ru-RU" sz="1800" b="1" dirty="0" smtClean="0"/>
              <a:t>, </a:t>
            </a:r>
            <a:r>
              <a:rPr lang="ru-RU" sz="1800" b="1" dirty="0" err="1" smtClean="0"/>
              <a:t>фармакологічних</a:t>
            </a:r>
            <a:r>
              <a:rPr lang="ru-RU" sz="1800" b="1" dirty="0" smtClean="0"/>
              <a:t> та </a:t>
            </a:r>
            <a:r>
              <a:rPr lang="ru-RU" sz="1800" b="1" dirty="0" err="1" smtClean="0"/>
              <a:t>ін</a:t>
            </a:r>
            <a:r>
              <a:rPr lang="ru-RU" sz="1800" b="1" dirty="0" smtClean="0"/>
              <a:t>. </a:t>
            </a:r>
            <a:endParaRPr lang="en-US" sz="1800" b="1" dirty="0" smtClean="0"/>
          </a:p>
          <a:p>
            <a:pPr marL="0" indent="0" algn="just" eaLnBrk="1" hangingPunct="1">
              <a:buFontTx/>
              <a:buNone/>
            </a:pPr>
            <a:r>
              <a:rPr lang="ru-RU" sz="1800" b="1" dirty="0" err="1" smtClean="0"/>
              <a:t>Створені</a:t>
            </a:r>
            <a:r>
              <a:rPr lang="ru-RU" sz="1800" b="1" dirty="0" smtClean="0"/>
              <a:t> </a:t>
            </a:r>
            <a:r>
              <a:rPr lang="ru-RU" sz="1800" b="1" dirty="0" err="1" smtClean="0"/>
              <a:t>грецькими</a:t>
            </a:r>
            <a:r>
              <a:rPr lang="ru-RU" sz="1800" b="1" dirty="0" smtClean="0"/>
              <a:t> </a:t>
            </a:r>
            <a:r>
              <a:rPr lang="ru-RU" sz="1800" b="1" dirty="0" err="1" smtClean="0"/>
              <a:t>вченими</a:t>
            </a:r>
            <a:r>
              <a:rPr lang="ru-RU" sz="1800" b="1" dirty="0" smtClean="0"/>
              <a:t> </a:t>
            </a:r>
            <a:r>
              <a:rPr lang="ru-RU" sz="1800" b="1" dirty="0" err="1" smtClean="0"/>
              <a:t>терміни</a:t>
            </a:r>
            <a:r>
              <a:rPr lang="ru-RU" sz="1800" b="1" dirty="0" smtClean="0"/>
              <a:t> </a:t>
            </a:r>
            <a:r>
              <a:rPr lang="ru-RU" sz="1800" b="1" dirty="0" err="1" smtClean="0"/>
              <a:t>латинізувались</a:t>
            </a:r>
            <a:r>
              <a:rPr lang="ru-RU" sz="1800" b="1" dirty="0" smtClean="0"/>
              <a:t> і одержали </a:t>
            </a:r>
            <a:r>
              <a:rPr lang="ru-RU" sz="1800" b="1" dirty="0" err="1" smtClean="0"/>
              <a:t>міжнародне</a:t>
            </a:r>
            <a:r>
              <a:rPr lang="ru-RU" sz="1800" b="1" dirty="0" smtClean="0"/>
              <a:t> </a:t>
            </a:r>
            <a:r>
              <a:rPr lang="ru-RU" sz="1800" b="1" dirty="0" err="1" smtClean="0"/>
              <a:t>визнання</a:t>
            </a:r>
            <a:r>
              <a:rPr lang="ru-RU" sz="1800" b="1" dirty="0" smtClean="0"/>
              <a:t>, </a:t>
            </a:r>
            <a:r>
              <a:rPr lang="ru-RU" sz="1800" b="1" i="1" dirty="0" err="1" smtClean="0">
                <a:solidFill>
                  <a:srgbClr val="00FFFF"/>
                </a:solidFill>
              </a:rPr>
              <a:t>наприклад</a:t>
            </a:r>
            <a:r>
              <a:rPr lang="ru-RU" sz="1800" b="1" i="1" dirty="0" smtClean="0">
                <a:solidFill>
                  <a:srgbClr val="00FFFF"/>
                </a:solidFill>
              </a:rPr>
              <a:t>: </a:t>
            </a:r>
            <a:r>
              <a:rPr lang="en-US" sz="1800" b="1" dirty="0" err="1" smtClean="0"/>
              <a:t>diaphragma</a:t>
            </a:r>
            <a:r>
              <a:rPr lang="en-US" sz="1800" b="1" dirty="0" smtClean="0"/>
              <a:t> - </a:t>
            </a:r>
            <a:r>
              <a:rPr lang="ru-RU" sz="1800" b="1" dirty="0" err="1" smtClean="0"/>
              <a:t>грудочеревна</a:t>
            </a:r>
            <a:r>
              <a:rPr lang="ru-RU" sz="1800" b="1" dirty="0" smtClean="0"/>
              <a:t> </a:t>
            </a:r>
            <a:r>
              <a:rPr lang="ru-RU" sz="1800" b="1" dirty="0" err="1" smtClean="0"/>
              <a:t>перепона</a:t>
            </a:r>
            <a:r>
              <a:rPr lang="ru-RU" sz="1800" b="1" dirty="0" smtClean="0"/>
              <a:t>, </a:t>
            </a:r>
            <a:r>
              <a:rPr lang="en-US" sz="1800" b="1" dirty="0" smtClean="0"/>
              <a:t>cranium - </a:t>
            </a:r>
            <a:r>
              <a:rPr lang="ru-RU" sz="1800" b="1" dirty="0" smtClean="0"/>
              <a:t>череп, </a:t>
            </a:r>
            <a:r>
              <a:rPr lang="en-US" sz="1800" b="1" dirty="0" err="1" smtClean="0"/>
              <a:t>arteria</a:t>
            </a:r>
            <a:r>
              <a:rPr lang="en-US" sz="1800" b="1" dirty="0" smtClean="0"/>
              <a:t> - </a:t>
            </a:r>
            <a:r>
              <a:rPr lang="ru-RU" sz="1800" b="1" dirty="0" err="1" smtClean="0"/>
              <a:t>артерія</a:t>
            </a:r>
            <a:r>
              <a:rPr lang="ru-RU" sz="1800" b="1" dirty="0" smtClean="0"/>
              <a:t>, </a:t>
            </a:r>
            <a:r>
              <a:rPr lang="en-US" sz="1800" b="1" dirty="0" err="1" smtClean="0"/>
              <a:t>nervus</a:t>
            </a:r>
            <a:r>
              <a:rPr lang="en-US" sz="1800" b="1" dirty="0" smtClean="0"/>
              <a:t> - </a:t>
            </a:r>
            <a:r>
              <a:rPr lang="ru-RU" sz="1800" b="1" dirty="0" smtClean="0"/>
              <a:t>нерв, </a:t>
            </a:r>
            <a:r>
              <a:rPr lang="en-US" sz="1800" b="1" dirty="0" smtClean="0"/>
              <a:t>sclerosis - </a:t>
            </a:r>
            <a:r>
              <a:rPr lang="ru-RU" sz="1800" b="1" dirty="0" smtClean="0"/>
              <a:t>склероз, </a:t>
            </a:r>
            <a:r>
              <a:rPr lang="en-US" sz="1800" b="1" dirty="0" err="1" smtClean="0"/>
              <a:t>pathologia</a:t>
            </a:r>
            <a:r>
              <a:rPr lang="en-US" sz="1800" b="1" dirty="0" smtClean="0"/>
              <a:t> - </a:t>
            </a:r>
            <a:r>
              <a:rPr lang="ru-RU" sz="1800" b="1" dirty="0" err="1" smtClean="0"/>
              <a:t>вчення</a:t>
            </a:r>
            <a:r>
              <a:rPr lang="ru-RU" sz="1800" b="1" dirty="0" smtClean="0"/>
              <a:t> про </a:t>
            </a:r>
            <a:r>
              <a:rPr lang="ru-RU" sz="1800" b="1" dirty="0" err="1" smtClean="0"/>
              <a:t>хворобливі</a:t>
            </a:r>
            <a:r>
              <a:rPr lang="ru-RU" sz="1800" b="1" dirty="0" smtClean="0"/>
              <a:t> </a:t>
            </a:r>
            <a:r>
              <a:rPr lang="ru-RU" sz="1800" b="1" dirty="0" err="1" smtClean="0"/>
              <a:t>зміни</a:t>
            </a:r>
            <a:r>
              <a:rPr lang="ru-RU" sz="1800" b="1" dirty="0" smtClean="0"/>
              <a:t>, </a:t>
            </a:r>
            <a:r>
              <a:rPr lang="en-US" sz="1800" b="1" dirty="0" err="1" smtClean="0"/>
              <a:t>therapia</a:t>
            </a:r>
            <a:r>
              <a:rPr lang="en-US" sz="1800" b="1" dirty="0" smtClean="0"/>
              <a:t> - </a:t>
            </a:r>
            <a:r>
              <a:rPr lang="ru-RU" sz="1800" b="1" dirty="0" err="1" smtClean="0"/>
              <a:t>лікування</a:t>
            </a:r>
            <a:r>
              <a:rPr lang="ru-RU" sz="1800" b="1" dirty="0" smtClean="0"/>
              <a:t> </a:t>
            </a:r>
            <a:r>
              <a:rPr lang="ru-RU" sz="1800" b="1" dirty="0" err="1" smtClean="0"/>
              <a:t>тощо</a:t>
            </a:r>
            <a:r>
              <a:rPr lang="ru-RU" sz="1800" b="1" dirty="0" smtClean="0"/>
              <a:t>.</a:t>
            </a:r>
          </a:p>
          <a:p>
            <a:pPr marL="0" indent="0" algn="just" eaLnBrk="1" hangingPunct="1"/>
            <a:endParaRPr lang="ru-RU" sz="1800" b="1" i="1" dirty="0" smtClean="0"/>
          </a:p>
          <a:p>
            <a:pPr marL="0" indent="0" algn="just" eaLnBrk="1" hangingPunct="1">
              <a:buFontTx/>
              <a:buNone/>
            </a:pPr>
            <a:r>
              <a:rPr lang="ru-RU" sz="1800" b="1" i="1" dirty="0" err="1" smtClean="0"/>
              <a:t>Насправді</a:t>
            </a:r>
            <a:r>
              <a:rPr lang="ru-RU" sz="1800" b="1" i="1" dirty="0" smtClean="0"/>
              <a:t>  </a:t>
            </a:r>
            <a:r>
              <a:rPr lang="ru-RU" sz="1800" b="1" i="1" dirty="0" err="1" smtClean="0"/>
              <a:t>можна</a:t>
            </a:r>
            <a:r>
              <a:rPr lang="ru-RU" sz="1800" b="1" i="1" dirty="0" smtClean="0"/>
              <a:t>  </a:t>
            </a:r>
            <a:r>
              <a:rPr lang="ru-RU" sz="1800" b="1" i="1" dirty="0" err="1" smtClean="0"/>
              <a:t>стверджувати</a:t>
            </a:r>
            <a:r>
              <a:rPr lang="ru-RU" sz="1800" b="1" i="1" dirty="0" smtClean="0"/>
              <a:t>, </a:t>
            </a:r>
            <a:r>
              <a:rPr lang="ru-RU" sz="1800" b="1" i="1" dirty="0" err="1" smtClean="0"/>
              <a:t>що</a:t>
            </a:r>
            <a:r>
              <a:rPr lang="ru-RU" sz="1800" b="1" i="1" dirty="0" smtClean="0"/>
              <a:t> </a:t>
            </a:r>
            <a:r>
              <a:rPr lang="ru-RU" sz="1800" b="1" i="1" dirty="0" err="1" smtClean="0"/>
              <a:t>латина</a:t>
            </a:r>
            <a:r>
              <a:rPr lang="ru-RU" sz="1800" b="1" i="1" dirty="0" smtClean="0"/>
              <a:t> </a:t>
            </a:r>
            <a:r>
              <a:rPr lang="ru-RU" sz="1800" b="1" i="1" dirty="0" err="1" smtClean="0"/>
              <a:t>сьогодні</a:t>
            </a:r>
            <a:r>
              <a:rPr lang="ru-RU" sz="1800" b="1" i="1" dirty="0" smtClean="0"/>
              <a:t> - </a:t>
            </a:r>
            <a:r>
              <a:rPr lang="ru-RU" sz="1800" b="1" i="1" dirty="0" err="1" smtClean="0"/>
              <a:t>це</a:t>
            </a:r>
            <a:r>
              <a:rPr lang="ru-RU" sz="1800" b="1" i="1" dirty="0" smtClean="0"/>
              <a:t> греко-</a:t>
            </a:r>
            <a:r>
              <a:rPr lang="ru-RU" sz="1800" b="1" i="1" dirty="0" err="1" smtClean="0"/>
              <a:t>латинська</a:t>
            </a:r>
            <a:r>
              <a:rPr lang="ru-RU" sz="1800" b="1" i="1" dirty="0" smtClean="0"/>
              <a:t> </a:t>
            </a:r>
            <a:r>
              <a:rPr lang="ru-RU" sz="1800" b="1" i="1" dirty="0" err="1" smtClean="0"/>
              <a:t>суміш</a:t>
            </a:r>
            <a:r>
              <a:rPr lang="ru-RU" sz="1800" b="1" i="1" dirty="0" smtClean="0"/>
              <a:t> на лексико-</a:t>
            </a:r>
            <a:r>
              <a:rPr lang="ru-RU" sz="1800" b="1" i="1" dirty="0" err="1" smtClean="0"/>
              <a:t>термінологічному</a:t>
            </a:r>
            <a:r>
              <a:rPr lang="ru-RU" sz="1800" b="1" i="1" dirty="0" smtClean="0"/>
              <a:t> </a:t>
            </a:r>
            <a:r>
              <a:rPr lang="ru-RU" sz="1800" b="1" i="1" dirty="0" err="1" smtClean="0"/>
              <a:t>рівні</a:t>
            </a:r>
            <a:r>
              <a:rPr lang="ru-RU" sz="1800" b="1" i="1" dirty="0" smtClean="0"/>
              <a:t>.</a:t>
            </a:r>
          </a:p>
        </p:txBody>
      </p:sp>
    </p:spTree>
  </p:cSld>
  <p:clrMapOvr>
    <a:masterClrMapping/>
  </p:clrMapOvr>
  <p:transition spd="med" advClick="0" advTm="30000">
    <p:wheel spokes="8"/>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Объект 1"/>
          <p:cNvSpPr>
            <a:spLocks noGrp="1"/>
          </p:cNvSpPr>
          <p:nvPr>
            <p:ph idx="4294967295"/>
          </p:nvPr>
        </p:nvSpPr>
        <p:spPr>
          <a:xfrm>
            <a:off x="457200" y="549275"/>
            <a:ext cx="8075613" cy="3527425"/>
          </a:xfrm>
        </p:spPr>
        <p:txBody>
          <a:bodyPr/>
          <a:lstStyle/>
          <a:p>
            <a:pPr eaLnBrk="1" hangingPunct="1">
              <a:buFontTx/>
              <a:buNone/>
            </a:pPr>
            <a:r>
              <a:rPr lang="ru-RU" sz="1800" b="1" smtClean="0"/>
              <a:t>2. 	Ви</a:t>
            </a:r>
            <a:r>
              <a:rPr lang="ru-RU" sz="1800" b="1" i="1" smtClean="0"/>
              <a:t>значте рід іменників 4 відміни:</a:t>
            </a:r>
          </a:p>
          <a:p>
            <a:pPr eaLnBrk="1" hangingPunct="1"/>
            <a:endParaRPr lang="ru-RU" sz="1800" b="1" smtClean="0"/>
          </a:p>
          <a:p>
            <a:pPr eaLnBrk="1" hangingPunct="1">
              <a:buFontTx/>
              <a:buNone/>
            </a:pPr>
            <a:r>
              <a:rPr lang="ru-RU" sz="1800" b="1" smtClean="0"/>
              <a:t> 	</a:t>
            </a:r>
            <a:r>
              <a:rPr lang="en-US" sz="1800" b="1" smtClean="0">
                <a:solidFill>
                  <a:srgbClr val="FF0066"/>
                </a:solidFill>
              </a:rPr>
              <a:t>Arcus;  acus;  genu; sinus; abscessus; quercus;  pecu; manus; spiritus.</a:t>
            </a:r>
            <a:endParaRPr lang="ru-RU" sz="1800" b="1" smtClean="0">
              <a:solidFill>
                <a:srgbClr val="FF0066"/>
              </a:solidFill>
            </a:endParaRPr>
          </a:p>
          <a:p>
            <a:pPr eaLnBrk="1" hangingPunct="1">
              <a:buFontTx/>
              <a:buNone/>
            </a:pPr>
            <a:endParaRPr lang="en-US" sz="1800" b="1" smtClean="0">
              <a:solidFill>
                <a:srgbClr val="FF0066"/>
              </a:solidFill>
            </a:endParaRPr>
          </a:p>
          <a:p>
            <a:pPr eaLnBrk="1" hangingPunct="1">
              <a:buFontTx/>
              <a:buNone/>
            </a:pPr>
            <a:r>
              <a:rPr lang="ru-RU" sz="1800" b="1" i="1" smtClean="0"/>
              <a:t>3. 	Допишіть закінчення:</a:t>
            </a:r>
          </a:p>
          <a:p>
            <a:pPr eaLnBrk="1" hangingPunct="1"/>
            <a:endParaRPr lang="ru-RU" sz="1800" b="1" smtClean="0"/>
          </a:p>
          <a:p>
            <a:pPr eaLnBrk="1" hangingPunct="1">
              <a:buFontTx/>
              <a:buNone/>
            </a:pPr>
            <a:r>
              <a:rPr lang="ru-RU" sz="1800" b="1" smtClean="0"/>
              <a:t>	</a:t>
            </a:r>
            <a:r>
              <a:rPr lang="ru-RU" sz="1800" b="1" smtClean="0">
                <a:solidFill>
                  <a:srgbClr val="FF0066"/>
                </a:solidFill>
              </a:rPr>
              <a:t>1.  </a:t>
            </a:r>
            <a:r>
              <a:rPr lang="en-US" sz="1800" b="1" smtClean="0">
                <a:solidFill>
                  <a:srgbClr val="FF0066"/>
                </a:solidFill>
              </a:rPr>
              <a:t>Recipe: Spirit……. aethylic… 200,0</a:t>
            </a:r>
          </a:p>
          <a:p>
            <a:pPr eaLnBrk="1" hangingPunct="1">
              <a:buFontTx/>
              <a:buNone/>
            </a:pPr>
            <a:r>
              <a:rPr lang="uk-UA" sz="1800" b="1" smtClean="0">
                <a:solidFill>
                  <a:srgbClr val="FF0066"/>
                </a:solidFill>
              </a:rPr>
              <a:t>	</a:t>
            </a:r>
            <a:r>
              <a:rPr lang="en-US" sz="1800" b="1" smtClean="0">
                <a:solidFill>
                  <a:srgbClr val="FF0066"/>
                </a:solidFill>
              </a:rPr>
              <a:t>2.</a:t>
            </a:r>
            <a:r>
              <a:rPr lang="ru-RU" sz="1800" b="1" smtClean="0">
                <a:solidFill>
                  <a:srgbClr val="FF0066"/>
                </a:solidFill>
              </a:rPr>
              <a:t>  </a:t>
            </a:r>
            <a:r>
              <a:rPr lang="en-US" sz="1800" b="1" smtClean="0">
                <a:solidFill>
                  <a:srgbClr val="FF0066"/>
                </a:solidFill>
              </a:rPr>
              <a:t>Recipe: Decoct….. cortic…..Querc……100,0</a:t>
            </a:r>
          </a:p>
          <a:p>
            <a:pPr eaLnBrk="1" hangingPunct="1">
              <a:buFontTx/>
              <a:buNone/>
            </a:pPr>
            <a:r>
              <a:rPr lang="uk-UA" sz="1800" b="1" smtClean="0">
                <a:solidFill>
                  <a:srgbClr val="FF0066"/>
                </a:solidFill>
              </a:rPr>
              <a:t>	</a:t>
            </a:r>
            <a:r>
              <a:rPr lang="en-US" sz="1800" b="1" smtClean="0">
                <a:solidFill>
                  <a:srgbClr val="FF0066"/>
                </a:solidFill>
              </a:rPr>
              <a:t>3.</a:t>
            </a:r>
            <a:r>
              <a:rPr lang="ru-RU" sz="1800" b="1" smtClean="0">
                <a:solidFill>
                  <a:srgbClr val="FF0066"/>
                </a:solidFill>
              </a:rPr>
              <a:t>  </a:t>
            </a:r>
            <a:r>
              <a:rPr lang="en-US" sz="1800" b="1" smtClean="0">
                <a:solidFill>
                  <a:srgbClr val="FF0066"/>
                </a:solidFill>
              </a:rPr>
              <a:t>Recipe: Fruct…. Anis….. 50,0</a:t>
            </a:r>
          </a:p>
          <a:p>
            <a:pPr eaLnBrk="1" hangingPunct="1"/>
            <a:endParaRPr lang="ru-RU" sz="1800" b="1" smtClean="0">
              <a:solidFill>
                <a:srgbClr val="FF0066"/>
              </a:solidFill>
            </a:endParaRPr>
          </a:p>
        </p:txBody>
      </p:sp>
    </p:spTree>
  </p:cSld>
  <p:clrMapOvr>
    <a:masterClrMapping/>
  </p:clrMapOvr>
  <p:transition spd="med" advClick="0" advTm="30000">
    <p:wheel spokes="8"/>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Объект 2"/>
          <p:cNvSpPr>
            <a:spLocks noGrp="1"/>
          </p:cNvSpPr>
          <p:nvPr>
            <p:ph sz="half" idx="4294967295"/>
          </p:nvPr>
        </p:nvSpPr>
        <p:spPr>
          <a:xfrm>
            <a:off x="468313" y="981075"/>
            <a:ext cx="4059237" cy="5256213"/>
          </a:xfrm>
        </p:spPr>
        <p:txBody>
          <a:bodyPr/>
          <a:lstStyle/>
          <a:p>
            <a:pPr marL="0" indent="0" eaLnBrk="1" hangingPunct="1">
              <a:buFontTx/>
              <a:buNone/>
            </a:pPr>
            <a:r>
              <a:rPr lang="en-US" sz="2400" smtClean="0">
                <a:solidFill>
                  <a:schemeClr val="hlink"/>
                </a:solidFill>
              </a:rPr>
              <a:t>processus, us m</a:t>
            </a:r>
            <a:r>
              <a:rPr lang="en-US" sz="2400" smtClean="0"/>
              <a:t> </a:t>
            </a:r>
            <a:r>
              <a:rPr lang="uk-UA" sz="2400" smtClean="0"/>
              <a:t>- </a:t>
            </a:r>
            <a:r>
              <a:rPr lang="ru-RU" sz="2400" smtClean="0"/>
              <a:t>відросток</a:t>
            </a:r>
          </a:p>
          <a:p>
            <a:pPr marL="0" indent="0" eaLnBrk="1" hangingPunct="1">
              <a:buFontTx/>
              <a:buNone/>
            </a:pPr>
            <a:r>
              <a:rPr lang="en-US" sz="2400" smtClean="0">
                <a:solidFill>
                  <a:schemeClr val="hlink"/>
                </a:solidFill>
              </a:rPr>
              <a:t>sinus, us m</a:t>
            </a:r>
            <a:r>
              <a:rPr lang="en-US" sz="2400" smtClean="0"/>
              <a:t> </a:t>
            </a:r>
            <a:r>
              <a:rPr lang="uk-UA" sz="2400" smtClean="0"/>
              <a:t>- </a:t>
            </a:r>
            <a:r>
              <a:rPr lang="ru-RU" sz="2400" smtClean="0"/>
              <a:t>пазуха</a:t>
            </a:r>
          </a:p>
          <a:p>
            <a:pPr marL="0" indent="0" eaLnBrk="1" hangingPunct="1">
              <a:buFontTx/>
              <a:buNone/>
            </a:pPr>
            <a:r>
              <a:rPr lang="en-US" sz="2400" smtClean="0">
                <a:solidFill>
                  <a:schemeClr val="hlink"/>
                </a:solidFill>
              </a:rPr>
              <a:t>arcus, us m</a:t>
            </a:r>
            <a:r>
              <a:rPr lang="en-US" sz="2400" smtClean="0"/>
              <a:t> </a:t>
            </a:r>
            <a:r>
              <a:rPr lang="uk-UA" sz="2400" smtClean="0"/>
              <a:t>- </a:t>
            </a:r>
            <a:r>
              <a:rPr lang="ru-RU" sz="2400" smtClean="0"/>
              <a:t>дуга</a:t>
            </a:r>
          </a:p>
          <a:p>
            <a:pPr marL="0" indent="0" eaLnBrk="1" hangingPunct="1">
              <a:buFontTx/>
              <a:buNone/>
            </a:pPr>
            <a:r>
              <a:rPr lang="en-US" sz="2400" smtClean="0">
                <a:solidFill>
                  <a:schemeClr val="hlink"/>
                </a:solidFill>
              </a:rPr>
              <a:t>ductus, us m</a:t>
            </a:r>
            <a:r>
              <a:rPr lang="en-US" sz="2400" smtClean="0"/>
              <a:t> </a:t>
            </a:r>
            <a:r>
              <a:rPr lang="uk-UA" sz="2400" smtClean="0"/>
              <a:t>- </a:t>
            </a:r>
            <a:r>
              <a:rPr lang="ru-RU" sz="2400" smtClean="0"/>
              <a:t>хід,  протік</a:t>
            </a:r>
          </a:p>
          <a:p>
            <a:pPr marL="0" indent="0" eaLnBrk="1" hangingPunct="1">
              <a:buFontTx/>
              <a:buNone/>
            </a:pPr>
            <a:r>
              <a:rPr lang="en-US" sz="2400" smtClean="0">
                <a:solidFill>
                  <a:schemeClr val="hlink"/>
                </a:solidFill>
              </a:rPr>
              <a:t>meatus, us m</a:t>
            </a:r>
            <a:r>
              <a:rPr lang="en-US" sz="2400" smtClean="0"/>
              <a:t> </a:t>
            </a:r>
            <a:r>
              <a:rPr lang="uk-UA" sz="2400" smtClean="0"/>
              <a:t>- </a:t>
            </a:r>
            <a:r>
              <a:rPr lang="ru-RU" sz="2400" smtClean="0"/>
              <a:t>хід, прохід</a:t>
            </a:r>
          </a:p>
          <a:p>
            <a:pPr marL="0" indent="0" eaLnBrk="1" hangingPunct="1">
              <a:buFontTx/>
              <a:buNone/>
            </a:pPr>
            <a:r>
              <a:rPr lang="en-US" sz="2400" smtClean="0">
                <a:solidFill>
                  <a:schemeClr val="hlink"/>
                </a:solidFill>
              </a:rPr>
              <a:t>spiritus, us m</a:t>
            </a:r>
            <a:r>
              <a:rPr lang="en-US" sz="2400" smtClean="0"/>
              <a:t> </a:t>
            </a:r>
            <a:r>
              <a:rPr lang="uk-UA" sz="2400" smtClean="0"/>
              <a:t>- </a:t>
            </a:r>
            <a:r>
              <a:rPr lang="ru-RU" sz="2400" smtClean="0"/>
              <a:t>дихання, спирт</a:t>
            </a:r>
          </a:p>
          <a:p>
            <a:pPr marL="0" indent="0" eaLnBrk="1" hangingPunct="1">
              <a:buFontTx/>
              <a:buNone/>
            </a:pPr>
            <a:r>
              <a:rPr lang="en-US" sz="2400" smtClean="0">
                <a:solidFill>
                  <a:schemeClr val="hlink"/>
                </a:solidFill>
              </a:rPr>
              <a:t>fructus, us m</a:t>
            </a:r>
            <a:r>
              <a:rPr lang="en-US" sz="2400" smtClean="0"/>
              <a:t> </a:t>
            </a:r>
            <a:r>
              <a:rPr lang="uk-UA" sz="2400" smtClean="0"/>
              <a:t>- </a:t>
            </a:r>
            <a:r>
              <a:rPr lang="ru-RU" sz="2400" smtClean="0"/>
              <a:t>плід </a:t>
            </a:r>
          </a:p>
          <a:p>
            <a:pPr marL="0" indent="0" eaLnBrk="1" hangingPunct="1">
              <a:buFontTx/>
              <a:buNone/>
            </a:pPr>
            <a:r>
              <a:rPr lang="en-US" sz="2400" smtClean="0">
                <a:solidFill>
                  <a:schemeClr val="hlink"/>
                </a:solidFill>
              </a:rPr>
              <a:t>manus, us f</a:t>
            </a:r>
            <a:r>
              <a:rPr lang="en-US" sz="2400" smtClean="0"/>
              <a:t> </a:t>
            </a:r>
            <a:r>
              <a:rPr lang="uk-UA" sz="2400" smtClean="0"/>
              <a:t>- </a:t>
            </a:r>
            <a:r>
              <a:rPr lang="ru-RU" sz="2400" smtClean="0"/>
              <a:t>рука, кисть  </a:t>
            </a:r>
          </a:p>
          <a:p>
            <a:pPr marL="0" indent="0" eaLnBrk="1" hangingPunct="1">
              <a:buFontTx/>
              <a:buNone/>
            </a:pPr>
            <a:r>
              <a:rPr lang="en-US" sz="2400" smtClean="0">
                <a:solidFill>
                  <a:schemeClr val="hlink"/>
                </a:solidFill>
              </a:rPr>
              <a:t>quercus, us f</a:t>
            </a:r>
            <a:r>
              <a:rPr lang="en-US" sz="2400" smtClean="0"/>
              <a:t> </a:t>
            </a:r>
            <a:r>
              <a:rPr lang="uk-UA" sz="2400" smtClean="0"/>
              <a:t>- </a:t>
            </a:r>
            <a:r>
              <a:rPr lang="ru-RU" sz="2400" smtClean="0"/>
              <a:t>дуб</a:t>
            </a:r>
          </a:p>
          <a:p>
            <a:pPr marL="0" indent="0" eaLnBrk="1" hangingPunct="1">
              <a:buFontTx/>
              <a:buNone/>
            </a:pPr>
            <a:r>
              <a:rPr lang="en-US" sz="2400" smtClean="0">
                <a:solidFill>
                  <a:schemeClr val="hlink"/>
                </a:solidFill>
              </a:rPr>
              <a:t>abscessus, us m</a:t>
            </a:r>
            <a:r>
              <a:rPr lang="en-US" sz="2400" smtClean="0"/>
              <a:t> </a:t>
            </a:r>
            <a:r>
              <a:rPr lang="uk-UA" sz="2400" smtClean="0"/>
              <a:t>- </a:t>
            </a:r>
            <a:r>
              <a:rPr lang="ru-RU" sz="2400" smtClean="0"/>
              <a:t>нарив, абсцес</a:t>
            </a:r>
          </a:p>
        </p:txBody>
      </p:sp>
      <p:sp>
        <p:nvSpPr>
          <p:cNvPr id="98306" name="Объект 3"/>
          <p:cNvSpPr>
            <a:spLocks noGrp="1"/>
          </p:cNvSpPr>
          <p:nvPr>
            <p:ph sz="half" idx="4294967295"/>
          </p:nvPr>
        </p:nvSpPr>
        <p:spPr>
          <a:xfrm>
            <a:off x="4787900" y="981075"/>
            <a:ext cx="4175125" cy="5545138"/>
          </a:xfrm>
        </p:spPr>
        <p:txBody>
          <a:bodyPr/>
          <a:lstStyle/>
          <a:p>
            <a:pPr marL="0" indent="0" eaLnBrk="1" hangingPunct="1">
              <a:buFontTx/>
              <a:buNone/>
            </a:pPr>
            <a:r>
              <a:rPr lang="en-US" sz="2400" smtClean="0">
                <a:solidFill>
                  <a:schemeClr val="hlink"/>
                </a:solidFill>
              </a:rPr>
              <a:t>pulsus, us m</a:t>
            </a:r>
            <a:r>
              <a:rPr lang="en-US" sz="2400" smtClean="0"/>
              <a:t> </a:t>
            </a:r>
            <a:r>
              <a:rPr lang="uk-UA" sz="2400" smtClean="0"/>
              <a:t>- </a:t>
            </a:r>
            <a:r>
              <a:rPr lang="ru-RU" sz="2400" smtClean="0"/>
              <a:t>пульс </a:t>
            </a:r>
          </a:p>
          <a:p>
            <a:pPr marL="0" indent="0" eaLnBrk="1" hangingPunct="1">
              <a:buFontTx/>
              <a:buNone/>
            </a:pPr>
            <a:r>
              <a:rPr lang="en-US" sz="2400" smtClean="0">
                <a:solidFill>
                  <a:schemeClr val="hlink"/>
                </a:solidFill>
              </a:rPr>
              <a:t>cornu, us n</a:t>
            </a:r>
            <a:r>
              <a:rPr lang="en-US" sz="2400" smtClean="0"/>
              <a:t> </a:t>
            </a:r>
            <a:r>
              <a:rPr lang="uk-UA" sz="2400" smtClean="0"/>
              <a:t>- </a:t>
            </a:r>
            <a:r>
              <a:rPr lang="ru-RU" sz="2400" smtClean="0"/>
              <a:t>ріг </a:t>
            </a:r>
          </a:p>
          <a:p>
            <a:pPr marL="0" indent="0" eaLnBrk="1" hangingPunct="1">
              <a:buFontTx/>
              <a:buNone/>
            </a:pPr>
            <a:r>
              <a:rPr lang="en-US" sz="2400" smtClean="0">
                <a:solidFill>
                  <a:schemeClr val="hlink"/>
                </a:solidFill>
              </a:rPr>
              <a:t>genu, us n</a:t>
            </a:r>
            <a:r>
              <a:rPr lang="en-US" sz="2400" smtClean="0"/>
              <a:t> </a:t>
            </a:r>
            <a:r>
              <a:rPr lang="uk-UA" sz="2400" smtClean="0"/>
              <a:t>- </a:t>
            </a:r>
            <a:r>
              <a:rPr lang="ru-RU" sz="2400" smtClean="0"/>
              <a:t>коліно </a:t>
            </a:r>
          </a:p>
          <a:p>
            <a:pPr marL="0" indent="0" eaLnBrk="1" hangingPunct="1">
              <a:buFontTx/>
              <a:buNone/>
            </a:pPr>
            <a:r>
              <a:rPr lang="en-US" sz="2400" smtClean="0">
                <a:solidFill>
                  <a:schemeClr val="hlink"/>
                </a:solidFill>
              </a:rPr>
              <a:t>sulfas, atis m</a:t>
            </a:r>
            <a:r>
              <a:rPr lang="en-US" sz="2400" smtClean="0"/>
              <a:t> </a:t>
            </a:r>
            <a:r>
              <a:rPr lang="uk-UA" sz="2400" smtClean="0"/>
              <a:t>- </a:t>
            </a:r>
            <a:r>
              <a:rPr lang="ru-RU" sz="2400" smtClean="0"/>
              <a:t>сульфат</a:t>
            </a:r>
          </a:p>
          <a:p>
            <a:pPr marL="0" indent="0" eaLnBrk="1" hangingPunct="1">
              <a:buFontTx/>
              <a:buNone/>
            </a:pPr>
            <a:r>
              <a:rPr lang="en-US" sz="2400" smtClean="0">
                <a:solidFill>
                  <a:schemeClr val="hlink"/>
                </a:solidFill>
              </a:rPr>
              <a:t>nitras, atis m</a:t>
            </a:r>
            <a:r>
              <a:rPr lang="en-US" sz="2400" smtClean="0"/>
              <a:t> </a:t>
            </a:r>
            <a:r>
              <a:rPr lang="uk-UA" sz="2400" smtClean="0"/>
              <a:t>- </a:t>
            </a:r>
            <a:r>
              <a:rPr lang="ru-RU" sz="2400" smtClean="0"/>
              <a:t>нітрат</a:t>
            </a:r>
          </a:p>
          <a:p>
            <a:pPr marL="0" indent="0" eaLnBrk="1" hangingPunct="1">
              <a:buFontTx/>
              <a:buNone/>
            </a:pPr>
            <a:r>
              <a:rPr lang="en-US" sz="2400" smtClean="0">
                <a:solidFill>
                  <a:schemeClr val="hlink"/>
                </a:solidFill>
              </a:rPr>
              <a:t>nitris, itis m</a:t>
            </a:r>
            <a:r>
              <a:rPr lang="en-US" sz="2400" smtClean="0"/>
              <a:t> </a:t>
            </a:r>
            <a:r>
              <a:rPr lang="uk-UA" sz="2400" smtClean="0"/>
              <a:t>- </a:t>
            </a:r>
            <a:r>
              <a:rPr lang="ru-RU" sz="2400" smtClean="0"/>
              <a:t>нітрит</a:t>
            </a:r>
          </a:p>
          <a:p>
            <a:pPr marL="0" indent="0" eaLnBrk="1" hangingPunct="1">
              <a:buFontTx/>
              <a:buNone/>
            </a:pPr>
            <a:r>
              <a:rPr lang="en-US" sz="2400" smtClean="0">
                <a:solidFill>
                  <a:schemeClr val="hlink"/>
                </a:solidFill>
              </a:rPr>
              <a:t>carbonas, atis m</a:t>
            </a:r>
            <a:r>
              <a:rPr lang="en-US" sz="2400" smtClean="0"/>
              <a:t> </a:t>
            </a:r>
            <a:r>
              <a:rPr lang="uk-UA" sz="2400" smtClean="0"/>
              <a:t>- </a:t>
            </a:r>
            <a:r>
              <a:rPr lang="ru-RU" sz="2400" smtClean="0"/>
              <a:t>карбонат</a:t>
            </a:r>
          </a:p>
          <a:p>
            <a:pPr marL="0" indent="0" eaLnBrk="1" hangingPunct="1">
              <a:buFontTx/>
              <a:buNone/>
            </a:pPr>
            <a:r>
              <a:rPr lang="en-US" sz="2400" smtClean="0">
                <a:solidFill>
                  <a:schemeClr val="hlink"/>
                </a:solidFill>
              </a:rPr>
              <a:t>phosphas, atis m</a:t>
            </a:r>
            <a:r>
              <a:rPr lang="en-US" sz="2400" smtClean="0"/>
              <a:t> </a:t>
            </a:r>
            <a:r>
              <a:rPr lang="uk-UA" sz="2400" smtClean="0"/>
              <a:t>- </a:t>
            </a:r>
            <a:r>
              <a:rPr lang="ru-RU" sz="2400" smtClean="0"/>
              <a:t>фосфат</a:t>
            </a:r>
          </a:p>
          <a:p>
            <a:pPr marL="0" indent="0" eaLnBrk="1" hangingPunct="1">
              <a:buFontTx/>
              <a:buNone/>
            </a:pPr>
            <a:r>
              <a:rPr lang="en-US" sz="2400" smtClean="0">
                <a:solidFill>
                  <a:schemeClr val="hlink"/>
                </a:solidFill>
              </a:rPr>
              <a:t>iodidum, </a:t>
            </a:r>
            <a:r>
              <a:rPr lang="ru-RU" sz="2400" smtClean="0">
                <a:solidFill>
                  <a:schemeClr val="hlink"/>
                </a:solidFill>
              </a:rPr>
              <a:t>і </a:t>
            </a:r>
            <a:r>
              <a:rPr lang="en-US" sz="2400" smtClean="0">
                <a:solidFill>
                  <a:schemeClr val="hlink"/>
                </a:solidFill>
              </a:rPr>
              <a:t>n</a:t>
            </a:r>
            <a:r>
              <a:rPr lang="ru-RU" sz="2400" smtClean="0"/>
              <a:t> - йодид</a:t>
            </a:r>
          </a:p>
          <a:p>
            <a:pPr marL="0" indent="0" eaLnBrk="1" hangingPunct="1">
              <a:buFontTx/>
              <a:buNone/>
            </a:pPr>
            <a:r>
              <a:rPr lang="en-US" sz="2400" smtClean="0">
                <a:solidFill>
                  <a:schemeClr val="hlink"/>
                </a:solidFill>
              </a:rPr>
              <a:t>bromidum, </a:t>
            </a:r>
            <a:r>
              <a:rPr lang="ru-RU" sz="2400" smtClean="0">
                <a:solidFill>
                  <a:schemeClr val="hlink"/>
                </a:solidFill>
              </a:rPr>
              <a:t>і </a:t>
            </a:r>
            <a:r>
              <a:rPr lang="en-US" sz="2400" smtClean="0">
                <a:solidFill>
                  <a:schemeClr val="hlink"/>
                </a:solidFill>
              </a:rPr>
              <a:t>n</a:t>
            </a:r>
            <a:r>
              <a:rPr lang="ru-RU" sz="2400" smtClean="0"/>
              <a:t> - бромід</a:t>
            </a:r>
          </a:p>
          <a:p>
            <a:pPr marL="0" indent="0" eaLnBrk="1" hangingPunct="1">
              <a:buFontTx/>
              <a:buNone/>
            </a:pPr>
            <a:r>
              <a:rPr lang="en-US" sz="2400" smtClean="0">
                <a:solidFill>
                  <a:schemeClr val="hlink"/>
                </a:solidFill>
              </a:rPr>
              <a:t>chloridum,  </a:t>
            </a:r>
            <a:r>
              <a:rPr lang="ru-RU" sz="2400" smtClean="0">
                <a:solidFill>
                  <a:schemeClr val="hlink"/>
                </a:solidFill>
              </a:rPr>
              <a:t>і </a:t>
            </a:r>
            <a:r>
              <a:rPr lang="en-US" sz="2400" smtClean="0">
                <a:solidFill>
                  <a:schemeClr val="hlink"/>
                </a:solidFill>
              </a:rPr>
              <a:t>n</a:t>
            </a:r>
            <a:r>
              <a:rPr lang="ru-RU" sz="2400" smtClean="0"/>
              <a:t> - хлорид </a:t>
            </a:r>
            <a:r>
              <a:rPr lang="en-US" sz="2400" smtClean="0">
                <a:solidFill>
                  <a:schemeClr val="hlink"/>
                </a:solidFill>
              </a:rPr>
              <a:t>partus, us m</a:t>
            </a:r>
            <a:r>
              <a:rPr lang="en-US" sz="2400" smtClean="0"/>
              <a:t> </a:t>
            </a:r>
            <a:r>
              <a:rPr lang="uk-UA" sz="2400" smtClean="0"/>
              <a:t>- </a:t>
            </a:r>
            <a:r>
              <a:rPr lang="ru-RU" sz="2400" smtClean="0"/>
              <a:t>роди</a:t>
            </a:r>
          </a:p>
        </p:txBody>
      </p:sp>
      <p:sp>
        <p:nvSpPr>
          <p:cNvPr id="98307" name="Rectangle 5"/>
          <p:cNvSpPr>
            <a:spLocks noChangeArrowheads="1"/>
          </p:cNvSpPr>
          <p:nvPr/>
        </p:nvSpPr>
        <p:spPr bwMode="auto">
          <a:xfrm>
            <a:off x="468313" y="188913"/>
            <a:ext cx="7704137" cy="719137"/>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sym typeface="Wingdings" pitchFamily="2" charset="2"/>
              </a:rPr>
              <a:t> </a:t>
            </a:r>
            <a:r>
              <a:rPr lang="uk-UA" sz="2400" b="1">
                <a:solidFill>
                  <a:srgbClr val="FF0066"/>
                </a:solidFill>
              </a:rPr>
              <a:t>Слова для активного засвоювання</a:t>
            </a:r>
            <a:endParaRPr lang="ru-RU" sz="2400" b="1">
              <a:solidFill>
                <a:srgbClr val="FF0066"/>
              </a:solidFill>
            </a:endParaRPr>
          </a:p>
        </p:txBody>
      </p:sp>
    </p:spTree>
  </p:cSld>
  <p:clrMapOvr>
    <a:masterClrMapping/>
  </p:clrMapOvr>
  <p:transition spd="med" advClick="0" advTm="30000">
    <p:wheel spokes="8"/>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Объект 2"/>
          <p:cNvSpPr>
            <a:spLocks noGrp="1"/>
          </p:cNvSpPr>
          <p:nvPr>
            <p:ph idx="4294967295"/>
          </p:nvPr>
        </p:nvSpPr>
        <p:spPr>
          <a:xfrm>
            <a:off x="468313" y="1196975"/>
            <a:ext cx="8229600" cy="4394200"/>
          </a:xfrm>
        </p:spPr>
        <p:txBody>
          <a:bodyPr/>
          <a:lstStyle/>
          <a:p>
            <a:pPr marL="0" indent="0" eaLnBrk="1" hangingPunct="1">
              <a:buFontTx/>
              <a:buNone/>
            </a:pPr>
            <a:r>
              <a:rPr lang="ru-RU" sz="1800" b="1" i="1" smtClean="0">
                <a:solidFill>
                  <a:schemeClr val="hlink"/>
                </a:solidFill>
              </a:rPr>
              <a:t>План</a:t>
            </a:r>
          </a:p>
          <a:p>
            <a:pPr marL="0" indent="0" eaLnBrk="1" hangingPunct="1">
              <a:buFontTx/>
              <a:buNone/>
            </a:pPr>
            <a:r>
              <a:rPr lang="ru-RU" sz="1800" b="1" smtClean="0"/>
              <a:t>1.  П’ята відміна іменників</a:t>
            </a:r>
          </a:p>
          <a:p>
            <a:pPr marL="0" indent="0" eaLnBrk="1" hangingPunct="1">
              <a:buFontTx/>
              <a:buNone/>
            </a:pPr>
            <a:r>
              <a:rPr lang="ru-RU" sz="1800" b="1" smtClean="0"/>
              <a:t>2. Іменники четвертої і п’ятої  відміни у ветеринарних термінах і рецептах</a:t>
            </a:r>
          </a:p>
          <a:p>
            <a:pPr marL="0" indent="0" eaLnBrk="1" hangingPunct="1"/>
            <a:endParaRPr lang="uk-UA" sz="1800" b="1" smtClean="0"/>
          </a:p>
          <a:p>
            <a:pPr marL="0" indent="0" eaLnBrk="1" hangingPunct="1"/>
            <a:endParaRPr lang="ru-RU" sz="1800" b="1" smtClean="0"/>
          </a:p>
          <a:p>
            <a:pPr marL="0" indent="0" eaLnBrk="1" hangingPunct="1">
              <a:buFontTx/>
              <a:buNone/>
            </a:pPr>
            <a:r>
              <a:rPr lang="ru-RU" sz="2400" b="1" i="1" smtClean="0">
                <a:solidFill>
                  <a:schemeClr val="hlink"/>
                </a:solidFill>
                <a:sym typeface="Webdings" pitchFamily="18" charset="2"/>
              </a:rPr>
              <a:t></a:t>
            </a:r>
            <a:r>
              <a:rPr lang="ru-RU" sz="1800" b="1" i="1" smtClean="0">
                <a:solidFill>
                  <a:schemeClr val="hlink"/>
                </a:solidFill>
                <a:sym typeface="Webdings" pitchFamily="18" charset="2"/>
              </a:rPr>
              <a:t> </a:t>
            </a:r>
            <a:r>
              <a:rPr lang="ru-RU" sz="1800" b="1" i="1" smtClean="0">
                <a:solidFill>
                  <a:schemeClr val="hlink"/>
                </a:solidFill>
              </a:rPr>
              <a:t>В</a:t>
            </a:r>
            <a:r>
              <a:rPr lang="uk-UA" sz="1800" b="1" i="1" smtClean="0">
                <a:solidFill>
                  <a:schemeClr val="hlink"/>
                </a:solidFill>
              </a:rPr>
              <a:t>икористані джерела</a:t>
            </a:r>
            <a:r>
              <a:rPr lang="ru-RU" sz="1800" b="1" i="1" smtClean="0">
                <a:solidFill>
                  <a:schemeClr val="hlink"/>
                </a:solidFill>
              </a:rPr>
              <a:t>:</a:t>
            </a:r>
          </a:p>
          <a:p>
            <a:pPr marL="0" indent="0" eaLnBrk="1" hangingPunct="1">
              <a:buFontTx/>
              <a:buNone/>
            </a:pPr>
            <a:r>
              <a:rPr lang="ru-RU" sz="1800" b="1" smtClean="0"/>
              <a:t>1.  Буркат А.П. "Латинский язык и основы ветеринарной терминологии", К, "Выща школа" 1989г.  с 129-131.</a:t>
            </a:r>
          </a:p>
          <a:p>
            <a:pPr marL="0" indent="0" eaLnBrk="1" hangingPunct="1">
              <a:buFontTx/>
              <a:buNone/>
            </a:pPr>
            <a:r>
              <a:rPr lang="ru-RU" sz="1800" b="1" smtClean="0"/>
              <a:t>2.  Семілетко В.І., Столбецька С.Б. Латинська мова: Підручник. – Біла Церква, БДАУ, 2002. – с. 45-50.</a:t>
            </a:r>
          </a:p>
          <a:p>
            <a:pPr marL="0" indent="0" eaLnBrk="1" hangingPunct="1"/>
            <a:endParaRPr lang="ru-RU" sz="1800" b="1" smtClean="0"/>
          </a:p>
        </p:txBody>
      </p:sp>
      <p:sp>
        <p:nvSpPr>
          <p:cNvPr id="99330" name="Rectangle 4"/>
          <p:cNvSpPr>
            <a:spLocks noChangeArrowheads="1"/>
          </p:cNvSpPr>
          <p:nvPr/>
        </p:nvSpPr>
        <p:spPr bwMode="auto">
          <a:xfrm>
            <a:off x="1331913" y="260350"/>
            <a:ext cx="6840537" cy="1152525"/>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latin typeface="Arial" charset="0"/>
              </a:rPr>
              <a:t>П</a:t>
            </a:r>
            <a:r>
              <a:rPr lang="en-US" sz="2400" b="1">
                <a:solidFill>
                  <a:srgbClr val="FF0066"/>
                </a:solidFill>
                <a:latin typeface="Arial" charset="0"/>
                <a:cs typeface="Times New Roman" pitchFamily="18" charset="0"/>
              </a:rPr>
              <a:t>'</a:t>
            </a:r>
            <a:r>
              <a:rPr lang="uk-UA" sz="2400" b="1">
                <a:solidFill>
                  <a:srgbClr val="FF0066"/>
                </a:solidFill>
                <a:latin typeface="Arial" charset="0"/>
              </a:rPr>
              <a:t>ЯТА ВІДМІНА ІМЕННИКІВ</a:t>
            </a:r>
            <a:endParaRPr lang="ru-RU" sz="2400" b="1">
              <a:solidFill>
                <a:srgbClr val="FF0066"/>
              </a:solidFill>
              <a:latin typeface="Arial" charset="0"/>
            </a:endParaRPr>
          </a:p>
        </p:txBody>
      </p:sp>
    </p:spTree>
  </p:cSld>
  <p:clrMapOvr>
    <a:masterClrMapping/>
  </p:clrMapOvr>
  <p:transition spd="med" advClick="0" advTm="30000">
    <p:wheel spokes="8"/>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Объект 2"/>
          <p:cNvSpPr>
            <a:spLocks noGrp="1"/>
          </p:cNvSpPr>
          <p:nvPr>
            <p:ph idx="4294967295"/>
          </p:nvPr>
        </p:nvSpPr>
        <p:spPr>
          <a:xfrm>
            <a:off x="457200" y="1673225"/>
            <a:ext cx="8229600" cy="3627438"/>
          </a:xfrm>
        </p:spPr>
        <p:txBody>
          <a:bodyPr/>
          <a:lstStyle/>
          <a:p>
            <a:pPr eaLnBrk="1" hangingPunct="1">
              <a:buFontTx/>
              <a:buNone/>
            </a:pPr>
            <a:r>
              <a:rPr lang="ru-RU" sz="1800" b="1" smtClean="0"/>
              <a:t>	До  5-ї відміни належать  іменники </a:t>
            </a:r>
            <a:r>
              <a:rPr lang="ru-RU" sz="1800" b="1" i="1" smtClean="0"/>
              <a:t>жіночого роду</a:t>
            </a:r>
            <a:r>
              <a:rPr lang="ru-RU" sz="1800" b="1" smtClean="0"/>
              <a:t>, що в називному відмінку однини мають закінчення    </a:t>
            </a:r>
            <a:r>
              <a:rPr lang="ru-RU" sz="1800" b="1" smtClean="0">
                <a:solidFill>
                  <a:srgbClr val="FF0066"/>
                </a:solidFill>
              </a:rPr>
              <a:t>-es</a:t>
            </a:r>
            <a:r>
              <a:rPr lang="ru-RU" sz="1800" b="1" smtClean="0"/>
              <a:t>  в  родовому відмінку однини  </a:t>
            </a:r>
            <a:r>
              <a:rPr lang="ru-RU" sz="1800" b="1" smtClean="0">
                <a:solidFill>
                  <a:srgbClr val="FF0066"/>
                </a:solidFill>
              </a:rPr>
              <a:t>–ei</a:t>
            </a:r>
            <a:r>
              <a:rPr lang="ru-RU" sz="1800" b="1" smtClean="0"/>
              <a:t>.</a:t>
            </a:r>
          </a:p>
          <a:p>
            <a:pPr eaLnBrk="1" hangingPunct="1"/>
            <a:endParaRPr lang="uk-UA" sz="1800" b="1" smtClean="0"/>
          </a:p>
          <a:p>
            <a:pPr eaLnBrk="1" hangingPunct="1"/>
            <a:endParaRPr lang="ru-RU" sz="1800" b="1" smtClean="0"/>
          </a:p>
        </p:txBody>
      </p:sp>
      <p:sp>
        <p:nvSpPr>
          <p:cNvPr id="100354" name="Прямоугольник 4"/>
          <p:cNvSpPr>
            <a:spLocks noChangeArrowheads="1"/>
          </p:cNvSpPr>
          <p:nvPr/>
        </p:nvSpPr>
        <p:spPr bwMode="auto">
          <a:xfrm>
            <a:off x="611188" y="5084763"/>
            <a:ext cx="7848600" cy="641350"/>
          </a:xfrm>
          <a:prstGeom prst="rect">
            <a:avLst/>
          </a:prstGeom>
          <a:noFill/>
          <a:ln w="9525">
            <a:noFill/>
            <a:miter lim="800000"/>
            <a:headEnd/>
            <a:tailEnd/>
          </a:ln>
        </p:spPr>
        <p:txBody>
          <a:bodyPr>
            <a:spAutoFit/>
          </a:bodyPr>
          <a:lstStyle/>
          <a:p>
            <a:r>
              <a:rPr lang="ru-RU" b="1">
                <a:latin typeface="Arial" charset="0"/>
              </a:rPr>
              <a:t>У  Gen. i  Dat sing.    голосний звук </a:t>
            </a:r>
            <a:r>
              <a:rPr lang="ru-RU" b="1">
                <a:solidFill>
                  <a:srgbClr val="FF0066"/>
                </a:solidFill>
                <a:latin typeface="Arial" charset="0"/>
              </a:rPr>
              <a:t>e</a:t>
            </a:r>
            <a:r>
              <a:rPr lang="ru-RU" b="1">
                <a:latin typeface="Arial" charset="0"/>
              </a:rPr>
              <a:t> у закінченні </a:t>
            </a:r>
            <a:r>
              <a:rPr lang="ru-RU" b="1">
                <a:solidFill>
                  <a:srgbClr val="FF0066"/>
                </a:solidFill>
                <a:latin typeface="Arial" charset="0"/>
              </a:rPr>
              <a:t>– еі</a:t>
            </a:r>
            <a:r>
              <a:rPr lang="ru-RU" b="1">
                <a:latin typeface="Arial" charset="0"/>
              </a:rPr>
              <a:t> є довгий, коли стоїть наголос, а після  приголосного – короткий.</a:t>
            </a:r>
          </a:p>
        </p:txBody>
      </p:sp>
      <p:sp>
        <p:nvSpPr>
          <p:cNvPr id="100355" name="Rectangle 6"/>
          <p:cNvSpPr>
            <a:spLocks noChangeArrowheads="1"/>
          </p:cNvSpPr>
          <p:nvPr/>
        </p:nvSpPr>
        <p:spPr bwMode="auto">
          <a:xfrm>
            <a:off x="1258888" y="476250"/>
            <a:ext cx="6913562" cy="792163"/>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dirty="0">
                <a:solidFill>
                  <a:srgbClr val="92D050"/>
                </a:solidFill>
                <a:latin typeface="Arial" charset="0"/>
              </a:rPr>
              <a:t>1. П</a:t>
            </a:r>
            <a:r>
              <a:rPr lang="en-US" b="1" dirty="0">
                <a:solidFill>
                  <a:srgbClr val="92D050"/>
                </a:solidFill>
                <a:latin typeface="Arial" charset="0"/>
                <a:cs typeface="Times New Roman" pitchFamily="18" charset="0"/>
              </a:rPr>
              <a:t>'</a:t>
            </a:r>
            <a:r>
              <a:rPr lang="uk-UA" b="1" dirty="0" err="1">
                <a:solidFill>
                  <a:srgbClr val="92D050"/>
                </a:solidFill>
                <a:latin typeface="Arial" charset="0"/>
              </a:rPr>
              <a:t>ята</a:t>
            </a:r>
            <a:r>
              <a:rPr lang="uk-UA" b="1" dirty="0">
                <a:solidFill>
                  <a:srgbClr val="92D050"/>
                </a:solidFill>
                <a:latin typeface="Arial" charset="0"/>
              </a:rPr>
              <a:t> відміна  іменників</a:t>
            </a:r>
            <a:endParaRPr lang="ru-RU" b="1" dirty="0">
              <a:solidFill>
                <a:srgbClr val="92D050"/>
              </a:solidFill>
              <a:latin typeface="Arial" charset="0"/>
            </a:endParaRPr>
          </a:p>
        </p:txBody>
      </p:sp>
      <p:graphicFrame>
        <p:nvGraphicFramePr>
          <p:cNvPr id="100377" name="Group 25"/>
          <p:cNvGraphicFramePr>
            <a:graphicFrameLocks noGrp="1"/>
          </p:cNvGraphicFramePr>
          <p:nvPr/>
        </p:nvGraphicFramePr>
        <p:xfrm>
          <a:off x="827088" y="3068638"/>
          <a:ext cx="6864350" cy="1655763"/>
        </p:xfrm>
        <a:graphic>
          <a:graphicData uri="http://schemas.openxmlformats.org/drawingml/2006/table">
            <a:tbl>
              <a:tblPr/>
              <a:tblGrid>
                <a:gridCol w="2287587"/>
                <a:gridCol w="2289175"/>
                <a:gridCol w="2287588"/>
              </a:tblGrid>
              <a:tr h="552450">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chemeClr val="hlink"/>
                          </a:solidFill>
                          <a:effectLst/>
                          <a:latin typeface="Arial" charset="0"/>
                        </a:rPr>
                        <a:t>Відмінок</a:t>
                      </a:r>
                      <a:endParaRPr kumimoji="0" lang="ru-RU" sz="1800" b="1" i="0" u="none" strike="noStrike" cap="none" normalizeH="0" baseline="0" smtClean="0">
                        <a:ln>
                          <a:noFill/>
                        </a:ln>
                        <a:solidFill>
                          <a:schemeClr val="hlink"/>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hlink"/>
                          </a:solidFill>
                          <a:effectLst/>
                          <a:latin typeface="Arial" charset="0"/>
                        </a:rPr>
                        <a:t>Sing</a:t>
                      </a:r>
                      <a:endParaRPr kumimoji="0" lang="ru-RU" sz="1800" b="1" i="0" u="none" strike="noStrike" cap="none" normalizeH="0" baseline="0" smtClean="0">
                        <a:ln>
                          <a:noFill/>
                        </a:ln>
                        <a:solidFill>
                          <a:schemeClr val="hlink"/>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hlink"/>
                          </a:solidFill>
                          <a:effectLst/>
                          <a:latin typeface="Arial" charset="0"/>
                        </a:rPr>
                        <a:t>Plur</a:t>
                      </a:r>
                      <a:endParaRPr kumimoji="0" lang="ru-RU" sz="1800" b="1" i="0" u="none" strike="noStrike" cap="none" normalizeH="0" baseline="0" smtClean="0">
                        <a:ln>
                          <a:noFill/>
                        </a:ln>
                        <a:solidFill>
                          <a:schemeClr val="hlink"/>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863">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hlink"/>
                          </a:solidFill>
                          <a:effectLst/>
                          <a:latin typeface="Arial" charset="0"/>
                        </a:rPr>
                        <a:t>Nom</a:t>
                      </a:r>
                      <a:endParaRPr kumimoji="0" lang="ru-RU" sz="1800" b="1" i="0" u="none" strike="noStrike" cap="none" normalizeH="0" baseline="0" smtClean="0">
                        <a:ln>
                          <a:noFill/>
                        </a:ln>
                        <a:solidFill>
                          <a:schemeClr val="hlink"/>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-es</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-es</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hlink"/>
                          </a:solidFill>
                          <a:effectLst/>
                          <a:latin typeface="Arial" charset="0"/>
                        </a:rPr>
                        <a:t>Gen</a:t>
                      </a:r>
                      <a:endParaRPr kumimoji="0" lang="ru-RU" sz="1800" b="1" i="0" u="none" strike="noStrike" cap="none" normalizeH="0" baseline="0" smtClean="0">
                        <a:ln>
                          <a:noFill/>
                        </a:ln>
                        <a:solidFill>
                          <a:schemeClr val="hlink"/>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-ei</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-erum</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advClick="0" advTm="30000">
    <p:wheel spokes="8"/>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Объект 2"/>
          <p:cNvSpPr>
            <a:spLocks noGrp="1"/>
          </p:cNvSpPr>
          <p:nvPr>
            <p:ph idx="4294967295"/>
          </p:nvPr>
        </p:nvSpPr>
        <p:spPr>
          <a:xfrm>
            <a:off x="457200" y="692150"/>
            <a:ext cx="8229600" cy="4752975"/>
          </a:xfrm>
        </p:spPr>
        <p:txBody>
          <a:bodyPr/>
          <a:lstStyle/>
          <a:p>
            <a:pPr algn="ctr" eaLnBrk="1" hangingPunct="1">
              <a:buFontTx/>
              <a:buNone/>
            </a:pPr>
            <a:r>
              <a:rPr lang="ru-RU" sz="1800" b="1" smtClean="0">
                <a:solidFill>
                  <a:srgbClr val="FF0066"/>
                </a:solidFill>
              </a:rPr>
              <a:t>Зразок відмінювання іменників </a:t>
            </a:r>
            <a:r>
              <a:rPr lang="en-US" sz="1800" b="1" smtClean="0">
                <a:solidFill>
                  <a:srgbClr val="FF0066"/>
                </a:solidFill>
              </a:rPr>
              <a:t>V </a:t>
            </a:r>
            <a:r>
              <a:rPr lang="ru-RU" sz="1800" b="1" smtClean="0">
                <a:solidFill>
                  <a:srgbClr val="FF0066"/>
                </a:solidFill>
              </a:rPr>
              <a:t>відміни</a:t>
            </a:r>
          </a:p>
          <a:p>
            <a:pPr algn="ctr" eaLnBrk="1" hangingPunct="1">
              <a:buFontTx/>
              <a:buNone/>
            </a:pPr>
            <a:r>
              <a:rPr lang="en-US" sz="1800" b="1" smtClean="0"/>
              <a:t>Species, ei, f  - </a:t>
            </a:r>
            <a:r>
              <a:rPr lang="ru-RU" sz="1800" b="1" smtClean="0"/>
              <a:t>збір</a:t>
            </a:r>
          </a:p>
          <a:p>
            <a:pPr eaLnBrk="1" hangingPunct="1">
              <a:buFontTx/>
              <a:buNone/>
            </a:pPr>
            <a:endParaRPr lang="ru-RU" sz="1800" smtClean="0"/>
          </a:p>
        </p:txBody>
      </p:sp>
      <p:graphicFrame>
        <p:nvGraphicFramePr>
          <p:cNvPr id="101398" name="Group 22"/>
          <p:cNvGraphicFramePr>
            <a:graphicFrameLocks noGrp="1"/>
          </p:cNvGraphicFramePr>
          <p:nvPr/>
        </p:nvGraphicFramePr>
        <p:xfrm>
          <a:off x="468313" y="2276475"/>
          <a:ext cx="8207375" cy="2257426"/>
        </p:xfrm>
        <a:graphic>
          <a:graphicData uri="http://schemas.openxmlformats.org/drawingml/2006/table">
            <a:tbl>
              <a:tblPr/>
              <a:tblGrid>
                <a:gridCol w="2735262"/>
                <a:gridCol w="2735263"/>
                <a:gridCol w="2736850"/>
              </a:tblGrid>
              <a:tr h="744538">
                <a:tc>
                  <a:txBody>
                    <a:bodyPr/>
                    <a:lstStyle/>
                    <a:p>
                      <a:pPr marL="0" marR="0" lvl="0" indent="457200" algn="just" defTabSz="914400" rtl="0" eaLnBrk="1" fontAlgn="base" latinLnBrk="0" hangingPunct="1">
                        <a:lnSpc>
                          <a:spcPts val="1588"/>
                        </a:lnSpc>
                        <a:spcBef>
                          <a:spcPts val="25"/>
                        </a:spcBef>
                        <a:spcAft>
                          <a:spcPct val="0"/>
                        </a:spcAft>
                        <a:buClrTx/>
                        <a:buSzTx/>
                        <a:buFontTx/>
                        <a:buNone/>
                        <a:tabLst/>
                      </a:pPr>
                      <a:endParaRPr kumimoji="0" lang="uk-UA" sz="1800" b="1" i="0" u="none" strike="noStrike" cap="none" normalizeH="0" baseline="0" smtClean="0">
                        <a:ln>
                          <a:noFill/>
                        </a:ln>
                        <a:solidFill>
                          <a:schemeClr val="hlink"/>
                        </a:solidFill>
                        <a:effectLst/>
                        <a:latin typeface="Arial" charset="0"/>
                      </a:endParaRPr>
                    </a:p>
                    <a:p>
                      <a:pPr marL="0" marR="0" lvl="0" indent="457200" algn="just" defTabSz="914400" rtl="0" eaLnBrk="1" fontAlgn="base" latinLnBrk="0" hangingPunct="1">
                        <a:lnSpc>
                          <a:spcPts val="1588"/>
                        </a:lnSpc>
                        <a:spcBef>
                          <a:spcPts val="25"/>
                        </a:spcBef>
                        <a:spcAft>
                          <a:spcPct val="0"/>
                        </a:spcAft>
                        <a:buClrTx/>
                        <a:buSzTx/>
                        <a:buFontTx/>
                        <a:buNone/>
                        <a:tabLst/>
                      </a:pPr>
                      <a:r>
                        <a:rPr kumimoji="0" lang="uk-UA" sz="1800" b="1" i="0" u="none" strike="noStrike" cap="none" normalizeH="0" baseline="0" smtClean="0">
                          <a:ln>
                            <a:noFill/>
                          </a:ln>
                          <a:solidFill>
                            <a:schemeClr val="hlink"/>
                          </a:solidFill>
                          <a:effectLst/>
                          <a:latin typeface="Arial" charset="0"/>
                        </a:rPr>
                        <a:t>Відмінок</a:t>
                      </a:r>
                      <a:endParaRPr kumimoji="0" lang="ru-RU" sz="1800" b="1" i="0" u="none" strike="noStrike" cap="none" normalizeH="0" baseline="0" smtClean="0">
                        <a:ln>
                          <a:noFill/>
                        </a:ln>
                        <a:solidFill>
                          <a:schemeClr val="hlink"/>
                        </a:solidFill>
                        <a:effectLst/>
                        <a:latin typeface="Arial"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just" defTabSz="914400" rtl="0" eaLnBrk="1" fontAlgn="base" latinLnBrk="0" hangingPunct="1">
                        <a:lnSpc>
                          <a:spcPts val="1588"/>
                        </a:lnSpc>
                        <a:spcBef>
                          <a:spcPts val="25"/>
                        </a:spcBef>
                        <a:spcAft>
                          <a:spcPct val="0"/>
                        </a:spcAft>
                        <a:buClrTx/>
                        <a:buSzTx/>
                        <a:buFontTx/>
                        <a:buNone/>
                        <a:tabLst/>
                      </a:pPr>
                      <a:endParaRPr kumimoji="0" lang="uk-UA" sz="1800" b="1" i="0" u="none" strike="noStrike" cap="none" normalizeH="0" baseline="0" smtClean="0">
                        <a:ln>
                          <a:noFill/>
                        </a:ln>
                        <a:solidFill>
                          <a:schemeClr val="hlink"/>
                        </a:solidFill>
                        <a:effectLst/>
                        <a:latin typeface="Arial" charset="0"/>
                      </a:endParaRPr>
                    </a:p>
                    <a:p>
                      <a:pPr marL="0" marR="0" lvl="0" indent="457200" algn="just" defTabSz="914400" rtl="0" eaLnBrk="1" fontAlgn="base" latinLnBrk="0" hangingPunct="1">
                        <a:lnSpc>
                          <a:spcPts val="1588"/>
                        </a:lnSpc>
                        <a:spcBef>
                          <a:spcPts val="25"/>
                        </a:spcBef>
                        <a:spcAft>
                          <a:spcPct val="0"/>
                        </a:spcAft>
                        <a:buClrTx/>
                        <a:buSzTx/>
                        <a:buFontTx/>
                        <a:buNone/>
                        <a:tabLst/>
                      </a:pPr>
                      <a:r>
                        <a:rPr kumimoji="0" lang="uk-UA" sz="1800" b="1" i="0" u="none" strike="noStrike" cap="none" normalizeH="0" baseline="0" smtClean="0">
                          <a:ln>
                            <a:noFill/>
                          </a:ln>
                          <a:solidFill>
                            <a:schemeClr val="hlink"/>
                          </a:solidFill>
                          <a:effectLst/>
                          <a:latin typeface="Arial" charset="0"/>
                        </a:rPr>
                        <a:t>Singularis </a:t>
                      </a:r>
                      <a:endParaRPr kumimoji="0" lang="ru-RU" sz="1800" b="1" i="0" u="none" strike="noStrike" cap="none" normalizeH="0" baseline="0" smtClean="0">
                        <a:ln>
                          <a:noFill/>
                        </a:ln>
                        <a:solidFill>
                          <a:schemeClr val="hlink"/>
                        </a:solidFill>
                        <a:effectLst/>
                        <a:latin typeface="Arial"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just" defTabSz="914400" rtl="0" eaLnBrk="1" fontAlgn="base" latinLnBrk="0" hangingPunct="1">
                        <a:lnSpc>
                          <a:spcPts val="1588"/>
                        </a:lnSpc>
                        <a:spcBef>
                          <a:spcPts val="25"/>
                        </a:spcBef>
                        <a:spcAft>
                          <a:spcPct val="0"/>
                        </a:spcAft>
                        <a:buClrTx/>
                        <a:buSzTx/>
                        <a:buFontTx/>
                        <a:buNone/>
                        <a:tabLst/>
                      </a:pPr>
                      <a:endParaRPr kumimoji="0" lang="uk-UA" sz="1800" b="1" i="0" u="none" strike="noStrike" cap="none" normalizeH="0" baseline="0" smtClean="0">
                        <a:ln>
                          <a:noFill/>
                        </a:ln>
                        <a:solidFill>
                          <a:schemeClr val="hlink"/>
                        </a:solidFill>
                        <a:effectLst/>
                        <a:latin typeface="Arial" charset="0"/>
                      </a:endParaRPr>
                    </a:p>
                    <a:p>
                      <a:pPr marL="0" marR="0" lvl="0" indent="457200" algn="just" defTabSz="914400" rtl="0" eaLnBrk="1" fontAlgn="base" latinLnBrk="0" hangingPunct="1">
                        <a:lnSpc>
                          <a:spcPts val="1588"/>
                        </a:lnSpc>
                        <a:spcBef>
                          <a:spcPts val="25"/>
                        </a:spcBef>
                        <a:spcAft>
                          <a:spcPct val="0"/>
                        </a:spcAft>
                        <a:buClrTx/>
                        <a:buSzTx/>
                        <a:buFontTx/>
                        <a:buNone/>
                        <a:tabLst/>
                      </a:pPr>
                      <a:r>
                        <a:rPr kumimoji="0" lang="uk-UA" sz="1800" b="1" i="0" u="none" strike="noStrike" cap="none" normalizeH="0" baseline="0" smtClean="0">
                          <a:ln>
                            <a:noFill/>
                          </a:ln>
                          <a:solidFill>
                            <a:schemeClr val="hlink"/>
                          </a:solidFill>
                          <a:effectLst/>
                          <a:latin typeface="Arial" charset="0"/>
                        </a:rPr>
                        <a:t>Рluralis</a:t>
                      </a:r>
                      <a:endParaRPr kumimoji="0" lang="ru-RU" sz="1800" b="1" i="0" u="none" strike="noStrike" cap="none" normalizeH="0" baseline="0" smtClean="0">
                        <a:ln>
                          <a:noFill/>
                        </a:ln>
                        <a:solidFill>
                          <a:schemeClr val="hlink"/>
                        </a:solidFill>
                        <a:effectLst/>
                        <a:latin typeface="Arial"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r>
              <a:tr h="768350">
                <a:tc>
                  <a:txBody>
                    <a:bodyPr/>
                    <a:lstStyle/>
                    <a:p>
                      <a:pPr marL="0" marR="0" lvl="0" indent="457200" algn="just" defTabSz="914400" rtl="0" eaLnBrk="1" fontAlgn="base" latinLnBrk="0" hangingPunct="1">
                        <a:lnSpc>
                          <a:spcPts val="1588"/>
                        </a:lnSpc>
                        <a:spcBef>
                          <a:spcPts val="25"/>
                        </a:spcBef>
                        <a:spcAft>
                          <a:spcPct val="0"/>
                        </a:spcAft>
                        <a:buClrTx/>
                        <a:buSzTx/>
                        <a:buFontTx/>
                        <a:buNone/>
                        <a:tabLst/>
                      </a:pPr>
                      <a:endParaRPr kumimoji="0" lang="uk-UA" sz="1800" b="1" i="0" u="none" strike="noStrike" cap="none" normalizeH="0" baseline="0" smtClean="0">
                        <a:ln>
                          <a:noFill/>
                        </a:ln>
                        <a:solidFill>
                          <a:schemeClr val="hlink"/>
                        </a:solidFill>
                        <a:effectLst/>
                        <a:latin typeface="Arial" charset="0"/>
                      </a:endParaRPr>
                    </a:p>
                    <a:p>
                      <a:pPr marL="0" marR="0" lvl="0" indent="457200" algn="just" defTabSz="914400" rtl="0" eaLnBrk="1" fontAlgn="base" latinLnBrk="0" hangingPunct="1">
                        <a:lnSpc>
                          <a:spcPts val="1588"/>
                        </a:lnSpc>
                        <a:spcBef>
                          <a:spcPts val="25"/>
                        </a:spcBef>
                        <a:spcAft>
                          <a:spcPct val="0"/>
                        </a:spcAft>
                        <a:buClrTx/>
                        <a:buSzTx/>
                        <a:buFontTx/>
                        <a:buNone/>
                        <a:tabLst/>
                      </a:pPr>
                      <a:r>
                        <a:rPr kumimoji="0" lang="uk-UA" sz="1800" b="1" i="0" u="none" strike="noStrike" cap="none" normalizeH="0" baseline="0" smtClean="0">
                          <a:ln>
                            <a:noFill/>
                          </a:ln>
                          <a:solidFill>
                            <a:schemeClr val="hlink"/>
                          </a:solidFill>
                          <a:effectLst/>
                          <a:latin typeface="Arial" charset="0"/>
                        </a:rPr>
                        <a:t>Nom.</a:t>
                      </a:r>
                      <a:endParaRPr kumimoji="0" lang="ru-RU" sz="1800" b="1" i="0" u="none" strike="noStrike" cap="none" normalizeH="0" baseline="0" smtClean="0">
                        <a:ln>
                          <a:noFill/>
                        </a:ln>
                        <a:solidFill>
                          <a:schemeClr val="hlink"/>
                        </a:solidFill>
                        <a:effectLst/>
                        <a:latin typeface="Arial"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solidFill>
                      <a:srgbClr val="FAE0CF">
                        <a:alpha val="0"/>
                      </a:srgbClr>
                    </a:solidFill>
                  </a:tcPr>
                </a:tc>
                <a:tc>
                  <a:txBody>
                    <a:bodyPr/>
                    <a:lstStyle/>
                    <a:p>
                      <a:pPr marL="0" marR="0" lvl="0" indent="457200" algn="just" defTabSz="914400" rtl="0" eaLnBrk="1" fontAlgn="base" latinLnBrk="0" hangingPunct="1">
                        <a:lnSpc>
                          <a:spcPts val="1588"/>
                        </a:lnSpc>
                        <a:spcBef>
                          <a:spcPts val="25"/>
                        </a:spcBef>
                        <a:spcAft>
                          <a:spcPct val="0"/>
                        </a:spcAft>
                        <a:buClrTx/>
                        <a:buSzTx/>
                        <a:buFontTx/>
                        <a:buNone/>
                        <a:tabLst/>
                      </a:pPr>
                      <a:endParaRPr kumimoji="0" lang="uk-UA" sz="1800" b="1" i="0" u="none" strike="noStrike" cap="none" normalizeH="0" baseline="0" smtClean="0">
                        <a:ln>
                          <a:noFill/>
                        </a:ln>
                        <a:solidFill>
                          <a:schemeClr val="tx1"/>
                        </a:solidFill>
                        <a:effectLst/>
                        <a:latin typeface="Arial" charset="0"/>
                      </a:endParaRPr>
                    </a:p>
                    <a:p>
                      <a:pPr marL="0" marR="0" lvl="0" indent="457200" algn="just" defTabSz="914400" rtl="0" eaLnBrk="1" fontAlgn="base" latinLnBrk="0" hangingPunct="1">
                        <a:lnSpc>
                          <a:spcPts val="1588"/>
                        </a:lnSpc>
                        <a:spcBef>
                          <a:spcPts val="25"/>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Species – es</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solidFill>
                      <a:srgbClr val="FAE0CF">
                        <a:alpha val="0"/>
                      </a:srgbClr>
                    </a:solidFill>
                  </a:tcPr>
                </a:tc>
                <a:tc>
                  <a:txBody>
                    <a:bodyPr/>
                    <a:lstStyle/>
                    <a:p>
                      <a:pPr marL="0" marR="0" lvl="0" indent="457200" algn="just" defTabSz="914400" rtl="0" eaLnBrk="1" fontAlgn="base" latinLnBrk="0" hangingPunct="1">
                        <a:lnSpc>
                          <a:spcPts val="1588"/>
                        </a:lnSpc>
                        <a:spcBef>
                          <a:spcPts val="25"/>
                        </a:spcBef>
                        <a:spcAft>
                          <a:spcPct val="0"/>
                        </a:spcAft>
                        <a:buClrTx/>
                        <a:buSzTx/>
                        <a:buFontTx/>
                        <a:buNone/>
                        <a:tabLst/>
                      </a:pPr>
                      <a:endParaRPr kumimoji="0" lang="uk-UA" sz="1800" b="1" i="0" u="none" strike="noStrike" cap="none" normalizeH="0" baseline="0" smtClean="0">
                        <a:ln>
                          <a:noFill/>
                        </a:ln>
                        <a:solidFill>
                          <a:schemeClr val="tx1"/>
                        </a:solidFill>
                        <a:effectLst/>
                        <a:latin typeface="Arial" charset="0"/>
                      </a:endParaRPr>
                    </a:p>
                    <a:p>
                      <a:pPr marL="0" marR="0" lvl="0" indent="457200" algn="just" defTabSz="914400" rtl="0" eaLnBrk="1" fontAlgn="base" latinLnBrk="0" hangingPunct="1">
                        <a:lnSpc>
                          <a:spcPts val="1588"/>
                        </a:lnSpc>
                        <a:spcBef>
                          <a:spcPts val="25"/>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Species</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solidFill>
                      <a:srgbClr val="FAE0CF">
                        <a:alpha val="0"/>
                      </a:srgbClr>
                    </a:solidFill>
                  </a:tcPr>
                </a:tc>
              </a:tr>
              <a:tr h="744538">
                <a:tc>
                  <a:txBody>
                    <a:bodyPr/>
                    <a:lstStyle/>
                    <a:p>
                      <a:pPr marL="0" marR="0" lvl="0" indent="457200" algn="just" defTabSz="914400" rtl="0" eaLnBrk="1" fontAlgn="base" latinLnBrk="0" hangingPunct="1">
                        <a:lnSpc>
                          <a:spcPts val="1588"/>
                        </a:lnSpc>
                        <a:spcBef>
                          <a:spcPts val="25"/>
                        </a:spcBef>
                        <a:spcAft>
                          <a:spcPct val="0"/>
                        </a:spcAft>
                        <a:buClrTx/>
                        <a:buSzTx/>
                        <a:buFontTx/>
                        <a:buNone/>
                        <a:tabLst/>
                      </a:pPr>
                      <a:endParaRPr kumimoji="0" lang="uk-UA" sz="1800" b="1" i="0" u="none" strike="noStrike" cap="none" normalizeH="0" baseline="0" smtClean="0">
                        <a:ln>
                          <a:noFill/>
                        </a:ln>
                        <a:solidFill>
                          <a:schemeClr val="hlink"/>
                        </a:solidFill>
                        <a:effectLst/>
                        <a:latin typeface="Arial" charset="0"/>
                      </a:endParaRPr>
                    </a:p>
                    <a:p>
                      <a:pPr marL="0" marR="0" lvl="0" indent="457200" algn="just" defTabSz="914400" rtl="0" eaLnBrk="1" fontAlgn="base" latinLnBrk="0" hangingPunct="1">
                        <a:lnSpc>
                          <a:spcPts val="1588"/>
                        </a:lnSpc>
                        <a:spcBef>
                          <a:spcPts val="25"/>
                        </a:spcBef>
                        <a:spcAft>
                          <a:spcPct val="0"/>
                        </a:spcAft>
                        <a:buClrTx/>
                        <a:buSzTx/>
                        <a:buFontTx/>
                        <a:buNone/>
                        <a:tabLst/>
                      </a:pPr>
                      <a:r>
                        <a:rPr kumimoji="0" lang="uk-UA" sz="1800" b="1" i="0" u="none" strike="noStrike" cap="none" normalizeH="0" baseline="0" smtClean="0">
                          <a:ln>
                            <a:noFill/>
                          </a:ln>
                          <a:solidFill>
                            <a:schemeClr val="hlink"/>
                          </a:solidFill>
                          <a:effectLst/>
                          <a:latin typeface="Arial" charset="0"/>
                        </a:rPr>
                        <a:t>Gen.</a:t>
                      </a:r>
                      <a:endParaRPr kumimoji="0" lang="ru-RU" sz="1800" b="1" i="0" u="none" strike="noStrike" cap="none" normalizeH="0" baseline="0" smtClean="0">
                        <a:ln>
                          <a:noFill/>
                        </a:ln>
                        <a:solidFill>
                          <a:schemeClr val="hlink"/>
                        </a:solidFill>
                        <a:effectLst/>
                        <a:latin typeface="Arial"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just" defTabSz="914400" rtl="0" eaLnBrk="1" fontAlgn="base" latinLnBrk="0" hangingPunct="1">
                        <a:lnSpc>
                          <a:spcPts val="1588"/>
                        </a:lnSpc>
                        <a:spcBef>
                          <a:spcPts val="25"/>
                        </a:spcBef>
                        <a:spcAft>
                          <a:spcPct val="0"/>
                        </a:spcAft>
                        <a:buClrTx/>
                        <a:buSzTx/>
                        <a:buFontTx/>
                        <a:buNone/>
                        <a:tabLst/>
                      </a:pPr>
                      <a:endParaRPr kumimoji="0" lang="uk-UA" sz="1800" b="1" i="0" u="none" strike="noStrike" cap="none" normalizeH="0" baseline="0" smtClean="0">
                        <a:ln>
                          <a:noFill/>
                        </a:ln>
                        <a:solidFill>
                          <a:schemeClr val="tx1"/>
                        </a:solidFill>
                        <a:effectLst/>
                        <a:latin typeface="Arial" charset="0"/>
                      </a:endParaRPr>
                    </a:p>
                    <a:p>
                      <a:pPr marL="0" marR="0" lvl="0" indent="457200" algn="just" defTabSz="914400" rtl="0" eaLnBrk="1" fontAlgn="base" latinLnBrk="0" hangingPunct="1">
                        <a:lnSpc>
                          <a:spcPts val="1588"/>
                        </a:lnSpc>
                        <a:spcBef>
                          <a:spcPts val="25"/>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Speci  - ei</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c>
                  <a:txBody>
                    <a:bodyPr/>
                    <a:lstStyle/>
                    <a:p>
                      <a:pPr marL="0" marR="0" lvl="0" indent="457200" algn="just" defTabSz="914400" rtl="0" eaLnBrk="1" fontAlgn="base" latinLnBrk="0" hangingPunct="1">
                        <a:lnSpc>
                          <a:spcPts val="1588"/>
                        </a:lnSpc>
                        <a:spcBef>
                          <a:spcPts val="25"/>
                        </a:spcBef>
                        <a:spcAft>
                          <a:spcPct val="0"/>
                        </a:spcAft>
                        <a:buClrTx/>
                        <a:buSzTx/>
                        <a:buFontTx/>
                        <a:buNone/>
                        <a:tabLst/>
                      </a:pPr>
                      <a:endParaRPr kumimoji="0" lang="uk-UA" sz="1800" b="1" i="0" u="none" strike="noStrike" cap="none" normalizeH="0" baseline="0" smtClean="0">
                        <a:ln>
                          <a:noFill/>
                        </a:ln>
                        <a:solidFill>
                          <a:schemeClr val="tx1"/>
                        </a:solidFill>
                        <a:effectLst/>
                        <a:latin typeface="Arial" charset="0"/>
                      </a:endParaRPr>
                    </a:p>
                    <a:p>
                      <a:pPr marL="0" marR="0" lvl="0" indent="457200" algn="just" defTabSz="914400" rtl="0" eaLnBrk="1" fontAlgn="base" latinLnBrk="0" hangingPunct="1">
                        <a:lnSpc>
                          <a:spcPts val="1588"/>
                        </a:lnSpc>
                        <a:spcBef>
                          <a:spcPts val="25"/>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Specierum</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F0E9">
                        <a:alpha val="0"/>
                      </a:srgbClr>
                    </a:solidFill>
                  </a:tcPr>
                </a:tc>
              </a:tr>
            </a:tbl>
          </a:graphicData>
        </a:graphic>
      </p:graphicFrame>
    </p:spTree>
  </p:cSld>
  <p:clrMapOvr>
    <a:masterClrMapping/>
  </p:clrMapOvr>
  <p:transition spd="med" advClick="0" advTm="30000">
    <p:wheel spokes="8"/>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Объект 2"/>
          <p:cNvSpPr>
            <a:spLocks noGrp="1"/>
          </p:cNvSpPr>
          <p:nvPr>
            <p:ph idx="4294967295"/>
          </p:nvPr>
        </p:nvSpPr>
        <p:spPr>
          <a:xfrm>
            <a:off x="457200" y="1673225"/>
            <a:ext cx="8229600" cy="2835275"/>
          </a:xfrm>
        </p:spPr>
        <p:txBody>
          <a:bodyPr/>
          <a:lstStyle/>
          <a:p>
            <a:pPr eaLnBrk="1" hangingPunct="1">
              <a:buFontTx/>
              <a:buNone/>
            </a:pPr>
            <a:r>
              <a:rPr lang="en-US" sz="2200" smtClean="0"/>
              <a:t>	</a:t>
            </a:r>
            <a:r>
              <a:rPr lang="ru-RU" sz="1800" b="1" smtClean="0"/>
              <a:t>Іменник </a:t>
            </a:r>
            <a:r>
              <a:rPr lang="en-US" sz="1800" b="1" i="1" smtClean="0">
                <a:solidFill>
                  <a:schemeClr val="hlink"/>
                </a:solidFill>
              </a:rPr>
              <a:t>Species</a:t>
            </a:r>
            <a:r>
              <a:rPr lang="en-US" sz="1800" b="1" smtClean="0"/>
              <a:t> – </a:t>
            </a:r>
            <a:r>
              <a:rPr lang="ru-RU" sz="1800" b="1" smtClean="0"/>
              <a:t>збори (набір лікарських трав) вживається в формі множини, тому після слова </a:t>
            </a:r>
            <a:r>
              <a:rPr lang="en-US" sz="1800" b="1" i="1" smtClean="0">
                <a:solidFill>
                  <a:schemeClr val="hlink"/>
                </a:solidFill>
              </a:rPr>
              <a:t>Recipe</a:t>
            </a:r>
            <a:r>
              <a:rPr lang="en-US" sz="1800" b="1" smtClean="0"/>
              <a:t> </a:t>
            </a:r>
            <a:r>
              <a:rPr lang="ru-RU" sz="1800" b="1" smtClean="0"/>
              <a:t>в залежності від кількості речовини вживається родовий відмінок множини. </a:t>
            </a:r>
          </a:p>
          <a:p>
            <a:pPr eaLnBrk="1" hangingPunct="1"/>
            <a:endParaRPr lang="uk-UA" sz="1800" b="1" smtClean="0"/>
          </a:p>
          <a:p>
            <a:pPr eaLnBrk="1" hangingPunct="1">
              <a:buFontTx/>
              <a:buNone/>
            </a:pPr>
            <a:r>
              <a:rPr lang="uk-UA" sz="1800" b="1" i="1" smtClean="0">
                <a:solidFill>
                  <a:schemeClr val="hlink"/>
                </a:solidFill>
              </a:rPr>
              <a:t>	Зразок:</a:t>
            </a:r>
            <a:endParaRPr lang="ru-RU" sz="1800" b="1" i="1" smtClean="0">
              <a:solidFill>
                <a:schemeClr val="hlink"/>
              </a:solidFill>
            </a:endParaRPr>
          </a:p>
          <a:p>
            <a:pPr eaLnBrk="1" hangingPunct="1">
              <a:buFontTx/>
              <a:buNone/>
            </a:pPr>
            <a:r>
              <a:rPr lang="uk-UA" sz="1800" b="1" smtClean="0"/>
              <a:t>	</a:t>
            </a:r>
            <a:r>
              <a:rPr lang="en-US" sz="1800" b="1" smtClean="0"/>
              <a:t>Recipe: Specierum pectoralium 100,0</a:t>
            </a:r>
          </a:p>
          <a:p>
            <a:pPr eaLnBrk="1" hangingPunct="1">
              <a:buFontTx/>
              <a:buNone/>
            </a:pPr>
            <a:r>
              <a:rPr lang="ru-RU" sz="1800" b="1" smtClean="0"/>
              <a:t>	Візьми грудних зборів.</a:t>
            </a:r>
          </a:p>
        </p:txBody>
      </p:sp>
      <p:sp>
        <p:nvSpPr>
          <p:cNvPr id="102402" name="Rectangle 4"/>
          <p:cNvSpPr>
            <a:spLocks noChangeArrowheads="1"/>
          </p:cNvSpPr>
          <p:nvPr/>
        </p:nvSpPr>
        <p:spPr bwMode="auto">
          <a:xfrm>
            <a:off x="684213" y="549275"/>
            <a:ext cx="7775575" cy="650875"/>
          </a:xfrm>
          <a:prstGeom prst="rect">
            <a:avLst/>
          </a:prstGeom>
          <a:solidFill>
            <a:srgbClr val="3399FF">
              <a:alpha val="0"/>
            </a:srgbClr>
          </a:solidFill>
          <a:ln w="9525">
            <a:solidFill>
              <a:srgbClr val="FFFFFF">
                <a:alpha val="0"/>
              </a:srgbClr>
            </a:solidFill>
            <a:miter lim="800000"/>
            <a:headEnd/>
            <a:tailEnd/>
          </a:ln>
        </p:spPr>
        <p:txBody>
          <a:bodyPr anchor="ctr">
            <a:spAutoFit/>
          </a:bodyPr>
          <a:lstStyle/>
          <a:p>
            <a:pPr algn="ctr"/>
            <a:r>
              <a:rPr lang="uk-UA" b="1" dirty="0">
                <a:solidFill>
                  <a:srgbClr val="92D050"/>
                </a:solidFill>
                <a:latin typeface="Arial" charset="0"/>
              </a:rPr>
              <a:t>2. Іменники четвертої і п</a:t>
            </a:r>
            <a:r>
              <a:rPr lang="en-US" b="1" dirty="0">
                <a:solidFill>
                  <a:srgbClr val="92D050"/>
                </a:solidFill>
                <a:latin typeface="Arial" charset="0"/>
                <a:cs typeface="Times New Roman" pitchFamily="18" charset="0"/>
              </a:rPr>
              <a:t>'</a:t>
            </a:r>
            <a:r>
              <a:rPr lang="uk-UA" b="1" dirty="0" err="1">
                <a:solidFill>
                  <a:srgbClr val="92D050"/>
                </a:solidFill>
                <a:latin typeface="Arial" charset="0"/>
              </a:rPr>
              <a:t>ятої</a:t>
            </a:r>
            <a:r>
              <a:rPr lang="uk-UA" b="1" dirty="0">
                <a:solidFill>
                  <a:srgbClr val="92D050"/>
                </a:solidFill>
                <a:latin typeface="Arial" charset="0"/>
              </a:rPr>
              <a:t> відміни у ветеринарних термінах і рецептах</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Объект 2"/>
          <p:cNvSpPr>
            <a:spLocks noGrp="1"/>
          </p:cNvSpPr>
          <p:nvPr>
            <p:ph idx="4294967295"/>
          </p:nvPr>
        </p:nvSpPr>
        <p:spPr>
          <a:xfrm>
            <a:off x="457200" y="692150"/>
            <a:ext cx="8229600" cy="3673475"/>
          </a:xfrm>
        </p:spPr>
        <p:txBody>
          <a:bodyPr/>
          <a:lstStyle/>
          <a:p>
            <a:pPr eaLnBrk="1" hangingPunct="1">
              <a:buFontTx/>
              <a:buNone/>
            </a:pPr>
            <a:r>
              <a:rPr lang="ru-RU" sz="1800" b="1" smtClean="0"/>
              <a:t>     Після дієслова, в залежності від кількості речовин, іменники І</a:t>
            </a:r>
            <a:r>
              <a:rPr lang="en-US" sz="1800" b="1" smtClean="0"/>
              <a:t>V </a:t>
            </a:r>
            <a:r>
              <a:rPr lang="ru-RU" sz="1800" b="1" smtClean="0"/>
              <a:t>відміни мають закінчення  </a:t>
            </a:r>
            <a:r>
              <a:rPr lang="en-US" sz="1800" b="1" i="1" smtClean="0">
                <a:solidFill>
                  <a:srgbClr val="FF0066"/>
                </a:solidFill>
              </a:rPr>
              <a:t>us (qen. sing.). –uum (qen. plur.) </a:t>
            </a:r>
            <a:endParaRPr lang="uk-UA" sz="1800" b="1" i="1" smtClean="0">
              <a:solidFill>
                <a:srgbClr val="FF0066"/>
              </a:solidFill>
            </a:endParaRPr>
          </a:p>
          <a:p>
            <a:pPr eaLnBrk="1" hangingPunct="1">
              <a:buFontTx/>
              <a:buNone/>
            </a:pPr>
            <a:endParaRPr lang="uk-UA" sz="1800" b="1" i="1" smtClean="0">
              <a:solidFill>
                <a:srgbClr val="FF0066"/>
              </a:solidFill>
            </a:endParaRPr>
          </a:p>
          <a:p>
            <a:pPr eaLnBrk="1" hangingPunct="1">
              <a:buFontTx/>
              <a:buNone/>
            </a:pPr>
            <a:r>
              <a:rPr lang="uk-UA" sz="1800" b="1" i="1" smtClean="0">
                <a:solidFill>
                  <a:srgbClr val="FF0066"/>
                </a:solidFill>
              </a:rPr>
              <a:t>     </a:t>
            </a:r>
            <a:r>
              <a:rPr lang="uk-UA" sz="1800" b="1" i="1" smtClean="0">
                <a:solidFill>
                  <a:schemeClr val="accent2"/>
                </a:solidFill>
              </a:rPr>
              <a:t>Зразок:</a:t>
            </a:r>
            <a:endParaRPr lang="en-US" sz="1800" b="1" i="1" smtClean="0">
              <a:solidFill>
                <a:schemeClr val="accent2"/>
              </a:solidFill>
            </a:endParaRPr>
          </a:p>
          <a:p>
            <a:pPr eaLnBrk="1" hangingPunct="1">
              <a:buFontTx/>
              <a:buNone/>
            </a:pPr>
            <a:r>
              <a:rPr lang="uk-UA" sz="1800" b="1" smtClean="0"/>
              <a:t>      </a:t>
            </a:r>
            <a:r>
              <a:rPr lang="en-US" sz="1800" b="1" smtClean="0"/>
              <a:t>Rp: Spiritus aethylici 50,0</a:t>
            </a:r>
          </a:p>
          <a:p>
            <a:pPr eaLnBrk="1" hangingPunct="1">
              <a:buFontTx/>
              <a:buNone/>
            </a:pPr>
            <a:r>
              <a:rPr lang="ru-RU" sz="1800" b="1" smtClean="0"/>
              <a:t>      Візьми: етилового спирта 50,0</a:t>
            </a:r>
          </a:p>
          <a:p>
            <a:pPr eaLnBrk="1" hangingPunct="1">
              <a:buFontTx/>
              <a:buNone/>
            </a:pPr>
            <a:r>
              <a:rPr lang="uk-UA" sz="1800" b="1" smtClean="0">
                <a:cs typeface="Arial" charset="0"/>
              </a:rPr>
              <a:t>                            </a:t>
            </a:r>
            <a:r>
              <a:rPr lang="en-US" sz="1800" b="1" smtClean="0">
                <a:cs typeface="Arial" charset="0"/>
              </a:rPr>
              <a:t>#</a:t>
            </a:r>
          </a:p>
          <a:p>
            <a:pPr eaLnBrk="1" hangingPunct="1">
              <a:buFontTx/>
              <a:buNone/>
            </a:pPr>
            <a:r>
              <a:rPr lang="uk-UA" sz="1800" b="1" smtClean="0"/>
              <a:t>       </a:t>
            </a:r>
            <a:r>
              <a:rPr lang="en-US" sz="1800" b="1" smtClean="0"/>
              <a:t>Rp: Fructuum Foeniculi 100,0</a:t>
            </a:r>
          </a:p>
          <a:p>
            <a:pPr eaLnBrk="1" hangingPunct="1">
              <a:buFontTx/>
              <a:buNone/>
            </a:pPr>
            <a:r>
              <a:rPr lang="ru-RU" sz="1800" b="1" smtClean="0"/>
              <a:t>       Візьми: Плодів кропу 100 грам</a:t>
            </a:r>
          </a:p>
          <a:p>
            <a:pPr eaLnBrk="1" hangingPunct="1"/>
            <a:endParaRPr lang="ru-RU" sz="1800" b="1" smtClean="0"/>
          </a:p>
          <a:p>
            <a:pPr eaLnBrk="1" hangingPunct="1">
              <a:buFontTx/>
              <a:buNone/>
            </a:pPr>
            <a:r>
              <a:rPr lang="ru-RU" sz="1800" b="1" smtClean="0"/>
              <a:t>     Іменник </a:t>
            </a:r>
            <a:r>
              <a:rPr lang="en-US" sz="1800" b="1" smtClean="0"/>
              <a:t>V </a:t>
            </a:r>
            <a:r>
              <a:rPr lang="ru-RU" sz="1800" b="1" smtClean="0"/>
              <a:t>відміни </a:t>
            </a:r>
            <a:r>
              <a:rPr lang="en-US" sz="1800" b="1" i="1" smtClean="0">
                <a:solidFill>
                  <a:srgbClr val="FF0066"/>
                </a:solidFill>
              </a:rPr>
              <a:t>Prodie</a:t>
            </a:r>
            <a:r>
              <a:rPr lang="en-US" sz="1800" b="1" smtClean="0"/>
              <a:t> </a:t>
            </a:r>
            <a:r>
              <a:rPr lang="ru-RU" sz="1800" b="1" smtClean="0"/>
              <a:t>в фармакології призначають  на день, тобто, денна доза. Прийменник </a:t>
            </a:r>
            <a:r>
              <a:rPr lang="en-US" sz="1800" b="1" i="1" smtClean="0">
                <a:solidFill>
                  <a:srgbClr val="FF0066"/>
                </a:solidFill>
              </a:rPr>
              <a:t>pro</a:t>
            </a:r>
            <a:r>
              <a:rPr lang="en-US" sz="1800" b="1" smtClean="0"/>
              <a:t> </a:t>
            </a:r>
            <a:r>
              <a:rPr lang="ru-RU" sz="1800" b="1" smtClean="0"/>
              <a:t>вимагає постановки слова   </a:t>
            </a:r>
            <a:r>
              <a:rPr lang="en-US" sz="1800" b="1" smtClean="0">
                <a:solidFill>
                  <a:srgbClr val="FF0066"/>
                </a:solidFill>
              </a:rPr>
              <a:t>dies </a:t>
            </a:r>
            <a:r>
              <a:rPr lang="ru-RU" sz="1800" b="1" smtClean="0"/>
              <a:t>в орудному відмінку.</a:t>
            </a:r>
          </a:p>
          <a:p>
            <a:pPr eaLnBrk="1" hangingPunct="1"/>
            <a:endParaRPr lang="ru-RU" sz="1800" b="1" smtClean="0"/>
          </a:p>
        </p:txBody>
      </p:sp>
    </p:spTree>
  </p:cSld>
  <p:clrMapOvr>
    <a:masterClrMapping/>
  </p:clrMapOvr>
  <p:transition spd="med" advClick="0" advTm="30000">
    <p:wheel spokes="8"/>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Объект 1"/>
          <p:cNvSpPr>
            <a:spLocks noGrp="1"/>
          </p:cNvSpPr>
          <p:nvPr>
            <p:ph idx="4294967295"/>
          </p:nvPr>
        </p:nvSpPr>
        <p:spPr>
          <a:xfrm>
            <a:off x="457200" y="1673225"/>
            <a:ext cx="8229600" cy="4394200"/>
          </a:xfrm>
        </p:spPr>
        <p:txBody>
          <a:bodyPr/>
          <a:lstStyle/>
          <a:p>
            <a:pPr marL="0" indent="0" eaLnBrk="1" hangingPunct="1">
              <a:buFontTx/>
              <a:buNone/>
            </a:pPr>
            <a:r>
              <a:rPr lang="ru-RU" sz="2200" smtClean="0"/>
              <a:t>1.  Ознакою іменників 5-ї відміни є закінчення ................ в родовому відмінку однини.</a:t>
            </a:r>
          </a:p>
          <a:p>
            <a:pPr marL="0" indent="0" eaLnBrk="1" hangingPunct="1">
              <a:buFontTx/>
              <a:buNone/>
            </a:pPr>
            <a:r>
              <a:rPr lang="ru-RU" sz="2200" smtClean="0"/>
              <a:t>2.  До 5-ї відміни належать іменники ..........роду, що мають в називному відмінку однини закінчення – …...</a:t>
            </a:r>
          </a:p>
          <a:p>
            <a:pPr marL="0" indent="0" eaLnBrk="1" hangingPunct="1">
              <a:buFontTx/>
              <a:buNone/>
            </a:pPr>
            <a:r>
              <a:rPr lang="ru-RU" sz="2200" smtClean="0"/>
              <a:t>3.  Що означає слово </a:t>
            </a:r>
            <a:r>
              <a:rPr lang="en-US" sz="2200" smtClean="0"/>
              <a:t>Species </a:t>
            </a:r>
            <a:r>
              <a:rPr lang="ru-RU" sz="2200" smtClean="0"/>
              <a:t>і в якому числі і відмінку воно вживається в рецептах.</a:t>
            </a:r>
          </a:p>
          <a:p>
            <a:pPr marL="0" indent="0" eaLnBrk="1" hangingPunct="1">
              <a:buFontTx/>
              <a:buNone/>
            </a:pPr>
            <a:r>
              <a:rPr lang="ru-RU" sz="2200" smtClean="0"/>
              <a:t>4.  Навести приклади зборів. </a:t>
            </a:r>
          </a:p>
          <a:p>
            <a:pPr marL="0" indent="0" eaLnBrk="1" hangingPunct="1"/>
            <a:endParaRPr lang="ru-RU" sz="2200" smtClean="0"/>
          </a:p>
        </p:txBody>
      </p:sp>
      <p:sp>
        <p:nvSpPr>
          <p:cNvPr id="104450" name="Rectangle 4"/>
          <p:cNvSpPr>
            <a:spLocks noChangeArrowheads="1"/>
          </p:cNvSpPr>
          <p:nvPr/>
        </p:nvSpPr>
        <p:spPr bwMode="auto">
          <a:xfrm>
            <a:off x="539750" y="692150"/>
            <a:ext cx="7993063" cy="8636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rPr>
              <a:t>? Запитання для самоконтролю</a:t>
            </a:r>
            <a:endParaRPr lang="ru-RU" sz="2400" b="1">
              <a:solidFill>
                <a:srgbClr val="FF0066"/>
              </a:solidFill>
            </a:endParaRPr>
          </a:p>
        </p:txBody>
      </p:sp>
    </p:spTree>
  </p:cSld>
  <p:clrMapOvr>
    <a:masterClrMapping/>
  </p:clrMapOvr>
  <p:transition spd="med" advClick="0" advTm="30000">
    <p:wheel spokes="8"/>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Объект 1"/>
          <p:cNvSpPr>
            <a:spLocks noGrp="1"/>
          </p:cNvSpPr>
          <p:nvPr>
            <p:ph idx="4294967295"/>
          </p:nvPr>
        </p:nvSpPr>
        <p:spPr>
          <a:xfrm>
            <a:off x="468313" y="1125538"/>
            <a:ext cx="8229600" cy="5000625"/>
          </a:xfrm>
        </p:spPr>
        <p:txBody>
          <a:bodyPr/>
          <a:lstStyle/>
          <a:p>
            <a:pPr eaLnBrk="1" hangingPunct="1">
              <a:buFontTx/>
              <a:buNone/>
            </a:pPr>
            <a:r>
              <a:rPr lang="ru-RU" sz="1800" b="1" i="1" smtClean="0"/>
              <a:t>1. Перевести на латинську мову:</a:t>
            </a:r>
          </a:p>
          <a:p>
            <a:pPr eaLnBrk="1" hangingPunct="1">
              <a:buFontTx/>
              <a:buNone/>
            </a:pPr>
            <a:r>
              <a:rPr lang="ru-RU" sz="1800" b="1" smtClean="0"/>
              <a:t>Візьми: Кори крушини 25 грам</a:t>
            </a:r>
          </a:p>
          <a:p>
            <a:pPr eaLnBrk="1" hangingPunct="1">
              <a:buFontTx/>
              <a:buNone/>
            </a:pPr>
            <a:r>
              <a:rPr lang="ru-RU" sz="1800" b="1" smtClean="0"/>
              <a:t>              Плодів кропу 8 грам</a:t>
            </a:r>
          </a:p>
          <a:p>
            <a:pPr eaLnBrk="1" hangingPunct="1">
              <a:buFontTx/>
              <a:buNone/>
            </a:pPr>
            <a:r>
              <a:rPr lang="ru-RU" sz="1800" b="1" smtClean="0"/>
              <a:t>              Сульфату натрію 5 грам</a:t>
            </a:r>
          </a:p>
          <a:p>
            <a:pPr eaLnBrk="1" hangingPunct="1">
              <a:buFontTx/>
              <a:buNone/>
            </a:pPr>
            <a:r>
              <a:rPr lang="ru-RU" sz="1800" b="1" smtClean="0"/>
              <a:t>              Змішай, що утворився збір.</a:t>
            </a:r>
          </a:p>
          <a:p>
            <a:pPr eaLnBrk="1" hangingPunct="1">
              <a:buFontTx/>
              <a:buNone/>
            </a:pPr>
            <a:r>
              <a:rPr lang="ru-RU" sz="1800" b="1" smtClean="0"/>
              <a:t>              Видай. Познач.</a:t>
            </a:r>
            <a:endParaRPr lang="en-US" sz="1800" b="1" smtClean="0">
              <a:cs typeface="Arial" charset="0"/>
            </a:endParaRPr>
          </a:p>
          <a:p>
            <a:pPr eaLnBrk="1" hangingPunct="1">
              <a:buFontTx/>
              <a:buNone/>
            </a:pPr>
            <a:r>
              <a:rPr lang="ru-RU" sz="1800" b="1" smtClean="0"/>
              <a:t>Візьми: Збори грудні 50,00</a:t>
            </a:r>
          </a:p>
          <a:p>
            <a:pPr eaLnBrk="1" hangingPunct="1">
              <a:buFontTx/>
              <a:buNone/>
            </a:pPr>
            <a:r>
              <a:rPr lang="ru-RU" sz="1800" b="1" smtClean="0"/>
              <a:t>              Видай. Познач.</a:t>
            </a:r>
          </a:p>
          <a:p>
            <a:pPr eaLnBrk="1" hangingPunct="1">
              <a:buFontTx/>
              <a:buNone/>
            </a:pPr>
            <a:endParaRPr lang="ru-RU" sz="1800" b="1" smtClean="0"/>
          </a:p>
          <a:p>
            <a:pPr eaLnBrk="1" hangingPunct="1">
              <a:buFontTx/>
              <a:buNone/>
            </a:pPr>
            <a:r>
              <a:rPr lang="ru-RU" sz="1800" b="1" i="1" smtClean="0"/>
              <a:t>2. Визначте відміну і рід іменників:</a:t>
            </a:r>
            <a:endParaRPr lang="ru-RU" sz="1800" b="1" smtClean="0"/>
          </a:p>
          <a:p>
            <a:pPr eaLnBrk="1" hangingPunct="1">
              <a:buFontTx/>
              <a:buNone/>
            </a:pPr>
            <a:r>
              <a:rPr lang="uk-UA" sz="1800" b="1" smtClean="0"/>
              <a:t>     </a:t>
            </a:r>
            <a:r>
              <a:rPr lang="en-US" sz="1800" b="1" smtClean="0">
                <a:solidFill>
                  <a:srgbClr val="FF0066"/>
                </a:solidFill>
              </a:rPr>
              <a:t>caries, ei; herpes, etis; feles, is; virus, us; corpus, oris; asinus, i; bolus,i; salus, utis; quercus, us; cutis, is; pulvis, eris; gramma, atis; gutta, ae; collega, ae.</a:t>
            </a:r>
          </a:p>
          <a:p>
            <a:pPr eaLnBrk="1" hangingPunct="1"/>
            <a:endParaRPr lang="ru-RU" sz="1800" b="1" smtClean="0">
              <a:solidFill>
                <a:srgbClr val="FF0066"/>
              </a:solidFill>
            </a:endParaRPr>
          </a:p>
        </p:txBody>
      </p:sp>
      <p:sp>
        <p:nvSpPr>
          <p:cNvPr id="105474" name="Rectangle 4"/>
          <p:cNvSpPr>
            <a:spLocks noChangeArrowheads="1"/>
          </p:cNvSpPr>
          <p:nvPr/>
        </p:nvSpPr>
        <p:spPr bwMode="auto">
          <a:xfrm>
            <a:off x="755650" y="188913"/>
            <a:ext cx="7704138" cy="620712"/>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rPr>
              <a:t>Домашнє завдання</a:t>
            </a:r>
            <a:endParaRPr lang="ru-RU" sz="2400" b="1">
              <a:solidFill>
                <a:srgbClr val="FF0066"/>
              </a:solidFill>
            </a:endParaRPr>
          </a:p>
        </p:txBody>
      </p:sp>
    </p:spTree>
  </p:cSld>
  <p:clrMapOvr>
    <a:masterClrMapping/>
  </p:clrMapOvr>
  <p:transition spd="med" advClick="0" advTm="30000">
    <p:wheel spokes="8"/>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Объект 2"/>
          <p:cNvSpPr>
            <a:spLocks noGrp="1"/>
          </p:cNvSpPr>
          <p:nvPr>
            <p:ph sz="half" idx="4294967295"/>
          </p:nvPr>
        </p:nvSpPr>
        <p:spPr>
          <a:xfrm>
            <a:off x="323850" y="765175"/>
            <a:ext cx="4059238" cy="4394200"/>
          </a:xfrm>
        </p:spPr>
        <p:txBody>
          <a:bodyPr/>
          <a:lstStyle/>
          <a:p>
            <a:pPr marL="0" indent="0" eaLnBrk="1" hangingPunct="1">
              <a:buFontTx/>
              <a:buNone/>
            </a:pPr>
            <a:r>
              <a:rPr lang="en-US" sz="2400" smtClean="0">
                <a:solidFill>
                  <a:schemeClr val="hlink"/>
                </a:solidFill>
              </a:rPr>
              <a:t>facies, e</a:t>
            </a:r>
            <a:r>
              <a:rPr lang="ru-RU" sz="2400" smtClean="0">
                <a:solidFill>
                  <a:schemeClr val="hlink"/>
                </a:solidFill>
              </a:rPr>
              <a:t>і </a:t>
            </a:r>
            <a:r>
              <a:rPr lang="en-US" sz="2400" smtClean="0">
                <a:solidFill>
                  <a:schemeClr val="hlink"/>
                </a:solidFill>
              </a:rPr>
              <a:t>f</a:t>
            </a:r>
            <a:r>
              <a:rPr lang="uk-UA" sz="2400" smtClean="0"/>
              <a:t>- </a:t>
            </a:r>
            <a:r>
              <a:rPr lang="ru-RU" sz="2400" smtClean="0"/>
              <a:t>поверхня, лице</a:t>
            </a:r>
          </a:p>
          <a:p>
            <a:pPr marL="0" indent="0" eaLnBrk="1" hangingPunct="1">
              <a:buFontTx/>
              <a:buNone/>
            </a:pPr>
            <a:r>
              <a:rPr lang="en-US" sz="2400" smtClean="0">
                <a:solidFill>
                  <a:schemeClr val="hlink"/>
                </a:solidFill>
              </a:rPr>
              <a:t>species, ei f</a:t>
            </a:r>
            <a:r>
              <a:rPr lang="en-US" sz="2400" smtClean="0"/>
              <a:t> </a:t>
            </a:r>
            <a:r>
              <a:rPr lang="uk-UA" sz="2400" smtClean="0"/>
              <a:t>- </a:t>
            </a:r>
            <a:r>
              <a:rPr lang="ru-RU" sz="2400" smtClean="0"/>
              <a:t>збір, вид </a:t>
            </a:r>
          </a:p>
          <a:p>
            <a:pPr marL="0" indent="0" eaLnBrk="1" hangingPunct="1">
              <a:buFontTx/>
              <a:buNone/>
            </a:pPr>
            <a:r>
              <a:rPr lang="en-US" sz="2400" smtClean="0">
                <a:solidFill>
                  <a:schemeClr val="hlink"/>
                </a:solidFill>
              </a:rPr>
              <a:t>rabies, e</a:t>
            </a:r>
            <a:r>
              <a:rPr lang="ru-RU" sz="2400" smtClean="0">
                <a:solidFill>
                  <a:schemeClr val="hlink"/>
                </a:solidFill>
              </a:rPr>
              <a:t>і </a:t>
            </a:r>
            <a:r>
              <a:rPr lang="en-US" sz="2400" smtClean="0">
                <a:solidFill>
                  <a:schemeClr val="hlink"/>
                </a:solidFill>
              </a:rPr>
              <a:t>f</a:t>
            </a:r>
            <a:r>
              <a:rPr lang="en-US" sz="2400" smtClean="0"/>
              <a:t> </a:t>
            </a:r>
            <a:r>
              <a:rPr lang="uk-UA" sz="2400" smtClean="0"/>
              <a:t>- </a:t>
            </a:r>
            <a:r>
              <a:rPr lang="ru-RU" sz="2400" smtClean="0"/>
              <a:t>сказ </a:t>
            </a:r>
          </a:p>
          <a:p>
            <a:pPr marL="0" indent="0" eaLnBrk="1" hangingPunct="1">
              <a:buFontTx/>
              <a:buNone/>
            </a:pPr>
            <a:r>
              <a:rPr lang="en-US" sz="2400" smtClean="0">
                <a:solidFill>
                  <a:schemeClr val="hlink"/>
                </a:solidFill>
              </a:rPr>
              <a:t>scabies, ei f</a:t>
            </a:r>
            <a:r>
              <a:rPr lang="en-US" sz="2400" smtClean="0"/>
              <a:t> </a:t>
            </a:r>
            <a:r>
              <a:rPr lang="uk-UA" sz="2400" smtClean="0"/>
              <a:t>- </a:t>
            </a:r>
            <a:r>
              <a:rPr lang="ru-RU" sz="2400" smtClean="0"/>
              <a:t>короста</a:t>
            </a:r>
          </a:p>
          <a:p>
            <a:pPr marL="0" indent="0" eaLnBrk="1" hangingPunct="1">
              <a:buFontTx/>
              <a:buNone/>
            </a:pPr>
            <a:r>
              <a:rPr lang="en-US" sz="2400" smtClean="0">
                <a:solidFill>
                  <a:schemeClr val="hlink"/>
                </a:solidFill>
              </a:rPr>
              <a:t>caries, ei f</a:t>
            </a:r>
            <a:r>
              <a:rPr lang="uk-UA" sz="2400" smtClean="0">
                <a:solidFill>
                  <a:schemeClr val="hlink"/>
                </a:solidFill>
              </a:rPr>
              <a:t> </a:t>
            </a:r>
            <a:r>
              <a:rPr lang="uk-UA" sz="2400" smtClean="0"/>
              <a:t>-</a:t>
            </a:r>
            <a:r>
              <a:rPr lang="uk-UA" sz="2400" smtClean="0">
                <a:solidFill>
                  <a:schemeClr val="hlink"/>
                </a:solidFill>
              </a:rPr>
              <a:t> </a:t>
            </a:r>
            <a:r>
              <a:rPr lang="en-US" sz="2400" smtClean="0"/>
              <a:t> </a:t>
            </a:r>
            <a:r>
              <a:rPr lang="ru-RU" sz="2400" smtClean="0"/>
              <a:t>гнилість</a:t>
            </a:r>
          </a:p>
          <a:p>
            <a:pPr marL="0" indent="0" eaLnBrk="1" hangingPunct="1">
              <a:buFontTx/>
              <a:buNone/>
            </a:pPr>
            <a:r>
              <a:rPr lang="en-US" sz="2400" smtClean="0">
                <a:solidFill>
                  <a:schemeClr val="hlink"/>
                </a:solidFill>
              </a:rPr>
              <a:t>anser, eris m</a:t>
            </a:r>
            <a:r>
              <a:rPr lang="uk-UA" sz="2400" smtClean="0">
                <a:solidFill>
                  <a:schemeClr val="hlink"/>
                </a:solidFill>
              </a:rPr>
              <a:t> </a:t>
            </a:r>
            <a:r>
              <a:rPr lang="uk-UA" sz="2400" smtClean="0"/>
              <a:t>-</a:t>
            </a:r>
            <a:r>
              <a:rPr lang="en-US" sz="2400" smtClean="0"/>
              <a:t> </a:t>
            </a:r>
            <a:r>
              <a:rPr lang="ru-RU" sz="2400" smtClean="0"/>
              <a:t>гусак</a:t>
            </a:r>
          </a:p>
          <a:p>
            <a:pPr marL="0" indent="0" eaLnBrk="1" hangingPunct="1">
              <a:buFontTx/>
              <a:buNone/>
            </a:pPr>
            <a:r>
              <a:rPr lang="en-US" sz="2400" smtClean="0">
                <a:solidFill>
                  <a:schemeClr val="hlink"/>
                </a:solidFill>
              </a:rPr>
              <a:t>anas, atis f</a:t>
            </a:r>
            <a:r>
              <a:rPr lang="en-US" sz="2400" smtClean="0"/>
              <a:t> </a:t>
            </a:r>
            <a:r>
              <a:rPr lang="uk-UA" sz="2400" smtClean="0"/>
              <a:t> - </a:t>
            </a:r>
            <a:r>
              <a:rPr lang="ru-RU" sz="2400" smtClean="0"/>
              <a:t>качка </a:t>
            </a:r>
          </a:p>
          <a:p>
            <a:pPr marL="0" indent="0" eaLnBrk="1" hangingPunct="1">
              <a:buFontTx/>
              <a:buNone/>
            </a:pPr>
            <a:r>
              <a:rPr lang="en-US" sz="2400" smtClean="0">
                <a:solidFill>
                  <a:schemeClr val="hlink"/>
                </a:solidFill>
              </a:rPr>
              <a:t>pestis, is f</a:t>
            </a:r>
            <a:r>
              <a:rPr lang="en-US" sz="2400" smtClean="0"/>
              <a:t> </a:t>
            </a:r>
            <a:r>
              <a:rPr lang="uk-UA" sz="2400" smtClean="0"/>
              <a:t>- </a:t>
            </a:r>
            <a:r>
              <a:rPr lang="ru-RU" sz="2400" smtClean="0"/>
              <a:t>бешиха</a:t>
            </a:r>
          </a:p>
          <a:p>
            <a:pPr marL="0" indent="0" eaLnBrk="1" hangingPunct="1">
              <a:buFontTx/>
              <a:buNone/>
            </a:pPr>
            <a:r>
              <a:rPr lang="en-US" sz="2400" smtClean="0">
                <a:solidFill>
                  <a:schemeClr val="hlink"/>
                </a:solidFill>
              </a:rPr>
              <a:t>febris, is f</a:t>
            </a:r>
            <a:r>
              <a:rPr lang="en-US" sz="2400" smtClean="0"/>
              <a:t> </a:t>
            </a:r>
            <a:r>
              <a:rPr lang="uk-UA" sz="2400" smtClean="0"/>
              <a:t>- </a:t>
            </a:r>
            <a:r>
              <a:rPr lang="ru-RU" sz="2400" smtClean="0"/>
              <a:t>гарячка</a:t>
            </a:r>
          </a:p>
          <a:p>
            <a:pPr marL="0" indent="0" eaLnBrk="1" hangingPunct="1">
              <a:buFontTx/>
              <a:buNone/>
            </a:pPr>
            <a:r>
              <a:rPr lang="en-US" sz="2400" smtClean="0">
                <a:solidFill>
                  <a:schemeClr val="hlink"/>
                </a:solidFill>
              </a:rPr>
              <a:t>aphthae epizooticae</a:t>
            </a:r>
            <a:r>
              <a:rPr lang="en-US" sz="2400" smtClean="0"/>
              <a:t> </a:t>
            </a:r>
            <a:r>
              <a:rPr lang="uk-UA" sz="2400" smtClean="0"/>
              <a:t>- </a:t>
            </a:r>
            <a:r>
              <a:rPr lang="ru-RU" sz="2400" smtClean="0"/>
              <a:t>ящур</a:t>
            </a:r>
          </a:p>
          <a:p>
            <a:pPr marL="0" indent="0" eaLnBrk="1" hangingPunct="1">
              <a:buFontTx/>
              <a:buNone/>
            </a:pPr>
            <a:r>
              <a:rPr lang="en-US" sz="2400" smtClean="0">
                <a:solidFill>
                  <a:schemeClr val="hlink"/>
                </a:solidFill>
              </a:rPr>
              <a:t>hepat</a:t>
            </a:r>
            <a:r>
              <a:rPr lang="ru-RU" sz="2400" smtClean="0">
                <a:solidFill>
                  <a:schemeClr val="hlink"/>
                </a:solidFill>
              </a:rPr>
              <a:t>і</a:t>
            </a:r>
            <a:r>
              <a:rPr lang="en-US" sz="2400" smtClean="0">
                <a:solidFill>
                  <a:schemeClr val="hlink"/>
                </a:solidFill>
              </a:rPr>
              <a:t>tis, idis f</a:t>
            </a:r>
            <a:r>
              <a:rPr lang="en-US" sz="2400" smtClean="0"/>
              <a:t> </a:t>
            </a:r>
            <a:r>
              <a:rPr lang="uk-UA" sz="2400" smtClean="0"/>
              <a:t>- </a:t>
            </a:r>
            <a:r>
              <a:rPr lang="ru-RU" sz="2400" smtClean="0"/>
              <a:t>запалення печінки</a:t>
            </a:r>
          </a:p>
          <a:p>
            <a:pPr marL="0" indent="0" eaLnBrk="1" hangingPunct="1">
              <a:buFontTx/>
              <a:buNone/>
            </a:pPr>
            <a:r>
              <a:rPr lang="en-US" sz="2500" smtClean="0">
                <a:solidFill>
                  <a:schemeClr val="hlink"/>
                </a:solidFill>
              </a:rPr>
              <a:t>pectoralis, e</a:t>
            </a:r>
            <a:r>
              <a:rPr lang="en-US" sz="2500" smtClean="0"/>
              <a:t>  - </a:t>
            </a:r>
            <a:r>
              <a:rPr lang="ru-RU" sz="2500" smtClean="0"/>
              <a:t>грудний</a:t>
            </a:r>
          </a:p>
        </p:txBody>
      </p:sp>
      <p:sp>
        <p:nvSpPr>
          <p:cNvPr id="106498" name="Объект 3"/>
          <p:cNvSpPr>
            <a:spLocks noGrp="1"/>
          </p:cNvSpPr>
          <p:nvPr>
            <p:ph sz="half" idx="4294967295"/>
          </p:nvPr>
        </p:nvSpPr>
        <p:spPr>
          <a:xfrm>
            <a:off x="4500563" y="765175"/>
            <a:ext cx="4059237" cy="4572000"/>
          </a:xfrm>
        </p:spPr>
        <p:txBody>
          <a:bodyPr/>
          <a:lstStyle/>
          <a:p>
            <a:pPr marL="0" indent="0" eaLnBrk="1" hangingPunct="1">
              <a:buFontTx/>
              <a:buNone/>
            </a:pPr>
            <a:r>
              <a:rPr lang="en-US" sz="2500" smtClean="0">
                <a:solidFill>
                  <a:schemeClr val="hlink"/>
                </a:solidFill>
              </a:rPr>
              <a:t>gastritis, idis f</a:t>
            </a:r>
            <a:r>
              <a:rPr lang="en-US" sz="2500" smtClean="0"/>
              <a:t> - </a:t>
            </a:r>
            <a:r>
              <a:rPr lang="ru-RU" sz="2500" smtClean="0"/>
              <a:t>запалення слизової шлунка</a:t>
            </a:r>
          </a:p>
          <a:p>
            <a:pPr marL="0" indent="0" eaLnBrk="1" hangingPunct="1">
              <a:buFontTx/>
              <a:buNone/>
            </a:pPr>
            <a:r>
              <a:rPr lang="en-US" sz="2500" smtClean="0">
                <a:solidFill>
                  <a:schemeClr val="hlink"/>
                </a:solidFill>
              </a:rPr>
              <a:t>mastitis, idis</a:t>
            </a:r>
            <a:r>
              <a:rPr lang="en-US" sz="2500" smtClean="0"/>
              <a:t> </a:t>
            </a:r>
            <a:r>
              <a:rPr lang="en-US" sz="2500" smtClean="0">
                <a:solidFill>
                  <a:schemeClr val="hlink"/>
                </a:solidFill>
              </a:rPr>
              <a:t>f </a:t>
            </a:r>
            <a:r>
              <a:rPr lang="en-US" sz="2500" smtClean="0"/>
              <a:t>- </a:t>
            </a:r>
            <a:r>
              <a:rPr lang="ru-RU" sz="2500" smtClean="0"/>
              <a:t>запалення вимені</a:t>
            </a:r>
          </a:p>
          <a:p>
            <a:pPr marL="0" indent="0" eaLnBrk="1" hangingPunct="1">
              <a:buFontTx/>
              <a:buNone/>
            </a:pPr>
            <a:r>
              <a:rPr lang="en-US" sz="2500" smtClean="0">
                <a:solidFill>
                  <a:schemeClr val="hlink"/>
                </a:solidFill>
              </a:rPr>
              <a:t>myocarditis,   idis f</a:t>
            </a:r>
            <a:r>
              <a:rPr lang="en-US" sz="2500" smtClean="0"/>
              <a:t> - </a:t>
            </a:r>
            <a:r>
              <a:rPr lang="ru-RU" sz="2500" smtClean="0"/>
              <a:t>запалення серцевого м’яза</a:t>
            </a:r>
          </a:p>
          <a:p>
            <a:pPr marL="0" indent="0" eaLnBrk="1" hangingPunct="1">
              <a:buFontTx/>
              <a:buNone/>
            </a:pPr>
            <a:r>
              <a:rPr lang="en-US" sz="2500" smtClean="0">
                <a:solidFill>
                  <a:schemeClr val="hlink"/>
                </a:solidFill>
              </a:rPr>
              <a:t>an</a:t>
            </a:r>
            <a:r>
              <a:rPr lang="ru-RU" sz="2500" smtClean="0">
                <a:solidFill>
                  <a:schemeClr val="hlink"/>
                </a:solidFill>
              </a:rPr>
              <a:t>і</a:t>
            </a:r>
            <a:r>
              <a:rPr lang="en-US" sz="2500" smtClean="0">
                <a:solidFill>
                  <a:schemeClr val="hlink"/>
                </a:solidFill>
              </a:rPr>
              <a:t>sum, </a:t>
            </a:r>
            <a:r>
              <a:rPr lang="ru-RU" sz="2500" smtClean="0">
                <a:solidFill>
                  <a:schemeClr val="hlink"/>
                </a:solidFill>
              </a:rPr>
              <a:t>і </a:t>
            </a:r>
            <a:r>
              <a:rPr lang="en-US" sz="2500" smtClean="0">
                <a:solidFill>
                  <a:schemeClr val="hlink"/>
                </a:solidFill>
              </a:rPr>
              <a:t>n</a:t>
            </a:r>
            <a:r>
              <a:rPr lang="ru-RU" sz="2500" smtClean="0"/>
              <a:t> </a:t>
            </a:r>
            <a:r>
              <a:rPr lang="en-US" sz="2500" smtClean="0"/>
              <a:t>- </a:t>
            </a:r>
            <a:r>
              <a:rPr lang="ru-RU" sz="2500" smtClean="0"/>
              <a:t>ан</a:t>
            </a:r>
            <a:r>
              <a:rPr lang="en-US" sz="2500" smtClean="0"/>
              <a:t>i</a:t>
            </a:r>
            <a:r>
              <a:rPr lang="ru-RU" sz="2500" smtClean="0"/>
              <a:t>с</a:t>
            </a:r>
          </a:p>
          <a:p>
            <a:pPr marL="0" indent="0" eaLnBrk="1" hangingPunct="1">
              <a:buFontTx/>
              <a:buNone/>
            </a:pPr>
            <a:r>
              <a:rPr lang="en-US" sz="2500" smtClean="0">
                <a:solidFill>
                  <a:schemeClr val="hlink"/>
                </a:solidFill>
              </a:rPr>
              <a:t>carum, carvi</a:t>
            </a:r>
            <a:r>
              <a:rPr lang="en-US" sz="2500" smtClean="0"/>
              <a:t> - </a:t>
            </a:r>
            <a:r>
              <a:rPr lang="ru-RU" sz="2500" smtClean="0"/>
              <a:t>тмин</a:t>
            </a:r>
          </a:p>
          <a:p>
            <a:pPr marL="0" indent="0" eaLnBrk="1" hangingPunct="1">
              <a:buFontTx/>
              <a:buNone/>
            </a:pPr>
            <a:r>
              <a:rPr lang="en-US" sz="2500" smtClean="0">
                <a:solidFill>
                  <a:schemeClr val="hlink"/>
                </a:solidFill>
              </a:rPr>
              <a:t>foeniculum, </a:t>
            </a:r>
            <a:r>
              <a:rPr lang="ru-RU" sz="2500" smtClean="0">
                <a:solidFill>
                  <a:schemeClr val="hlink"/>
                </a:solidFill>
              </a:rPr>
              <a:t>і </a:t>
            </a:r>
            <a:r>
              <a:rPr lang="en-US" sz="2500" smtClean="0">
                <a:solidFill>
                  <a:schemeClr val="hlink"/>
                </a:solidFill>
              </a:rPr>
              <a:t>n</a:t>
            </a:r>
            <a:r>
              <a:rPr lang="en-US" sz="2500" smtClean="0"/>
              <a:t> - </a:t>
            </a:r>
            <a:r>
              <a:rPr lang="ru-RU" sz="2500" smtClean="0"/>
              <a:t>кріп</a:t>
            </a:r>
          </a:p>
          <a:p>
            <a:pPr marL="0" indent="0" eaLnBrk="1" hangingPunct="1">
              <a:buFontTx/>
              <a:buNone/>
            </a:pPr>
            <a:r>
              <a:rPr lang="en-US" sz="2500" smtClean="0">
                <a:solidFill>
                  <a:schemeClr val="hlink"/>
                </a:solidFill>
              </a:rPr>
              <a:t>amarus, a, um</a:t>
            </a:r>
            <a:r>
              <a:rPr lang="en-US" sz="2500" smtClean="0"/>
              <a:t> - </a:t>
            </a:r>
            <a:r>
              <a:rPr lang="ru-RU" sz="2500" smtClean="0"/>
              <a:t>гіркий </a:t>
            </a:r>
          </a:p>
          <a:p>
            <a:pPr marL="0" indent="0" eaLnBrk="1" hangingPunct="1">
              <a:buFontTx/>
              <a:buNone/>
            </a:pPr>
            <a:r>
              <a:rPr lang="en-US" sz="2500" smtClean="0">
                <a:solidFill>
                  <a:schemeClr val="hlink"/>
                </a:solidFill>
              </a:rPr>
              <a:t>infectiosus, a, um</a:t>
            </a:r>
            <a:r>
              <a:rPr lang="en-US" sz="2500" smtClean="0"/>
              <a:t> - </a:t>
            </a:r>
            <a:r>
              <a:rPr lang="ru-RU" sz="2500" smtClean="0"/>
              <a:t>інфекційний</a:t>
            </a:r>
          </a:p>
          <a:p>
            <a:pPr marL="0" indent="0" eaLnBrk="1" hangingPunct="1">
              <a:buFontTx/>
              <a:buNone/>
            </a:pPr>
            <a:endParaRPr lang="ru-RU" sz="2500" smtClean="0"/>
          </a:p>
        </p:txBody>
      </p:sp>
      <p:sp>
        <p:nvSpPr>
          <p:cNvPr id="106499" name="Rectangle 5"/>
          <p:cNvSpPr>
            <a:spLocks noChangeArrowheads="1"/>
          </p:cNvSpPr>
          <p:nvPr/>
        </p:nvSpPr>
        <p:spPr bwMode="auto">
          <a:xfrm>
            <a:off x="468313" y="0"/>
            <a:ext cx="7632700" cy="935038"/>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sym typeface="Wingdings" pitchFamily="2" charset="2"/>
              </a:rPr>
              <a:t> </a:t>
            </a:r>
            <a:r>
              <a:rPr lang="uk-UA" sz="2400" b="1">
                <a:solidFill>
                  <a:srgbClr val="FF0066"/>
                </a:solidFill>
              </a:rPr>
              <a:t>Слова для активного засвоювання</a:t>
            </a:r>
            <a:endParaRPr lang="ru-RU" sz="2400" b="1">
              <a:solidFill>
                <a:srgbClr val="FF0066"/>
              </a:solidFill>
            </a:endParaRPr>
          </a:p>
        </p:txBody>
      </p:sp>
    </p:spTree>
  </p:cSld>
  <p:clrMapOvr>
    <a:masterClrMapping/>
  </p:clrMapOvr>
  <p:transition spd="med" advClick="0" advTm="30000">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ъект 2"/>
          <p:cNvSpPr>
            <a:spLocks noGrp="1"/>
          </p:cNvSpPr>
          <p:nvPr>
            <p:ph idx="4294967295"/>
          </p:nvPr>
        </p:nvSpPr>
        <p:spPr>
          <a:xfrm>
            <a:off x="468313" y="1052513"/>
            <a:ext cx="8229600" cy="4537075"/>
          </a:xfrm>
        </p:spPr>
        <p:txBody>
          <a:bodyPr/>
          <a:lstStyle/>
          <a:p>
            <a:pPr marL="0" indent="0" eaLnBrk="1" hangingPunct="1">
              <a:buFontTx/>
              <a:buNone/>
            </a:pPr>
            <a:r>
              <a:rPr lang="ru-RU" sz="1800" b="1" smtClean="0"/>
              <a:t>     </a:t>
            </a:r>
          </a:p>
          <a:p>
            <a:pPr marL="0" indent="0" eaLnBrk="1" hangingPunct="1">
              <a:buFontTx/>
              <a:buNone/>
            </a:pPr>
            <a:r>
              <a:rPr lang="ru-RU" sz="2200" b="1" smtClean="0"/>
              <a:t> </a:t>
            </a:r>
            <a:r>
              <a:rPr lang="ru-RU" sz="1800" b="1" i="1" smtClean="0">
                <a:solidFill>
                  <a:schemeClr val="accent2"/>
                </a:solidFill>
              </a:rPr>
              <a:t>План</a:t>
            </a:r>
          </a:p>
          <a:p>
            <a:pPr marL="0" indent="0" eaLnBrk="1" hangingPunct="1">
              <a:buFontTx/>
              <a:buNone/>
            </a:pPr>
            <a:r>
              <a:rPr lang="ru-RU" sz="1800" b="1" smtClean="0"/>
              <a:t>1. Латинський алфавіт</a:t>
            </a:r>
          </a:p>
          <a:p>
            <a:pPr marL="0" indent="0" eaLnBrk="1" hangingPunct="1">
              <a:buFontTx/>
              <a:buNone/>
            </a:pPr>
            <a:r>
              <a:rPr lang="ru-RU" sz="1800" b="1" smtClean="0"/>
              <a:t>2. Поділ і вимова звуків</a:t>
            </a:r>
          </a:p>
          <a:p>
            <a:pPr marL="0" indent="0" eaLnBrk="1" hangingPunct="1">
              <a:buFontTx/>
              <a:buNone/>
            </a:pPr>
            <a:r>
              <a:rPr lang="ru-RU" sz="1800" b="1" smtClean="0"/>
              <a:t>3. Голосні</a:t>
            </a:r>
          </a:p>
          <a:p>
            <a:pPr marL="0" indent="0" eaLnBrk="1" hangingPunct="1">
              <a:buFontTx/>
              <a:buNone/>
            </a:pPr>
            <a:r>
              <a:rPr lang="ru-RU" sz="1800" b="1" smtClean="0"/>
              <a:t>4. Дифтонги</a:t>
            </a:r>
          </a:p>
          <a:p>
            <a:pPr marL="0" indent="0" eaLnBrk="1" hangingPunct="1">
              <a:buFontTx/>
              <a:buNone/>
            </a:pPr>
            <a:endParaRPr lang="ru-RU" sz="1800" b="1" smtClean="0"/>
          </a:p>
          <a:p>
            <a:pPr marL="0" indent="0" eaLnBrk="1" hangingPunct="1">
              <a:buFontTx/>
              <a:buNone/>
            </a:pPr>
            <a:r>
              <a:rPr lang="ru-RU" sz="2400" b="1" i="1" smtClean="0">
                <a:solidFill>
                  <a:schemeClr val="accent2"/>
                </a:solidFill>
                <a:sym typeface="Webdings" pitchFamily="18" charset="2"/>
              </a:rPr>
              <a:t> </a:t>
            </a:r>
            <a:r>
              <a:rPr lang="ru-RU" sz="1800" b="1" i="1" smtClean="0">
                <a:solidFill>
                  <a:schemeClr val="accent2"/>
                </a:solidFill>
              </a:rPr>
              <a:t>Використані джерела:</a:t>
            </a:r>
          </a:p>
          <a:p>
            <a:pPr marL="0" indent="0" eaLnBrk="1" hangingPunct="1">
              <a:buFontTx/>
              <a:buNone/>
            </a:pPr>
            <a:r>
              <a:rPr lang="ru-RU" sz="1800" b="1" smtClean="0"/>
              <a:t>1.Буркат А.П. "Латинский язык и основы ветеринарной терминологии", К, "Выща школа" 1989г. с. 8-12.</a:t>
            </a:r>
          </a:p>
          <a:p>
            <a:pPr marL="0" indent="0" eaLnBrk="1" hangingPunct="1">
              <a:buFontTx/>
              <a:buNone/>
            </a:pPr>
            <a:r>
              <a:rPr lang="ru-RU" sz="1800" b="1" smtClean="0"/>
              <a:t>2.Семілетко В.І., Столбецька С.Б. Латинська мова: Підручник. – Біла Церква, БДАУ, 2002. – с. 10-12.</a:t>
            </a:r>
          </a:p>
          <a:p>
            <a:pPr marL="0" indent="0" eaLnBrk="1" hangingPunct="1"/>
            <a:endParaRPr lang="ru-RU" sz="1800" b="1" smtClean="0"/>
          </a:p>
        </p:txBody>
      </p:sp>
      <p:sp>
        <p:nvSpPr>
          <p:cNvPr id="24578" name="Rectangle 4"/>
          <p:cNvSpPr>
            <a:spLocks noChangeArrowheads="1"/>
          </p:cNvSpPr>
          <p:nvPr/>
        </p:nvSpPr>
        <p:spPr bwMode="auto">
          <a:xfrm>
            <a:off x="1692275" y="260350"/>
            <a:ext cx="5688013" cy="936625"/>
          </a:xfrm>
          <a:prstGeom prst="rect">
            <a:avLst/>
          </a:prstGeom>
          <a:solidFill>
            <a:srgbClr val="FF0066">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rPr>
              <a:t>ФОНЕТИКА</a:t>
            </a:r>
            <a:endParaRPr lang="ru-RU" sz="2400" b="1">
              <a:solidFill>
                <a:srgbClr val="FF0066"/>
              </a:solidFill>
            </a:endParaRPr>
          </a:p>
        </p:txBody>
      </p:sp>
    </p:spTree>
  </p:cSld>
  <p:clrMapOvr>
    <a:masterClrMapping/>
  </p:clrMapOvr>
  <p:transition spd="med" advClick="0" advTm="30000">
    <p:wheel spokes="8"/>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Объект 2"/>
          <p:cNvSpPr>
            <a:spLocks noGrp="1"/>
          </p:cNvSpPr>
          <p:nvPr>
            <p:ph idx="4294967295"/>
          </p:nvPr>
        </p:nvSpPr>
        <p:spPr>
          <a:xfrm>
            <a:off x="395288" y="1125538"/>
            <a:ext cx="8229600" cy="4784725"/>
          </a:xfrm>
        </p:spPr>
        <p:txBody>
          <a:bodyPr/>
          <a:lstStyle/>
          <a:p>
            <a:pPr marL="0" indent="0" eaLnBrk="1" hangingPunct="1">
              <a:buFontTx/>
              <a:buNone/>
            </a:pPr>
            <a:r>
              <a:rPr lang="ru-RU" sz="1800" b="1" i="1" smtClean="0">
                <a:solidFill>
                  <a:schemeClr val="hlink"/>
                </a:solidFill>
              </a:rPr>
              <a:t>План</a:t>
            </a:r>
          </a:p>
          <a:p>
            <a:pPr marL="0" indent="0" eaLnBrk="1" hangingPunct="1">
              <a:buFontTx/>
              <a:buNone/>
            </a:pPr>
            <a:r>
              <a:rPr lang="ru-RU" sz="1800" b="1" smtClean="0"/>
              <a:t>1.  Граматичні категорії дієслова</a:t>
            </a:r>
          </a:p>
          <a:p>
            <a:pPr marL="0" indent="0" eaLnBrk="1" hangingPunct="1">
              <a:buFontTx/>
              <a:buNone/>
            </a:pPr>
            <a:r>
              <a:rPr lang="ru-RU" sz="1800" b="1" smtClean="0"/>
              <a:t>2.  Основні форми дієслова.</a:t>
            </a:r>
          </a:p>
          <a:p>
            <a:pPr marL="0" indent="0" eaLnBrk="1" hangingPunct="1">
              <a:buFontTx/>
              <a:buNone/>
            </a:pPr>
            <a:r>
              <a:rPr lang="ru-RU" sz="1800" b="1" smtClean="0"/>
              <a:t>3.  Основа дієслова. </a:t>
            </a:r>
          </a:p>
          <a:p>
            <a:pPr marL="0" indent="0" eaLnBrk="1" hangingPunct="1">
              <a:buFontTx/>
              <a:buNone/>
            </a:pPr>
            <a:r>
              <a:rPr lang="ru-RU" sz="1800" b="1" smtClean="0"/>
              <a:t>4.  Визначення дієвідмін за неозначеною формою. Дієвідміни.</a:t>
            </a:r>
          </a:p>
          <a:p>
            <a:pPr marL="0" indent="0" eaLnBrk="1" hangingPunct="1">
              <a:buFontTx/>
              <a:buNone/>
            </a:pPr>
            <a:r>
              <a:rPr lang="ru-RU" sz="1800" b="1" smtClean="0"/>
              <a:t>5.  Відмінювання дієслів у теперішньому часі дійсного способу активного стану.</a:t>
            </a:r>
            <a:endParaRPr lang="uk-UA" sz="1800" b="1" smtClean="0"/>
          </a:p>
          <a:p>
            <a:pPr marL="0" indent="0" eaLnBrk="1" hangingPunct="1"/>
            <a:endParaRPr lang="ru-RU" sz="1800" b="1" smtClean="0"/>
          </a:p>
          <a:p>
            <a:pPr marL="0" indent="0" eaLnBrk="1" hangingPunct="1">
              <a:buFontTx/>
              <a:buNone/>
            </a:pPr>
            <a:r>
              <a:rPr lang="uk-UA" sz="2400" b="1" smtClean="0">
                <a:solidFill>
                  <a:schemeClr val="hlink"/>
                </a:solidFill>
                <a:sym typeface="Webdings" pitchFamily="18" charset="2"/>
              </a:rPr>
              <a:t></a:t>
            </a:r>
            <a:r>
              <a:rPr lang="uk-UA" sz="1800" b="1" smtClean="0">
                <a:solidFill>
                  <a:schemeClr val="hlink"/>
                </a:solidFill>
                <a:sym typeface="Webdings" pitchFamily="18" charset="2"/>
              </a:rPr>
              <a:t> </a:t>
            </a:r>
            <a:r>
              <a:rPr lang="uk-UA" sz="1800" b="1" i="1" smtClean="0">
                <a:solidFill>
                  <a:schemeClr val="hlink"/>
                </a:solidFill>
              </a:rPr>
              <a:t>Використані джерела</a:t>
            </a:r>
            <a:r>
              <a:rPr lang="ru-RU" sz="1800" b="1" i="1" smtClean="0">
                <a:solidFill>
                  <a:schemeClr val="hlink"/>
                </a:solidFill>
              </a:rPr>
              <a:t>:</a:t>
            </a:r>
          </a:p>
          <a:p>
            <a:pPr marL="0" indent="0" eaLnBrk="1" hangingPunct="1">
              <a:buFontTx/>
              <a:buNone/>
            </a:pPr>
            <a:r>
              <a:rPr lang="ru-RU" sz="1800" b="1" smtClean="0"/>
              <a:t>1.  Буркат А.П. "Латинский язык и основы ветеринарной терминологии", К, "Выща школа" 1989г. ст. 61-63.</a:t>
            </a:r>
          </a:p>
          <a:p>
            <a:pPr marL="0" indent="0" eaLnBrk="1" hangingPunct="1">
              <a:buFontTx/>
              <a:buNone/>
            </a:pPr>
            <a:r>
              <a:rPr lang="ru-RU" sz="1800" b="1" smtClean="0"/>
              <a:t>2.   Семілетко В.І., Столбецька С.Б. Латинська мова: Підручник. – Біла Церква, БДАУ, 2002. – с. 20-23.</a:t>
            </a:r>
          </a:p>
          <a:p>
            <a:pPr marL="0" indent="0" eaLnBrk="1" hangingPunct="1"/>
            <a:endParaRPr lang="ru-RU" sz="1800" b="1" smtClean="0"/>
          </a:p>
        </p:txBody>
      </p:sp>
      <p:sp>
        <p:nvSpPr>
          <p:cNvPr id="107522" name="Rectangle 4"/>
          <p:cNvSpPr>
            <a:spLocks noChangeArrowheads="1"/>
          </p:cNvSpPr>
          <p:nvPr/>
        </p:nvSpPr>
        <p:spPr bwMode="auto">
          <a:xfrm>
            <a:off x="1331913" y="333375"/>
            <a:ext cx="6119812" cy="8636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rPr>
              <a:t>ДІЄСЛОВО</a:t>
            </a:r>
            <a:endParaRPr lang="ru-RU" sz="2400" b="1">
              <a:solidFill>
                <a:srgbClr val="FF0066"/>
              </a:solidFill>
            </a:endParaRPr>
          </a:p>
        </p:txBody>
      </p:sp>
    </p:spTree>
  </p:cSld>
  <p:clrMapOvr>
    <a:masterClrMapping/>
  </p:clrMapOvr>
  <p:transition spd="med" advClick="0" advTm="30000">
    <p:wheel spokes="8"/>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Объект 2"/>
          <p:cNvSpPr>
            <a:spLocks noGrp="1"/>
          </p:cNvSpPr>
          <p:nvPr>
            <p:ph idx="4294967295"/>
          </p:nvPr>
        </p:nvSpPr>
        <p:spPr>
          <a:xfrm>
            <a:off x="468313" y="981075"/>
            <a:ext cx="8229600" cy="5543550"/>
          </a:xfrm>
        </p:spPr>
        <p:txBody>
          <a:bodyPr/>
          <a:lstStyle/>
          <a:p>
            <a:pPr eaLnBrk="1" hangingPunct="1">
              <a:buFontTx/>
              <a:buNone/>
            </a:pPr>
            <a:r>
              <a:rPr lang="ru-RU" sz="1800" b="1" smtClean="0"/>
              <a:t>Дієслово виражає дію предмета або стан предмета.</a:t>
            </a:r>
          </a:p>
          <a:p>
            <a:pPr eaLnBrk="1" hangingPunct="1"/>
            <a:endParaRPr lang="ru-RU" sz="1800" b="1" smtClean="0"/>
          </a:p>
          <a:p>
            <a:pPr eaLnBrk="1" hangingPunct="1">
              <a:buFontTx/>
              <a:buNone/>
            </a:pPr>
            <a:r>
              <a:rPr lang="ru-RU" sz="1800" b="1" i="1" smtClean="0">
                <a:solidFill>
                  <a:srgbClr val="FFFF00"/>
                </a:solidFill>
              </a:rPr>
              <a:t>Латинські дієслова мають два числа:</a:t>
            </a:r>
          </a:p>
          <a:p>
            <a:pPr eaLnBrk="1" hangingPunct="1">
              <a:buFontTx/>
              <a:buNone/>
            </a:pPr>
            <a:r>
              <a:rPr lang="ru-RU" sz="1800" b="1" smtClean="0">
                <a:solidFill>
                  <a:schemeClr val="hlink"/>
                </a:solidFill>
              </a:rPr>
              <a:t>однина (</a:t>
            </a:r>
            <a:r>
              <a:rPr lang="en-US" sz="1800" b="1" smtClean="0">
                <a:solidFill>
                  <a:schemeClr val="hlink"/>
                </a:solidFill>
              </a:rPr>
              <a:t>singularis)</a:t>
            </a:r>
            <a:r>
              <a:rPr lang="en-US" sz="1800" b="1" smtClean="0"/>
              <a:t>  </a:t>
            </a:r>
            <a:r>
              <a:rPr lang="uk-UA" sz="1800" b="1" smtClean="0"/>
              <a:t>       </a:t>
            </a:r>
            <a:r>
              <a:rPr lang="en-US" sz="1800" b="1" smtClean="0"/>
              <a:t>recipe- </a:t>
            </a:r>
            <a:r>
              <a:rPr lang="ru-RU" sz="1800" b="1" smtClean="0"/>
              <a:t>візьми                </a:t>
            </a:r>
          </a:p>
          <a:p>
            <a:pPr eaLnBrk="1" hangingPunct="1">
              <a:buFontTx/>
              <a:buNone/>
            </a:pPr>
            <a:r>
              <a:rPr lang="ru-RU" sz="1800" b="1" smtClean="0">
                <a:solidFill>
                  <a:schemeClr val="hlink"/>
                </a:solidFill>
              </a:rPr>
              <a:t>множина (</a:t>
            </a:r>
            <a:r>
              <a:rPr lang="en-US" sz="1800" b="1" smtClean="0">
                <a:solidFill>
                  <a:schemeClr val="hlink"/>
                </a:solidFill>
              </a:rPr>
              <a:t>pluralis)</a:t>
            </a:r>
            <a:r>
              <a:rPr lang="en-US" sz="1800" b="1" smtClean="0"/>
              <a:t> </a:t>
            </a:r>
            <a:r>
              <a:rPr lang="uk-UA" sz="1800" b="1" smtClean="0"/>
              <a:t>         </a:t>
            </a:r>
            <a:r>
              <a:rPr lang="en-US" sz="1800" b="1" smtClean="0"/>
              <a:t>recip</a:t>
            </a:r>
            <a:r>
              <a:rPr lang="ru-RU" sz="1800" b="1" smtClean="0"/>
              <a:t>і</a:t>
            </a:r>
            <a:r>
              <a:rPr lang="en-US" sz="1800" b="1" smtClean="0"/>
              <a:t>te - </a:t>
            </a:r>
            <a:r>
              <a:rPr lang="ru-RU" sz="1800" b="1" smtClean="0"/>
              <a:t>візьміть.</a:t>
            </a:r>
          </a:p>
          <a:p>
            <a:pPr eaLnBrk="1" hangingPunct="1">
              <a:buFontTx/>
              <a:buNone/>
            </a:pPr>
            <a:r>
              <a:rPr lang="ru-RU" sz="1800" b="1" smtClean="0"/>
              <a:t> </a:t>
            </a:r>
          </a:p>
          <a:p>
            <a:pPr eaLnBrk="1" hangingPunct="1">
              <a:buFontTx/>
              <a:buNone/>
            </a:pPr>
            <a:r>
              <a:rPr lang="ru-RU" sz="1800" b="1" i="1" smtClean="0">
                <a:solidFill>
                  <a:srgbClr val="FFFF00"/>
                </a:solidFill>
              </a:rPr>
              <a:t>Латинські дієслова мають :</a:t>
            </a:r>
          </a:p>
        </p:txBody>
      </p:sp>
      <p:graphicFrame>
        <p:nvGraphicFramePr>
          <p:cNvPr id="108576" name="Group 32"/>
          <p:cNvGraphicFramePr>
            <a:graphicFrameLocks noGrp="1"/>
          </p:cNvGraphicFramePr>
          <p:nvPr/>
        </p:nvGraphicFramePr>
        <p:xfrm>
          <a:off x="611188" y="3500438"/>
          <a:ext cx="7056437" cy="1662113"/>
        </p:xfrm>
        <a:graphic>
          <a:graphicData uri="http://schemas.openxmlformats.org/drawingml/2006/table">
            <a:tbl>
              <a:tblPr/>
              <a:tblGrid>
                <a:gridCol w="2351087"/>
                <a:gridCol w="2352675"/>
                <a:gridCol w="2352675"/>
              </a:tblGrid>
              <a:tr h="431800">
                <a:tc>
                  <a:txBody>
                    <a:bodyPr/>
                    <a:lstStyle/>
                    <a:p>
                      <a:pPr marL="0" marR="0" lvl="0" indent="457200" algn="just" defTabSz="914400" rtl="0" eaLnBrk="1" fontAlgn="base" latinLnBrk="0" hangingPunct="1">
                        <a:lnSpc>
                          <a:spcPts val="1588"/>
                        </a:lnSpc>
                        <a:spcBef>
                          <a:spcPct val="0"/>
                        </a:spcBef>
                        <a:spcAft>
                          <a:spcPct val="0"/>
                        </a:spcAft>
                        <a:buClrTx/>
                        <a:buSzTx/>
                        <a:buFontTx/>
                        <a:buNone/>
                        <a:tabLst/>
                      </a:pPr>
                      <a:endParaRPr kumimoji="0" lang="uk-UA" sz="1800" b="1" i="1" u="none" strike="noStrike" cap="none" normalizeH="0" baseline="0" smtClean="0">
                        <a:ln>
                          <a:noFill/>
                        </a:ln>
                        <a:solidFill>
                          <a:schemeClr val="hlink"/>
                        </a:solidFill>
                        <a:effectLst/>
                        <a:latin typeface="Arial" charset="0"/>
                      </a:endParaRPr>
                    </a:p>
                    <a:p>
                      <a:pPr marL="0" marR="0" lvl="0" indent="457200" algn="just" defTabSz="914400" rtl="0" eaLnBrk="1" fontAlgn="base" latinLnBrk="0" hangingPunct="1">
                        <a:lnSpc>
                          <a:spcPts val="1588"/>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3 особи: </a:t>
                      </a:r>
                      <a:endParaRPr kumimoji="0" lang="ru-RU" sz="1800" b="1" i="1" u="none" strike="noStrike" cap="none" normalizeH="0" baseline="0" smtClean="0">
                        <a:ln>
                          <a:noFill/>
                        </a:ln>
                        <a:solidFill>
                          <a:schemeClr val="hlink"/>
                        </a:solidFill>
                        <a:effectLst/>
                        <a:latin typeface="Arial" charset="0"/>
                        <a:cs typeface="Times New Roman" pitchFamily="18" charset="0"/>
                      </a:endParaRPr>
                    </a:p>
                    <a:p>
                      <a:pPr marL="0" marR="0" lvl="0" indent="457200" algn="just" defTabSz="914400" rtl="0" eaLnBrk="1" fontAlgn="base" latinLnBrk="0" hangingPunct="1">
                        <a:lnSpc>
                          <a:spcPts val="1588"/>
                        </a:lnSpc>
                        <a:spcBef>
                          <a:spcPct val="0"/>
                        </a:spcBef>
                        <a:spcAft>
                          <a:spcPct val="0"/>
                        </a:spcAft>
                        <a:buClrTx/>
                        <a:buSzTx/>
                        <a:buFontTx/>
                        <a:buNone/>
                        <a:tabLst/>
                      </a:pPr>
                      <a:endParaRPr kumimoji="0" lang="uk-UA" sz="1800" b="1" i="1" u="none" strike="noStrike" cap="none" normalizeH="0" baseline="0" smtClean="0">
                        <a:ln>
                          <a:noFill/>
                        </a:ln>
                        <a:solidFill>
                          <a:schemeClr val="hlink"/>
                        </a:solidFill>
                        <a:effectLst/>
                        <a:latin typeface="Arial" charset="0"/>
                      </a:endParaRPr>
                    </a:p>
                  </a:txBody>
                  <a:tcPr marL="68580" marR="6858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254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tab pos="2471738" algn="l"/>
                        </a:tabLst>
                      </a:pPr>
                      <a:r>
                        <a:rPr kumimoji="0" lang="uk-UA" sz="1800" b="1" i="1" u="none" strike="noStrike" cap="none" normalizeH="0" baseline="0" smtClean="0">
                          <a:ln>
                            <a:noFill/>
                          </a:ln>
                          <a:solidFill>
                            <a:schemeClr val="hlink"/>
                          </a:solidFill>
                          <a:effectLst/>
                          <a:latin typeface="Arial" charset="0"/>
                        </a:rPr>
                        <a:t>3 способи: </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68580" marR="6858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254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tab pos="2471738" algn="l"/>
                        </a:tabLst>
                      </a:pPr>
                      <a:r>
                        <a:rPr kumimoji="0" lang="uk-UA" sz="1800" b="1" i="1" u="none" strike="noStrike" cap="none" normalizeH="0" baseline="0" smtClean="0">
                          <a:ln>
                            <a:noFill/>
                          </a:ln>
                          <a:solidFill>
                            <a:schemeClr val="hlink"/>
                          </a:solidFill>
                          <a:effectLst/>
                          <a:latin typeface="Arial" charset="0"/>
                        </a:rPr>
                        <a:t>2 стани: </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68580" marR="6858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12700" cap="flat" cmpd="sng" algn="ctr">
                      <a:solidFill>
                        <a:srgbClr val="E7BC29"/>
                      </a:solidFill>
                      <a:prstDash val="solid"/>
                      <a:round/>
                      <a:headEnd type="none" w="med" len="med"/>
                      <a:tailEnd type="none" w="med" len="med"/>
                    </a:lnT>
                    <a:lnB w="254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r>
              <a:tr h="1052513">
                <a:tc>
                  <a:txBody>
                    <a:bodyPr/>
                    <a:lstStyle/>
                    <a:p>
                      <a:pPr marL="0" marR="0" lvl="0" indent="457200" algn="just" defTabSz="914400" rtl="0" eaLnBrk="1" fontAlgn="base" latinLnBrk="0" hangingPunct="1">
                        <a:lnSpc>
                          <a:spcPts val="1588"/>
                        </a:lnSpc>
                        <a:spcBef>
                          <a:spcPct val="0"/>
                        </a:spcBef>
                        <a:spcAft>
                          <a:spcPct val="0"/>
                        </a:spcAft>
                        <a:buClrTx/>
                        <a:buSzTx/>
                        <a:buFontTx/>
                        <a:buNone/>
                        <a:tabLst/>
                      </a:pPr>
                      <a:endParaRPr kumimoji="0" lang="uk-UA" sz="1800" b="1" i="0" u="none" strike="noStrike" cap="none" normalizeH="0" baseline="0" smtClean="0">
                        <a:ln>
                          <a:noFill/>
                        </a:ln>
                        <a:solidFill>
                          <a:schemeClr val="tx1"/>
                        </a:solidFill>
                        <a:effectLst/>
                        <a:latin typeface="Arial" charset="0"/>
                      </a:endParaRPr>
                    </a:p>
                    <a:p>
                      <a:pPr marL="0" marR="0" lvl="0" indent="457200" algn="just" defTabSz="914400" rtl="0" eaLnBrk="1" fontAlgn="base" latinLnBrk="0" hangingPunct="1">
                        <a:lnSpc>
                          <a:spcPts val="2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1  особа </a:t>
                      </a:r>
                      <a:endParaRPr kumimoji="0" lang="ru-RU" sz="1800" b="1" i="0" u="none" strike="noStrike" cap="none" normalizeH="0" baseline="0" smtClean="0">
                        <a:ln>
                          <a:noFill/>
                        </a:ln>
                        <a:solidFill>
                          <a:schemeClr val="tx1"/>
                        </a:solidFill>
                        <a:effectLst/>
                        <a:latin typeface="Arial" charset="0"/>
                      </a:endParaRPr>
                    </a:p>
                    <a:p>
                      <a:pPr marL="0" marR="0" lvl="0" indent="457200" algn="just" defTabSz="914400" rtl="0" eaLnBrk="1" fontAlgn="base" latinLnBrk="0" hangingPunct="1">
                        <a:lnSpc>
                          <a:spcPts val="1588"/>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2  особа </a:t>
                      </a:r>
                      <a:endParaRPr kumimoji="0" lang="ru-RU" sz="1800" b="1" i="0" u="none" strike="noStrike" cap="none" normalizeH="0" baseline="0" smtClean="0">
                        <a:ln>
                          <a:noFill/>
                        </a:ln>
                        <a:solidFill>
                          <a:schemeClr val="tx1"/>
                        </a:solidFill>
                        <a:effectLst/>
                        <a:latin typeface="Arial" charset="0"/>
                      </a:endParaRPr>
                    </a:p>
                    <a:p>
                      <a:pPr marL="0" marR="0" lvl="0" indent="457200" algn="just" defTabSz="914400" rtl="0" eaLnBrk="1" fontAlgn="base" latinLnBrk="0" hangingPunct="1">
                        <a:lnSpc>
                          <a:spcPts val="19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rPr>
                        <a:t>3  особа </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254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tab pos="2471738" algn="l"/>
                        </a:tabLst>
                      </a:pPr>
                      <a:r>
                        <a:rPr kumimoji="0" lang="uk-UA" sz="1800" b="1" i="0" u="none" strike="noStrike" cap="none" normalizeH="0" baseline="0" smtClean="0">
                          <a:ln>
                            <a:noFill/>
                          </a:ln>
                          <a:solidFill>
                            <a:schemeClr val="tx1"/>
                          </a:solidFill>
                          <a:effectLst/>
                          <a:latin typeface="Arial" charset="0"/>
                        </a:rPr>
                        <a:t>дійсний </a:t>
                      </a:r>
                      <a:endParaRPr kumimoji="0" lang="ru-RU" sz="1800" b="1" i="0" u="none" strike="noStrike" cap="none" normalizeH="0" baseline="0" smtClean="0">
                        <a:ln>
                          <a:noFill/>
                        </a:ln>
                        <a:solidFill>
                          <a:schemeClr val="tx1"/>
                        </a:solidFill>
                        <a:effectLst/>
                        <a:latin typeface="Arial" charset="0"/>
                      </a:endParaRPr>
                    </a:p>
                    <a:p>
                      <a:pPr marL="0" marR="0" lvl="0" indent="457200" algn="just" defTabSz="914400" rtl="0" eaLnBrk="1" fontAlgn="base" latinLnBrk="0" hangingPunct="1">
                        <a:lnSpc>
                          <a:spcPct val="100000"/>
                        </a:lnSpc>
                        <a:spcBef>
                          <a:spcPct val="0"/>
                        </a:spcBef>
                        <a:spcAft>
                          <a:spcPct val="0"/>
                        </a:spcAft>
                        <a:buClrTx/>
                        <a:buSzTx/>
                        <a:buFontTx/>
                        <a:buNone/>
                        <a:tabLst>
                          <a:tab pos="2471738" algn="l"/>
                        </a:tabLst>
                      </a:pPr>
                      <a:r>
                        <a:rPr kumimoji="0" lang="uk-UA" sz="1800" b="1" i="0" u="none" strike="noStrike" cap="none" normalizeH="0" baseline="0" smtClean="0">
                          <a:ln>
                            <a:noFill/>
                          </a:ln>
                          <a:solidFill>
                            <a:schemeClr val="tx1"/>
                          </a:solidFill>
                          <a:effectLst/>
                          <a:latin typeface="Arial" charset="0"/>
                        </a:rPr>
                        <a:t>наказовий </a:t>
                      </a:r>
                      <a:endParaRPr kumimoji="0" lang="ru-RU" sz="1800" b="1" i="0" u="none" strike="noStrike" cap="none" normalizeH="0" baseline="0" smtClean="0">
                        <a:ln>
                          <a:noFill/>
                        </a:ln>
                        <a:solidFill>
                          <a:schemeClr val="tx1"/>
                        </a:solidFill>
                        <a:effectLst/>
                        <a:latin typeface="Arial" charset="0"/>
                      </a:endParaRPr>
                    </a:p>
                    <a:p>
                      <a:pPr marL="0" marR="0" lvl="0" indent="457200" algn="just" defTabSz="914400" rtl="0" eaLnBrk="1" fontAlgn="base" latinLnBrk="0" hangingPunct="1">
                        <a:lnSpc>
                          <a:spcPct val="100000"/>
                        </a:lnSpc>
                        <a:spcBef>
                          <a:spcPct val="0"/>
                        </a:spcBef>
                        <a:spcAft>
                          <a:spcPct val="0"/>
                        </a:spcAft>
                        <a:buClrTx/>
                        <a:buSzTx/>
                        <a:buFontTx/>
                        <a:buNone/>
                        <a:tabLst>
                          <a:tab pos="2471738" algn="l"/>
                        </a:tabLst>
                      </a:pPr>
                      <a:r>
                        <a:rPr kumimoji="0" lang="uk-UA" sz="1800" b="1" i="0" u="none" strike="noStrike" cap="none" normalizeH="0" baseline="0" smtClean="0">
                          <a:ln>
                            <a:noFill/>
                          </a:ln>
                          <a:solidFill>
                            <a:schemeClr val="tx1"/>
                          </a:solidFill>
                          <a:effectLst/>
                          <a:latin typeface="Arial" charset="0"/>
                        </a:rPr>
                        <a:t>умовний </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254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tab pos="2471738" algn="l"/>
                        </a:tabLst>
                      </a:pPr>
                      <a:r>
                        <a:rPr kumimoji="0" lang="uk-UA" sz="1800" b="1" i="0" u="none" strike="noStrike" cap="none" normalizeH="0" baseline="0" smtClean="0">
                          <a:ln>
                            <a:noFill/>
                          </a:ln>
                          <a:solidFill>
                            <a:schemeClr val="tx1"/>
                          </a:solidFill>
                          <a:effectLst/>
                          <a:latin typeface="Arial" charset="0"/>
                        </a:rPr>
                        <a:t>активний </a:t>
                      </a:r>
                      <a:endParaRPr kumimoji="0" lang="ru-RU" sz="1800" b="1" i="0" u="none" strike="noStrike" cap="none" normalizeH="0" baseline="0" smtClean="0">
                        <a:ln>
                          <a:noFill/>
                        </a:ln>
                        <a:solidFill>
                          <a:schemeClr val="tx1"/>
                        </a:solidFill>
                        <a:effectLst/>
                        <a:latin typeface="Arial" charset="0"/>
                      </a:endParaRPr>
                    </a:p>
                    <a:p>
                      <a:pPr marL="0" marR="0" lvl="0" indent="457200" algn="just" defTabSz="914400" rtl="0" eaLnBrk="1" fontAlgn="base" latinLnBrk="0" hangingPunct="1">
                        <a:lnSpc>
                          <a:spcPct val="100000"/>
                        </a:lnSpc>
                        <a:spcBef>
                          <a:spcPct val="0"/>
                        </a:spcBef>
                        <a:spcAft>
                          <a:spcPct val="0"/>
                        </a:spcAft>
                        <a:buClrTx/>
                        <a:buSzTx/>
                        <a:buFontTx/>
                        <a:buNone/>
                        <a:tabLst>
                          <a:tab pos="2471738" algn="l"/>
                        </a:tabLst>
                      </a:pPr>
                      <a:r>
                        <a:rPr kumimoji="0" lang="uk-UA" sz="1800" b="1" i="0" u="none" strike="noStrike" cap="none" normalizeH="0" baseline="0" smtClean="0">
                          <a:ln>
                            <a:noFill/>
                          </a:ln>
                          <a:solidFill>
                            <a:schemeClr val="tx1"/>
                          </a:solidFill>
                          <a:effectLst/>
                          <a:latin typeface="Arial" charset="0"/>
                        </a:rPr>
                        <a:t>пасивний </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E7BC29"/>
                      </a:solidFill>
                      <a:prstDash val="solid"/>
                      <a:round/>
                      <a:headEnd type="none" w="med" len="med"/>
                      <a:tailEnd type="none" w="med" len="med"/>
                    </a:lnL>
                    <a:lnR w="12700" cap="flat" cmpd="sng" algn="ctr">
                      <a:solidFill>
                        <a:srgbClr val="E7BC29"/>
                      </a:solidFill>
                      <a:prstDash val="solid"/>
                      <a:round/>
                      <a:headEnd type="none" w="med" len="med"/>
                      <a:tailEnd type="none" w="med" len="med"/>
                    </a:lnR>
                    <a:lnT w="25400" cap="flat" cmpd="sng" algn="ctr">
                      <a:solidFill>
                        <a:srgbClr val="E7BC29"/>
                      </a:solidFill>
                      <a:prstDash val="solid"/>
                      <a:round/>
                      <a:headEnd type="none" w="med" len="med"/>
                      <a:tailEnd type="none" w="med" len="med"/>
                    </a:lnT>
                    <a:lnB w="12700" cap="flat" cmpd="sng" algn="ctr">
                      <a:solidFill>
                        <a:srgbClr val="E7BC29"/>
                      </a:solidFill>
                      <a:prstDash val="solid"/>
                      <a:round/>
                      <a:headEnd type="none" w="med" len="med"/>
                      <a:tailEnd type="none" w="med" len="med"/>
                    </a:lnB>
                    <a:lnTlToBr>
                      <a:noFill/>
                    </a:lnTlToBr>
                    <a:lnBlToTr>
                      <a:noFill/>
                    </a:lnBlToTr>
                    <a:solidFill>
                      <a:srgbClr val="FAF4E8">
                        <a:alpha val="0"/>
                      </a:srgbClr>
                    </a:solidFill>
                  </a:tcPr>
                </a:tc>
              </a:tr>
            </a:tbl>
          </a:graphicData>
        </a:graphic>
      </p:graphicFrame>
      <p:sp>
        <p:nvSpPr>
          <p:cNvPr id="108560" name="Прямоугольник 4"/>
          <p:cNvSpPr>
            <a:spLocks noChangeArrowheads="1"/>
          </p:cNvSpPr>
          <p:nvPr/>
        </p:nvSpPr>
        <p:spPr bwMode="auto">
          <a:xfrm>
            <a:off x="539750" y="5445125"/>
            <a:ext cx="7632700" cy="641350"/>
          </a:xfrm>
          <a:prstGeom prst="rect">
            <a:avLst/>
          </a:prstGeom>
          <a:noFill/>
          <a:ln w="9525">
            <a:noFill/>
            <a:miter lim="800000"/>
            <a:headEnd/>
            <a:tailEnd/>
          </a:ln>
        </p:spPr>
        <p:txBody>
          <a:bodyPr>
            <a:spAutoFit/>
          </a:bodyPr>
          <a:lstStyle/>
          <a:p>
            <a:r>
              <a:rPr lang="ru-RU" b="1" i="1">
                <a:solidFill>
                  <a:srgbClr val="FFFF00"/>
                </a:solidFill>
                <a:latin typeface="Arial" charset="0"/>
              </a:rPr>
              <a:t>Латинські дієслова мають</a:t>
            </a:r>
            <a:r>
              <a:rPr lang="ru-RU" b="1" i="1">
                <a:solidFill>
                  <a:srgbClr val="FFFF00"/>
                </a:solidFill>
              </a:rPr>
              <a:t> :</a:t>
            </a:r>
            <a:r>
              <a:rPr lang="ru-RU"/>
              <a:t> </a:t>
            </a:r>
            <a:r>
              <a:rPr lang="ru-RU">
                <a:latin typeface="Constantia" pitchFamily="18" charset="0"/>
              </a:rPr>
              <a:t>6 часів: із яких в рецептах зустрічається теперішній час, неозначену форму – </a:t>
            </a:r>
            <a:r>
              <a:rPr lang="ru-RU">
                <a:solidFill>
                  <a:srgbClr val="FF0066"/>
                </a:solidFill>
                <a:latin typeface="Constantia" pitchFamily="18" charset="0"/>
              </a:rPr>
              <a:t>інфінітив</a:t>
            </a:r>
            <a:r>
              <a:rPr lang="ru-RU">
                <a:solidFill>
                  <a:srgbClr val="FFFFFF"/>
                </a:solidFill>
                <a:latin typeface="Constantia" pitchFamily="18" charset="0"/>
              </a:rPr>
              <a:t>.</a:t>
            </a:r>
            <a:r>
              <a:rPr lang="ru-RU">
                <a:latin typeface="Constantia" pitchFamily="18" charset="0"/>
              </a:rPr>
              <a:t> </a:t>
            </a:r>
          </a:p>
        </p:txBody>
      </p:sp>
      <p:sp>
        <p:nvSpPr>
          <p:cNvPr id="108561" name="Rectangle 19"/>
          <p:cNvSpPr>
            <a:spLocks noChangeArrowheads="1"/>
          </p:cNvSpPr>
          <p:nvPr/>
        </p:nvSpPr>
        <p:spPr bwMode="auto">
          <a:xfrm>
            <a:off x="827088" y="260350"/>
            <a:ext cx="7345362" cy="6477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dirty="0">
                <a:solidFill>
                  <a:srgbClr val="92D050"/>
                </a:solidFill>
                <a:latin typeface="Arial" charset="0"/>
              </a:rPr>
              <a:t>1. Граматичні категорії дієслова</a:t>
            </a:r>
            <a:endParaRPr lang="ru-RU" b="1" dirty="0">
              <a:solidFill>
                <a:srgbClr val="92D050"/>
              </a:solidFill>
              <a:latin typeface="Arial" charset="0"/>
            </a:endParaRPr>
          </a:p>
        </p:txBody>
      </p:sp>
      <p:sp>
        <p:nvSpPr>
          <p:cNvPr id="108562" name="Line 27"/>
          <p:cNvSpPr>
            <a:spLocks noChangeShapeType="1"/>
          </p:cNvSpPr>
          <p:nvPr/>
        </p:nvSpPr>
        <p:spPr bwMode="auto">
          <a:xfrm>
            <a:off x="2700338" y="2205038"/>
            <a:ext cx="503237" cy="0"/>
          </a:xfrm>
          <a:prstGeom prst="line">
            <a:avLst/>
          </a:prstGeom>
          <a:noFill/>
          <a:ln w="9525">
            <a:solidFill>
              <a:schemeClr val="tx1"/>
            </a:solidFill>
            <a:round/>
            <a:headEnd/>
            <a:tailEnd type="triangle" w="med" len="med"/>
          </a:ln>
        </p:spPr>
        <p:txBody>
          <a:bodyPr/>
          <a:lstStyle/>
          <a:p>
            <a:endParaRPr lang="ru-RU"/>
          </a:p>
        </p:txBody>
      </p:sp>
      <p:sp>
        <p:nvSpPr>
          <p:cNvPr id="108563" name="Line 28"/>
          <p:cNvSpPr>
            <a:spLocks noChangeShapeType="1"/>
          </p:cNvSpPr>
          <p:nvPr/>
        </p:nvSpPr>
        <p:spPr bwMode="auto">
          <a:xfrm>
            <a:off x="2627313" y="2492375"/>
            <a:ext cx="576262" cy="0"/>
          </a:xfrm>
          <a:prstGeom prst="line">
            <a:avLst/>
          </a:prstGeom>
          <a:noFill/>
          <a:ln w="9525">
            <a:solidFill>
              <a:schemeClr val="tx1"/>
            </a:solidFill>
            <a:round/>
            <a:headEnd/>
            <a:tailEnd type="triangle" w="med" len="med"/>
          </a:ln>
        </p:spPr>
        <p:txBody>
          <a:bodyPr/>
          <a:lstStyle/>
          <a:p>
            <a:endParaRPr lang="ru-RU"/>
          </a:p>
        </p:txBody>
      </p:sp>
    </p:spTree>
  </p:cSld>
  <p:clrMapOvr>
    <a:masterClrMapping/>
  </p:clrMapOvr>
  <p:transition spd="med" advClick="0" advTm="30000">
    <p:wheel spokes="8"/>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Объект 1"/>
          <p:cNvSpPr>
            <a:spLocks noGrp="1"/>
          </p:cNvSpPr>
          <p:nvPr>
            <p:ph idx="4294967295"/>
          </p:nvPr>
        </p:nvSpPr>
        <p:spPr>
          <a:xfrm>
            <a:off x="457200" y="1673225"/>
            <a:ext cx="8229600" cy="2476500"/>
          </a:xfrm>
        </p:spPr>
        <p:txBody>
          <a:bodyPr/>
          <a:lstStyle/>
          <a:p>
            <a:pPr eaLnBrk="1" hangingPunct="1">
              <a:buFontTx/>
              <a:buNone/>
            </a:pPr>
            <a:r>
              <a:rPr lang="ru-RU" sz="1800" b="1" smtClean="0">
                <a:solidFill>
                  <a:srgbClr val="FFFF00"/>
                </a:solidFill>
              </a:rPr>
              <a:t>Латинські дієслова мають чотири основні форми:</a:t>
            </a:r>
          </a:p>
          <a:p>
            <a:pPr eaLnBrk="1" hangingPunct="1"/>
            <a:endParaRPr lang="ru-RU" sz="1800" b="1" smtClean="0">
              <a:solidFill>
                <a:srgbClr val="FFFF00"/>
              </a:solidFill>
            </a:endParaRPr>
          </a:p>
          <a:p>
            <a:pPr eaLnBrk="1" hangingPunct="1">
              <a:buFontTx/>
              <a:buNone/>
            </a:pPr>
            <a:r>
              <a:rPr lang="ru-RU" sz="1800" b="1" smtClean="0"/>
              <a:t>1)перша особа однини теперішнього часу (</a:t>
            </a:r>
            <a:r>
              <a:rPr lang="en-US" sz="1800" b="1" smtClean="0">
                <a:solidFill>
                  <a:schemeClr val="hlink"/>
                </a:solidFill>
              </a:rPr>
              <a:t>praesens indicativi activi</a:t>
            </a:r>
            <a:r>
              <a:rPr lang="en-US" sz="1800" b="1" smtClean="0"/>
              <a:t>);</a:t>
            </a:r>
          </a:p>
          <a:p>
            <a:pPr eaLnBrk="1" hangingPunct="1">
              <a:buFontTx/>
              <a:buNone/>
            </a:pPr>
            <a:r>
              <a:rPr lang="en-US" sz="1800" b="1" smtClean="0"/>
              <a:t>2) </a:t>
            </a:r>
            <a:r>
              <a:rPr lang="ru-RU" sz="1800" b="1" smtClean="0"/>
              <a:t>неозначена форма дієслова (</a:t>
            </a:r>
            <a:r>
              <a:rPr lang="en-US" sz="1800" b="1" smtClean="0">
                <a:solidFill>
                  <a:schemeClr val="hlink"/>
                </a:solidFill>
              </a:rPr>
              <a:t>infinitivus</a:t>
            </a:r>
            <a:r>
              <a:rPr lang="en-US" sz="1800" b="1" smtClean="0"/>
              <a:t>);</a:t>
            </a:r>
          </a:p>
          <a:p>
            <a:pPr eaLnBrk="1" hangingPunct="1">
              <a:buFontTx/>
              <a:buNone/>
            </a:pPr>
            <a:r>
              <a:rPr lang="en-US" sz="1800" b="1" smtClean="0"/>
              <a:t>3) </a:t>
            </a:r>
            <a:r>
              <a:rPr lang="ru-RU" sz="1800" b="1" smtClean="0"/>
              <a:t>перша особа однини минулого часу доконаного виду (</a:t>
            </a:r>
            <a:r>
              <a:rPr lang="en-US" sz="1800" b="1" smtClean="0">
                <a:solidFill>
                  <a:schemeClr val="hlink"/>
                </a:solidFill>
              </a:rPr>
              <a:t>perfectum indicativi activi</a:t>
            </a:r>
            <a:r>
              <a:rPr lang="en-US" sz="1800" b="1" smtClean="0"/>
              <a:t>);</a:t>
            </a:r>
          </a:p>
          <a:p>
            <a:pPr eaLnBrk="1" hangingPunct="1">
              <a:buFontTx/>
              <a:buNone/>
            </a:pPr>
            <a:r>
              <a:rPr lang="ru-RU" sz="1800" b="1" smtClean="0"/>
              <a:t>4) супін (</a:t>
            </a:r>
            <a:r>
              <a:rPr lang="en-US" sz="1800" b="1" smtClean="0">
                <a:solidFill>
                  <a:schemeClr val="hlink"/>
                </a:solidFill>
              </a:rPr>
              <a:t>supinum</a:t>
            </a:r>
            <a:r>
              <a:rPr lang="en-US" sz="1800" b="1" smtClean="0"/>
              <a:t>) – </a:t>
            </a:r>
            <a:r>
              <a:rPr lang="ru-RU" sz="1800" b="1" smtClean="0"/>
              <a:t>форма, що має цільове значення.</a:t>
            </a:r>
          </a:p>
          <a:p>
            <a:pPr eaLnBrk="1" hangingPunct="1"/>
            <a:endParaRPr lang="ru-RU" sz="1800" b="1" smtClean="0"/>
          </a:p>
        </p:txBody>
      </p:sp>
      <p:sp>
        <p:nvSpPr>
          <p:cNvPr id="109570" name="Rectangle 4"/>
          <p:cNvSpPr>
            <a:spLocks noChangeArrowheads="1"/>
          </p:cNvSpPr>
          <p:nvPr/>
        </p:nvSpPr>
        <p:spPr bwMode="auto">
          <a:xfrm>
            <a:off x="1042988" y="260350"/>
            <a:ext cx="7273925" cy="1081088"/>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dirty="0">
                <a:solidFill>
                  <a:srgbClr val="92D050"/>
                </a:solidFill>
                <a:latin typeface="Arial" charset="0"/>
              </a:rPr>
              <a:t>2. Основні форми дієслова</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Объект 1"/>
          <p:cNvSpPr>
            <a:spLocks noGrp="1"/>
          </p:cNvSpPr>
          <p:nvPr>
            <p:ph idx="4294967295"/>
          </p:nvPr>
        </p:nvSpPr>
        <p:spPr>
          <a:xfrm>
            <a:off x="395288" y="260350"/>
            <a:ext cx="8229600" cy="5546725"/>
          </a:xfrm>
        </p:spPr>
        <p:txBody>
          <a:bodyPr/>
          <a:lstStyle/>
          <a:p>
            <a:pPr eaLnBrk="1" hangingPunct="1">
              <a:buFontTx/>
              <a:buNone/>
            </a:pPr>
            <a:r>
              <a:rPr lang="ru-RU" sz="2200" smtClean="0"/>
              <a:t>	</a:t>
            </a:r>
            <a:r>
              <a:rPr lang="ru-RU" sz="1800" b="1" smtClean="0"/>
              <a:t>Від названих форм утворюються всі дієслівні форми, тому в словниках, як правило, подаються дієслова в чотирьох формах. </a:t>
            </a:r>
            <a:r>
              <a:rPr lang="ru-RU" sz="1800" b="1" smtClean="0">
                <a:solidFill>
                  <a:srgbClr val="FFFF00"/>
                </a:solidFill>
              </a:rPr>
              <a:t>Необхідно запам’ятати дві форми дієслова, а саме:</a:t>
            </a:r>
          </a:p>
          <a:p>
            <a:pPr eaLnBrk="1" hangingPunct="1">
              <a:buFontTx/>
              <a:buNone/>
            </a:pPr>
            <a:endParaRPr lang="ru-RU" sz="1800" b="1" smtClean="0"/>
          </a:p>
          <a:p>
            <a:pPr eaLnBrk="1" hangingPunct="1">
              <a:buFontTx/>
              <a:buNone/>
            </a:pPr>
            <a:r>
              <a:rPr lang="ru-RU" sz="1800" b="1" smtClean="0"/>
              <a:t>	</a:t>
            </a:r>
            <a:r>
              <a:rPr lang="ru-RU" sz="1800" b="1" smtClean="0">
                <a:solidFill>
                  <a:schemeClr val="hlink"/>
                </a:solidFill>
              </a:rPr>
              <a:t>1) першу особу однини (</a:t>
            </a:r>
            <a:r>
              <a:rPr lang="en-US" sz="1800" b="1" smtClean="0">
                <a:solidFill>
                  <a:schemeClr val="hlink"/>
                </a:solidFill>
              </a:rPr>
              <a:t>praesens activi)</a:t>
            </a:r>
            <a:r>
              <a:rPr lang="en-US" sz="1800" b="1" smtClean="0"/>
              <a:t> – </a:t>
            </a:r>
            <a:r>
              <a:rPr lang="ru-RU" sz="1800" b="1" smtClean="0"/>
              <a:t>записується повністю (до основи дієслова додається закінчення –о). В 1-й дієвідміні голосний основи а зливається із закінченням –о;</a:t>
            </a:r>
          </a:p>
          <a:p>
            <a:pPr eaLnBrk="1" hangingPunct="1">
              <a:buFontTx/>
              <a:buNone/>
            </a:pPr>
            <a:endParaRPr lang="ru-RU" sz="1800" b="1" smtClean="0"/>
          </a:p>
          <a:p>
            <a:pPr eaLnBrk="1" hangingPunct="1">
              <a:buFontTx/>
              <a:buNone/>
            </a:pPr>
            <a:r>
              <a:rPr lang="ru-RU" sz="1800" b="1" smtClean="0"/>
              <a:t>	</a:t>
            </a:r>
            <a:r>
              <a:rPr lang="ru-RU" sz="1800" b="1" smtClean="0">
                <a:solidFill>
                  <a:schemeClr val="hlink"/>
                </a:solidFill>
              </a:rPr>
              <a:t>2) неозначену форму дієслова (</a:t>
            </a:r>
            <a:r>
              <a:rPr lang="en-US" sz="1800" b="1" smtClean="0">
                <a:solidFill>
                  <a:schemeClr val="hlink"/>
                </a:solidFill>
              </a:rPr>
              <a:t>infinitivus)</a:t>
            </a:r>
            <a:r>
              <a:rPr lang="uk-UA" sz="1800" b="1" smtClean="0"/>
              <a:t> </a:t>
            </a:r>
            <a:r>
              <a:rPr lang="en-US" sz="1800" b="1" smtClean="0"/>
              <a:t>- </a:t>
            </a:r>
            <a:r>
              <a:rPr lang="ru-RU" sz="1800" b="1" smtClean="0"/>
              <a:t>записується скорочено (суфікс –</a:t>
            </a:r>
            <a:r>
              <a:rPr lang="en-US" sz="1800" b="1" smtClean="0"/>
              <a:t>r</a:t>
            </a:r>
            <a:r>
              <a:rPr lang="ru-RU" sz="1800" b="1" smtClean="0"/>
              <a:t>е разом з голосним основи, який визначає дієвідміну дієслова). </a:t>
            </a:r>
          </a:p>
          <a:p>
            <a:pPr eaLnBrk="1" hangingPunct="1">
              <a:buFontTx/>
              <a:buNone/>
            </a:pPr>
            <a:r>
              <a:rPr lang="ru-RU" sz="1800" b="1" smtClean="0"/>
              <a:t>	</a:t>
            </a:r>
            <a:r>
              <a:rPr lang="ru-RU" sz="1800" b="1" i="1" smtClean="0">
                <a:solidFill>
                  <a:schemeClr val="hlink"/>
                </a:solidFill>
              </a:rPr>
              <a:t>Наприклад:</a:t>
            </a:r>
          </a:p>
          <a:p>
            <a:pPr eaLnBrk="1" hangingPunct="1">
              <a:buFontTx/>
              <a:buNone/>
            </a:pPr>
            <a:r>
              <a:rPr lang="uk-UA" sz="1800" b="1" smtClean="0"/>
              <a:t>	</a:t>
            </a:r>
            <a:r>
              <a:rPr lang="en-US" sz="1800" b="1" smtClean="0"/>
              <a:t>curo, are (curare) – </a:t>
            </a:r>
            <a:r>
              <a:rPr lang="ru-RU" sz="1800" b="1" smtClean="0"/>
              <a:t>лікувати </a:t>
            </a:r>
          </a:p>
          <a:p>
            <a:pPr eaLnBrk="1" hangingPunct="1">
              <a:buFontTx/>
              <a:buNone/>
            </a:pPr>
            <a:r>
              <a:rPr lang="uk-UA" sz="1800" b="1" smtClean="0"/>
              <a:t>	</a:t>
            </a:r>
            <a:r>
              <a:rPr lang="en-US" sz="1800" b="1" smtClean="0"/>
              <a:t>misceo, ere (miscere) – </a:t>
            </a:r>
            <a:r>
              <a:rPr lang="ru-RU" sz="1800" b="1" smtClean="0"/>
              <a:t>мішати</a:t>
            </a:r>
          </a:p>
          <a:p>
            <a:pPr eaLnBrk="1" hangingPunct="1">
              <a:buFontTx/>
              <a:buNone/>
            </a:pPr>
            <a:r>
              <a:rPr lang="uk-UA" sz="1800" b="1" smtClean="0"/>
              <a:t>	</a:t>
            </a:r>
            <a:r>
              <a:rPr lang="en-US" sz="1800" b="1" smtClean="0"/>
              <a:t>solvo, ere (solvere) – </a:t>
            </a:r>
            <a:r>
              <a:rPr lang="ru-RU" sz="1800" b="1" smtClean="0"/>
              <a:t>розчиняти </a:t>
            </a:r>
          </a:p>
          <a:p>
            <a:pPr eaLnBrk="1" hangingPunct="1">
              <a:buFontTx/>
              <a:buNone/>
            </a:pPr>
            <a:r>
              <a:rPr lang="uk-UA" sz="1800" b="1" smtClean="0"/>
              <a:t>	</a:t>
            </a:r>
            <a:r>
              <a:rPr lang="en-US" sz="1800" b="1" smtClean="0"/>
              <a:t>audio, ire (audire) – </a:t>
            </a:r>
            <a:r>
              <a:rPr lang="ru-RU" sz="1800" b="1" smtClean="0"/>
              <a:t>слухати</a:t>
            </a:r>
          </a:p>
          <a:p>
            <a:pPr eaLnBrk="1" hangingPunct="1"/>
            <a:endParaRPr lang="ru-RU" sz="1800" b="1" smtClean="0"/>
          </a:p>
        </p:txBody>
      </p:sp>
    </p:spTree>
  </p:cSld>
  <p:clrMapOvr>
    <a:masterClrMapping/>
  </p:clrMapOvr>
  <p:transition spd="med" advClick="0" advTm="30000">
    <p:wheel spokes="8"/>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Объект 1"/>
          <p:cNvSpPr>
            <a:spLocks noGrp="1"/>
          </p:cNvSpPr>
          <p:nvPr>
            <p:ph idx="4294967295"/>
          </p:nvPr>
        </p:nvSpPr>
        <p:spPr>
          <a:xfrm>
            <a:off x="395288" y="981075"/>
            <a:ext cx="8229600" cy="4857750"/>
          </a:xfrm>
        </p:spPr>
        <p:txBody>
          <a:bodyPr/>
          <a:lstStyle/>
          <a:p>
            <a:pPr eaLnBrk="1" hangingPunct="1">
              <a:buFontTx/>
              <a:buNone/>
            </a:pPr>
            <a:r>
              <a:rPr lang="ru-RU" sz="1800" b="1" smtClean="0"/>
              <a:t>	Основа теперішнього часу визначається від неозначеної форми дієслова шляхом відокремлення суфікса </a:t>
            </a:r>
            <a:r>
              <a:rPr lang="ru-RU" sz="1800" b="1" smtClean="0">
                <a:solidFill>
                  <a:srgbClr val="FF0066"/>
                </a:solidFill>
              </a:rPr>
              <a:t>–</a:t>
            </a:r>
            <a:r>
              <a:rPr lang="en-US" sz="1800" b="1" smtClean="0">
                <a:solidFill>
                  <a:srgbClr val="FF0066"/>
                </a:solidFill>
              </a:rPr>
              <a:t>r</a:t>
            </a:r>
            <a:r>
              <a:rPr lang="ru-RU" sz="1800" b="1" smtClean="0">
                <a:solidFill>
                  <a:srgbClr val="FF0066"/>
                </a:solidFill>
              </a:rPr>
              <a:t>е</a:t>
            </a:r>
            <a:r>
              <a:rPr lang="ru-RU" sz="1800" b="1" smtClean="0"/>
              <a:t> </a:t>
            </a:r>
            <a:r>
              <a:rPr lang="ru-RU" sz="1800" b="1" smtClean="0">
                <a:solidFill>
                  <a:srgbClr val="FF0066"/>
                </a:solidFill>
              </a:rPr>
              <a:t>у І, </a:t>
            </a:r>
            <a:r>
              <a:rPr lang="en-US" sz="1800" b="1" smtClean="0">
                <a:solidFill>
                  <a:srgbClr val="FF0066"/>
                </a:solidFill>
              </a:rPr>
              <a:t>II, IV </a:t>
            </a:r>
            <a:r>
              <a:rPr lang="ru-RU" sz="1800" b="1" smtClean="0">
                <a:solidFill>
                  <a:srgbClr val="FF0066"/>
                </a:solidFill>
              </a:rPr>
              <a:t>дієвідмінах</a:t>
            </a:r>
            <a:r>
              <a:rPr lang="ru-RU" sz="1800" b="1" smtClean="0"/>
              <a:t>, де голосний основи довгий, та </a:t>
            </a:r>
            <a:r>
              <a:rPr lang="ru-RU" sz="1800" b="1" smtClean="0">
                <a:solidFill>
                  <a:srgbClr val="FF0066"/>
                </a:solidFill>
              </a:rPr>
              <a:t>–е</a:t>
            </a:r>
            <a:r>
              <a:rPr lang="en-US" sz="1800" b="1" smtClean="0">
                <a:solidFill>
                  <a:srgbClr val="FF0066"/>
                </a:solidFill>
              </a:rPr>
              <a:t>r</a:t>
            </a:r>
            <a:r>
              <a:rPr lang="ru-RU" sz="1800" b="1" smtClean="0">
                <a:solidFill>
                  <a:srgbClr val="FF0066"/>
                </a:solidFill>
              </a:rPr>
              <a:t>е у </a:t>
            </a:r>
            <a:r>
              <a:rPr lang="en-US" sz="1800" b="1" smtClean="0">
                <a:solidFill>
                  <a:srgbClr val="FF0066"/>
                </a:solidFill>
              </a:rPr>
              <a:t>III </a:t>
            </a:r>
            <a:r>
              <a:rPr lang="ru-RU" sz="1800" b="1" smtClean="0">
                <a:solidFill>
                  <a:srgbClr val="FF0066"/>
                </a:solidFill>
              </a:rPr>
              <a:t>дієвідміні</a:t>
            </a:r>
            <a:r>
              <a:rPr lang="ru-RU" sz="1800" b="1" smtClean="0"/>
              <a:t>, де голосний є сполучний, отже короткий. </a:t>
            </a:r>
          </a:p>
          <a:p>
            <a:pPr eaLnBrk="1" hangingPunct="1">
              <a:buFontTx/>
              <a:buNone/>
            </a:pPr>
            <a:r>
              <a:rPr lang="ru-RU" sz="1800" b="1" smtClean="0"/>
              <a:t>	</a:t>
            </a:r>
          </a:p>
          <a:p>
            <a:pPr eaLnBrk="1" hangingPunct="1">
              <a:buFontTx/>
              <a:buNone/>
            </a:pPr>
            <a:r>
              <a:rPr lang="ru-RU" sz="1800" b="1" i="1" smtClean="0">
                <a:solidFill>
                  <a:schemeClr val="hlink"/>
                </a:solidFill>
              </a:rPr>
              <a:t>Наприклад:</a:t>
            </a:r>
          </a:p>
        </p:txBody>
      </p:sp>
      <p:sp>
        <p:nvSpPr>
          <p:cNvPr id="111618" name="Rectangle 5"/>
          <p:cNvSpPr>
            <a:spLocks noChangeArrowheads="1"/>
          </p:cNvSpPr>
          <p:nvPr/>
        </p:nvSpPr>
        <p:spPr bwMode="auto">
          <a:xfrm>
            <a:off x="1187450" y="333375"/>
            <a:ext cx="6697663" cy="6477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dirty="0">
                <a:solidFill>
                  <a:srgbClr val="92D050"/>
                </a:solidFill>
                <a:latin typeface="Arial" charset="0"/>
              </a:rPr>
              <a:t>3. Основа дієслова</a:t>
            </a:r>
            <a:endParaRPr lang="ru-RU" b="1" dirty="0">
              <a:solidFill>
                <a:srgbClr val="92D050"/>
              </a:solidFill>
              <a:latin typeface="Arial" charset="0"/>
            </a:endParaRPr>
          </a:p>
        </p:txBody>
      </p:sp>
      <p:graphicFrame>
        <p:nvGraphicFramePr>
          <p:cNvPr id="111664" name="Group 48"/>
          <p:cNvGraphicFramePr>
            <a:graphicFrameLocks noGrp="1"/>
          </p:cNvGraphicFramePr>
          <p:nvPr/>
        </p:nvGraphicFramePr>
        <p:xfrm>
          <a:off x="395288" y="3213100"/>
          <a:ext cx="8497887" cy="2478406"/>
        </p:xfrm>
        <a:graphic>
          <a:graphicData uri="http://schemas.openxmlformats.org/drawingml/2006/table">
            <a:tbl>
              <a:tblPr/>
              <a:tblGrid>
                <a:gridCol w="3816350"/>
                <a:gridCol w="2447925"/>
                <a:gridCol w="2233612"/>
              </a:tblGrid>
              <a:tr h="387350">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chemeClr val="hlink"/>
                          </a:solidFill>
                          <a:effectLst/>
                          <a:latin typeface="Arial" charset="0"/>
                        </a:rPr>
                        <a:t>Неозначена форма дієслова</a:t>
                      </a:r>
                      <a:endParaRPr kumimoji="0" lang="ru-RU" sz="1800" b="1" i="0" u="none" strike="noStrike" cap="none" normalizeH="0" baseline="0" smtClean="0">
                        <a:ln>
                          <a:noFill/>
                        </a:ln>
                        <a:solidFill>
                          <a:schemeClr val="hlink"/>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chemeClr val="hlink"/>
                          </a:solidFill>
                          <a:effectLst/>
                          <a:latin typeface="Arial" charset="0"/>
                        </a:rPr>
                        <a:t>Основа</a:t>
                      </a:r>
                      <a:endParaRPr kumimoji="0" lang="ru-RU" sz="1800" b="1" i="0" u="none" strike="noStrike" cap="none" normalizeH="0" baseline="0" smtClean="0">
                        <a:ln>
                          <a:noFill/>
                        </a:ln>
                        <a:solidFill>
                          <a:schemeClr val="hlink"/>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chemeClr val="hlink"/>
                          </a:solidFill>
                          <a:effectLst/>
                          <a:latin typeface="Arial" charset="0"/>
                        </a:rPr>
                        <a:t>Закінчення основи дієслова</a:t>
                      </a:r>
                      <a:endParaRPr kumimoji="0" lang="ru-RU" sz="1800" b="1" i="0" u="none" strike="noStrike" cap="none" normalizeH="0" baseline="0" smtClean="0">
                        <a:ln>
                          <a:noFill/>
                        </a:ln>
                        <a:solidFill>
                          <a:schemeClr val="hlink"/>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sterilisare (1) - </a:t>
                      </a:r>
                      <a:r>
                        <a:rPr kumimoji="0" lang="uk-UA" sz="1800" b="1" i="0" u="none" strike="noStrike" cap="none" normalizeH="0" baseline="0" smtClean="0">
                          <a:ln>
                            <a:noFill/>
                          </a:ln>
                          <a:solidFill>
                            <a:schemeClr val="tx1"/>
                          </a:solidFill>
                          <a:effectLst/>
                          <a:latin typeface="Arial" charset="0"/>
                        </a:rPr>
                        <a:t>стерилізувати</a:t>
                      </a:r>
                      <a:endParaRPr kumimoji="0" lang="ru-RU" sz="1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sterilisa -</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 a</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adhibere (2) -</a:t>
                      </a:r>
                      <a:r>
                        <a:rPr kumimoji="0" lang="uk-UA" sz="1800" b="1" i="0" u="none" strike="noStrike" cap="none" normalizeH="0" baseline="0" smtClean="0">
                          <a:ln>
                            <a:noFill/>
                          </a:ln>
                          <a:solidFill>
                            <a:schemeClr val="tx1"/>
                          </a:solidFill>
                          <a:effectLst/>
                          <a:latin typeface="Arial" charset="0"/>
                        </a:rPr>
                        <a:t> застосовувати</a:t>
                      </a:r>
                      <a:endParaRPr kumimoji="0" lang="ru-RU" sz="1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adhibe -</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 e</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Infundere (3) -</a:t>
                      </a:r>
                      <a:r>
                        <a:rPr kumimoji="0" lang="uk-UA" sz="1800" b="1" i="0" u="none" strike="noStrike" cap="none" normalizeH="0" baseline="0" smtClean="0">
                          <a:ln>
                            <a:noFill/>
                          </a:ln>
                          <a:solidFill>
                            <a:schemeClr val="tx1"/>
                          </a:solidFill>
                          <a:effectLst/>
                          <a:latin typeface="Arial" charset="0"/>
                        </a:rPr>
                        <a:t> наливати</a:t>
                      </a:r>
                      <a:endParaRPr kumimoji="0" lang="ru-RU" sz="1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Infund -</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uk-UA" sz="1800" b="1" i="0" u="none" strike="noStrike" cap="none" normalizeH="0" baseline="0" smtClean="0">
                          <a:ln>
                            <a:noFill/>
                          </a:ln>
                          <a:solidFill>
                            <a:schemeClr val="tx1"/>
                          </a:solidFill>
                          <a:effectLst/>
                          <a:latin typeface="Arial" charset="0"/>
                        </a:rPr>
                        <a:t>приголосний</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diluere (3) -</a:t>
                      </a:r>
                      <a:r>
                        <a:rPr kumimoji="0" lang="uk-UA" sz="1800" b="1" i="0" u="none" strike="noStrike" cap="none" normalizeH="0" baseline="0" smtClean="0">
                          <a:ln>
                            <a:noFill/>
                          </a:ln>
                          <a:solidFill>
                            <a:schemeClr val="tx1"/>
                          </a:solidFill>
                          <a:effectLst/>
                          <a:latin typeface="Arial" charset="0"/>
                        </a:rPr>
                        <a:t> розводити</a:t>
                      </a:r>
                      <a:endParaRPr kumimoji="0" lang="ru-RU" sz="1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dilu -</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 u</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finire (4) -</a:t>
                      </a:r>
                      <a:r>
                        <a:rPr kumimoji="0" lang="uk-UA" sz="1800" b="1" i="0" u="none" strike="noStrike" cap="none" normalizeH="0" baseline="0" smtClean="0">
                          <a:ln>
                            <a:noFill/>
                          </a:ln>
                          <a:solidFill>
                            <a:schemeClr val="tx1"/>
                          </a:solidFill>
                          <a:effectLst/>
                          <a:latin typeface="Arial" charset="0"/>
                        </a:rPr>
                        <a:t> закінчувати</a:t>
                      </a:r>
                      <a:endParaRPr kumimoji="0" lang="ru-RU" sz="1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fini -</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 i</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advClick="0" advTm="30000">
    <p:wheel spokes="8"/>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Объект 1"/>
          <p:cNvSpPr>
            <a:spLocks noGrp="1"/>
          </p:cNvSpPr>
          <p:nvPr>
            <p:ph idx="4294967295"/>
          </p:nvPr>
        </p:nvSpPr>
        <p:spPr>
          <a:xfrm>
            <a:off x="457200" y="1524000"/>
            <a:ext cx="8229600" cy="4784725"/>
          </a:xfrm>
        </p:spPr>
        <p:txBody>
          <a:bodyPr/>
          <a:lstStyle/>
          <a:p>
            <a:pPr eaLnBrk="1" hangingPunct="1">
              <a:buFont typeface="Wingdings" pitchFamily="2" charset="2"/>
              <a:buChar char="Ø"/>
            </a:pPr>
            <a:r>
              <a:rPr lang="ru-RU" sz="1800" b="1" smtClean="0"/>
              <a:t> </a:t>
            </a:r>
            <a:r>
              <a:rPr lang="ru-RU" sz="1800" b="1" i="1" smtClean="0"/>
              <a:t>Неозначена форма дієслова</a:t>
            </a:r>
            <a:r>
              <a:rPr lang="ru-RU" sz="1800" b="1" smtClean="0"/>
              <a:t> має закінчення </a:t>
            </a:r>
            <a:r>
              <a:rPr lang="ru-RU" sz="1800" b="1" smtClean="0">
                <a:solidFill>
                  <a:srgbClr val="FF0066"/>
                </a:solidFill>
              </a:rPr>
              <a:t>–</a:t>
            </a:r>
            <a:r>
              <a:rPr lang="en-US" sz="1800" b="1" smtClean="0">
                <a:solidFill>
                  <a:srgbClr val="FF0066"/>
                </a:solidFill>
              </a:rPr>
              <a:t>re</a:t>
            </a:r>
            <a:r>
              <a:rPr lang="en-US" sz="1800" b="1" smtClean="0"/>
              <a:t> </a:t>
            </a:r>
            <a:r>
              <a:rPr lang="ru-RU" sz="1800" b="1" smtClean="0"/>
              <a:t>і перекладається на українську мову формами дієслова на –ти (сь, ся): </a:t>
            </a:r>
            <a:r>
              <a:rPr lang="en-US" sz="1800" b="1" smtClean="0">
                <a:solidFill>
                  <a:schemeClr val="hlink"/>
                </a:solidFill>
              </a:rPr>
              <a:t>dare – </a:t>
            </a:r>
            <a:r>
              <a:rPr lang="ru-RU" sz="1800" b="1" smtClean="0">
                <a:solidFill>
                  <a:schemeClr val="hlink"/>
                </a:solidFill>
              </a:rPr>
              <a:t>давати, </a:t>
            </a:r>
            <a:r>
              <a:rPr lang="en-US" sz="1800" b="1" smtClean="0">
                <a:solidFill>
                  <a:schemeClr val="hlink"/>
                </a:solidFill>
              </a:rPr>
              <a:t>studere – </a:t>
            </a:r>
            <a:r>
              <a:rPr lang="ru-RU" sz="1800" b="1" smtClean="0">
                <a:solidFill>
                  <a:schemeClr val="hlink"/>
                </a:solidFill>
              </a:rPr>
              <a:t>займатися, </a:t>
            </a:r>
            <a:r>
              <a:rPr lang="en-US" sz="1800" b="1" smtClean="0">
                <a:solidFill>
                  <a:schemeClr val="hlink"/>
                </a:solidFill>
              </a:rPr>
              <a:t>movere – </a:t>
            </a:r>
            <a:r>
              <a:rPr lang="ru-RU" sz="1800" b="1" smtClean="0">
                <a:solidFill>
                  <a:schemeClr val="hlink"/>
                </a:solidFill>
              </a:rPr>
              <a:t>рухатись. </a:t>
            </a:r>
          </a:p>
          <a:p>
            <a:pPr eaLnBrk="1" hangingPunct="1">
              <a:buFont typeface="Wingdings" pitchFamily="2" charset="2"/>
              <a:buChar char="Ø"/>
            </a:pPr>
            <a:r>
              <a:rPr lang="ru-RU" sz="1800" b="1" smtClean="0"/>
              <a:t> В залежності від голосного, який стоїть перед закінченням </a:t>
            </a:r>
            <a:r>
              <a:rPr lang="ru-RU" sz="1800" b="1" smtClean="0">
                <a:solidFill>
                  <a:srgbClr val="FF0066"/>
                </a:solidFill>
              </a:rPr>
              <a:t>–</a:t>
            </a:r>
            <a:r>
              <a:rPr lang="en-US" sz="1800" b="1" smtClean="0">
                <a:solidFill>
                  <a:srgbClr val="FF0066"/>
                </a:solidFill>
              </a:rPr>
              <a:t>re</a:t>
            </a:r>
            <a:r>
              <a:rPr lang="en-US" sz="1800" b="1" smtClean="0"/>
              <a:t>  </a:t>
            </a:r>
            <a:r>
              <a:rPr lang="ru-RU" sz="1800" b="1" smtClean="0"/>
              <a:t>в </a:t>
            </a:r>
            <a:r>
              <a:rPr lang="ru-RU" sz="1800" b="1" i="1" smtClean="0"/>
              <a:t>неозначеній формі дієслова визначають чотири відміни</a:t>
            </a:r>
            <a:r>
              <a:rPr lang="ru-RU" sz="1800" b="1" smtClean="0"/>
              <a:t> від їх основи в теперішньому часі – першу, другу, третю, четверту. </a:t>
            </a:r>
          </a:p>
          <a:p>
            <a:pPr eaLnBrk="1" hangingPunct="1">
              <a:buFont typeface="Wingdings" pitchFamily="2" charset="2"/>
              <a:buChar char="Ø"/>
            </a:pPr>
            <a:r>
              <a:rPr lang="ru-RU" sz="1800" b="1" smtClean="0"/>
              <a:t> Якщо </a:t>
            </a:r>
            <a:r>
              <a:rPr lang="en-US" sz="1800" b="1" smtClean="0">
                <a:solidFill>
                  <a:srgbClr val="FF0066"/>
                </a:solidFill>
              </a:rPr>
              <a:t>ā</a:t>
            </a:r>
            <a:r>
              <a:rPr lang="en-US" sz="1800" b="1" smtClean="0"/>
              <a:t> </a:t>
            </a:r>
            <a:r>
              <a:rPr lang="en-US" sz="1800" b="1" smtClean="0">
                <a:solidFill>
                  <a:srgbClr val="FF0066"/>
                </a:solidFill>
              </a:rPr>
              <a:t>(</a:t>
            </a:r>
            <a:r>
              <a:rPr lang="ru-RU" sz="1800" b="1" smtClean="0">
                <a:solidFill>
                  <a:srgbClr val="FF0066"/>
                </a:solidFill>
              </a:rPr>
              <a:t>довге):</a:t>
            </a:r>
            <a:r>
              <a:rPr lang="ru-RU" sz="1800" b="1" smtClean="0"/>
              <a:t> </a:t>
            </a:r>
            <a:r>
              <a:rPr lang="ru-RU" sz="1800" b="1" i="1" smtClean="0"/>
              <a:t>належить до І відміни</a:t>
            </a:r>
            <a:r>
              <a:rPr lang="ru-RU" sz="1800" b="1" smtClean="0"/>
              <a:t>: </a:t>
            </a:r>
            <a:r>
              <a:rPr lang="en-US" sz="1800" b="1" smtClean="0">
                <a:solidFill>
                  <a:schemeClr val="hlink"/>
                </a:solidFill>
              </a:rPr>
              <a:t>curāre – </a:t>
            </a:r>
            <a:r>
              <a:rPr lang="ru-RU" sz="1800" b="1" smtClean="0">
                <a:solidFill>
                  <a:schemeClr val="hlink"/>
                </a:solidFill>
              </a:rPr>
              <a:t>лікувати</a:t>
            </a:r>
            <a:r>
              <a:rPr lang="ru-RU" sz="1800" b="1" smtClean="0"/>
              <a:t>.</a:t>
            </a:r>
          </a:p>
          <a:p>
            <a:pPr eaLnBrk="1" hangingPunct="1">
              <a:buFontTx/>
              <a:buNone/>
            </a:pPr>
            <a:r>
              <a:rPr lang="uk-UA" sz="1800" b="1" smtClean="0"/>
              <a:t>	</a:t>
            </a:r>
            <a:r>
              <a:rPr lang="en-US" sz="1800" b="1" smtClean="0">
                <a:solidFill>
                  <a:srgbClr val="FF0066"/>
                </a:solidFill>
              </a:rPr>
              <a:t>ē</a:t>
            </a:r>
            <a:r>
              <a:rPr lang="en-US" sz="1800" b="1" smtClean="0"/>
              <a:t> </a:t>
            </a:r>
            <a:r>
              <a:rPr lang="en-US" sz="1800" b="1" smtClean="0">
                <a:solidFill>
                  <a:srgbClr val="FF0066"/>
                </a:solidFill>
              </a:rPr>
              <a:t>(</a:t>
            </a:r>
            <a:r>
              <a:rPr lang="ru-RU" sz="1800" b="1" smtClean="0">
                <a:solidFill>
                  <a:srgbClr val="FF0066"/>
                </a:solidFill>
              </a:rPr>
              <a:t>довге):</a:t>
            </a:r>
            <a:r>
              <a:rPr lang="ru-RU" sz="1800" b="1" smtClean="0"/>
              <a:t> </a:t>
            </a:r>
            <a:r>
              <a:rPr lang="ru-RU" sz="1800" b="1" i="1" smtClean="0"/>
              <a:t>дієслово належить до ІІ відміни</a:t>
            </a:r>
            <a:r>
              <a:rPr lang="ru-RU" sz="1800" b="1" smtClean="0"/>
              <a:t>: </a:t>
            </a:r>
            <a:r>
              <a:rPr lang="en-US" sz="1800" b="1" smtClean="0">
                <a:solidFill>
                  <a:schemeClr val="hlink"/>
                </a:solidFill>
              </a:rPr>
              <a:t>miscēre – </a:t>
            </a:r>
            <a:r>
              <a:rPr lang="ru-RU" sz="1800" b="1" smtClean="0">
                <a:solidFill>
                  <a:schemeClr val="hlink"/>
                </a:solidFill>
              </a:rPr>
              <a:t>змішувати</a:t>
            </a:r>
            <a:r>
              <a:rPr lang="ru-RU" sz="1800" b="1" smtClean="0"/>
              <a:t>.</a:t>
            </a:r>
          </a:p>
          <a:p>
            <a:pPr eaLnBrk="1" hangingPunct="1">
              <a:buFontTx/>
              <a:buNone/>
            </a:pPr>
            <a:r>
              <a:rPr lang="uk-UA" sz="1800" b="1" smtClean="0"/>
              <a:t>	</a:t>
            </a:r>
            <a:r>
              <a:rPr lang="en-US" sz="1800" b="1" smtClean="0">
                <a:solidFill>
                  <a:srgbClr val="FF0066"/>
                </a:solidFill>
              </a:rPr>
              <a:t>ĕ (</a:t>
            </a:r>
            <a:r>
              <a:rPr lang="ru-RU" sz="1800" b="1" smtClean="0">
                <a:solidFill>
                  <a:srgbClr val="FF0066"/>
                </a:solidFill>
              </a:rPr>
              <a:t>коротке):</a:t>
            </a:r>
            <a:r>
              <a:rPr lang="ru-RU" sz="1800" b="1" smtClean="0"/>
              <a:t>  </a:t>
            </a:r>
            <a:r>
              <a:rPr lang="ru-RU" sz="1800" b="1" i="1" smtClean="0"/>
              <a:t>дієслово належить до ІІІ відміни</a:t>
            </a:r>
            <a:r>
              <a:rPr lang="ru-RU" sz="1800" b="1" smtClean="0"/>
              <a:t>: </a:t>
            </a:r>
            <a:r>
              <a:rPr lang="en-US" sz="1800" b="1" smtClean="0">
                <a:solidFill>
                  <a:schemeClr val="hlink"/>
                </a:solidFill>
              </a:rPr>
              <a:t>recipĕre – </a:t>
            </a:r>
            <a:r>
              <a:rPr lang="ru-RU" sz="1800" b="1" smtClean="0">
                <a:solidFill>
                  <a:schemeClr val="hlink"/>
                </a:solidFill>
              </a:rPr>
              <a:t>брати</a:t>
            </a:r>
            <a:r>
              <a:rPr lang="ru-RU" sz="1800" b="1" smtClean="0"/>
              <a:t>.</a:t>
            </a:r>
          </a:p>
          <a:p>
            <a:pPr eaLnBrk="1" hangingPunct="1">
              <a:buFontTx/>
              <a:buNone/>
            </a:pPr>
            <a:r>
              <a:rPr lang="uk-UA" sz="1800" b="1" smtClean="0"/>
              <a:t>	</a:t>
            </a:r>
            <a:r>
              <a:rPr lang="en-US" sz="1800" b="1" smtClean="0">
                <a:solidFill>
                  <a:srgbClr val="FF0066"/>
                </a:solidFill>
              </a:rPr>
              <a:t>ī ( </a:t>
            </a:r>
            <a:r>
              <a:rPr lang="ru-RU" sz="1800" b="1" smtClean="0">
                <a:solidFill>
                  <a:srgbClr val="FF0066"/>
                </a:solidFill>
              </a:rPr>
              <a:t>довге):</a:t>
            </a:r>
            <a:r>
              <a:rPr lang="ru-RU" sz="1800" b="1" smtClean="0"/>
              <a:t> </a:t>
            </a:r>
            <a:r>
              <a:rPr lang="ru-RU" sz="1800" b="1" i="1" smtClean="0"/>
              <a:t>дієслово належить до </a:t>
            </a:r>
            <a:r>
              <a:rPr lang="en-US" sz="1800" b="1" i="1" smtClean="0"/>
              <a:t>IV </a:t>
            </a:r>
            <a:r>
              <a:rPr lang="ru-RU" sz="1800" b="1" i="1" smtClean="0"/>
              <a:t>відміни</a:t>
            </a:r>
            <a:r>
              <a:rPr lang="ru-RU" sz="1800" b="1" smtClean="0"/>
              <a:t>: </a:t>
            </a:r>
            <a:r>
              <a:rPr lang="en-US" sz="1800" b="1" smtClean="0">
                <a:solidFill>
                  <a:schemeClr val="hlink"/>
                </a:solidFill>
              </a:rPr>
              <a:t>audire – </a:t>
            </a:r>
            <a:r>
              <a:rPr lang="ru-RU" sz="1800" b="1" smtClean="0">
                <a:solidFill>
                  <a:schemeClr val="hlink"/>
                </a:solidFill>
              </a:rPr>
              <a:t>слухати</a:t>
            </a:r>
            <a:r>
              <a:rPr lang="ru-RU" sz="1800" b="1" smtClean="0"/>
              <a:t>.</a:t>
            </a:r>
          </a:p>
          <a:p>
            <a:pPr eaLnBrk="1" hangingPunct="1"/>
            <a:endParaRPr lang="ru-RU" sz="1800" b="1" smtClean="0"/>
          </a:p>
          <a:p>
            <a:pPr eaLnBrk="1" hangingPunct="1">
              <a:buFont typeface="Wingdings" pitchFamily="2" charset="2"/>
              <a:buChar char="Ø"/>
            </a:pPr>
            <a:r>
              <a:rPr lang="ru-RU" sz="1800" b="1" i="1" smtClean="0"/>
              <a:t>Ознакою  діє відмін дієслів є:</a:t>
            </a:r>
            <a:r>
              <a:rPr lang="ru-RU" sz="1800" b="1" smtClean="0"/>
              <a:t> </a:t>
            </a:r>
          </a:p>
          <a:p>
            <a:pPr eaLnBrk="1" hangingPunct="1">
              <a:buFontTx/>
              <a:buNone/>
            </a:pPr>
            <a:r>
              <a:rPr lang="ru-RU" sz="1800" b="1" smtClean="0">
                <a:solidFill>
                  <a:srgbClr val="FF0066"/>
                </a:solidFill>
              </a:rPr>
              <a:t>	</a:t>
            </a:r>
            <a:r>
              <a:rPr lang="ru-RU" sz="1800" b="1" smtClean="0">
                <a:solidFill>
                  <a:schemeClr val="hlink"/>
                </a:solidFill>
              </a:rPr>
              <a:t>І</a:t>
            </a:r>
            <a:r>
              <a:rPr lang="ru-RU" sz="1800" b="1" smtClean="0">
                <a:solidFill>
                  <a:srgbClr val="FF0066"/>
                </a:solidFill>
              </a:rPr>
              <a:t> – </a:t>
            </a:r>
            <a:r>
              <a:rPr lang="en-US" sz="1800" b="1" smtClean="0">
                <a:solidFill>
                  <a:srgbClr val="FF0066"/>
                </a:solidFill>
              </a:rPr>
              <a:t>ā           </a:t>
            </a:r>
            <a:r>
              <a:rPr lang="ru-RU" sz="1800" b="1" smtClean="0">
                <a:solidFill>
                  <a:schemeClr val="hlink"/>
                </a:solidFill>
              </a:rPr>
              <a:t>ІІІ </a:t>
            </a:r>
            <a:r>
              <a:rPr lang="ru-RU" sz="1800" b="1" smtClean="0">
                <a:solidFill>
                  <a:srgbClr val="FF0066"/>
                </a:solidFill>
              </a:rPr>
              <a:t>– </a:t>
            </a:r>
            <a:r>
              <a:rPr lang="en-US" sz="1800" b="1" smtClean="0">
                <a:solidFill>
                  <a:srgbClr val="FF0066"/>
                </a:solidFill>
              </a:rPr>
              <a:t>ĕ</a:t>
            </a:r>
          </a:p>
          <a:p>
            <a:pPr eaLnBrk="1" hangingPunct="1">
              <a:buFontTx/>
              <a:buNone/>
            </a:pPr>
            <a:r>
              <a:rPr lang="ru-RU" sz="1800" b="1" smtClean="0">
                <a:solidFill>
                  <a:srgbClr val="FF0066"/>
                </a:solidFill>
              </a:rPr>
              <a:t>	</a:t>
            </a:r>
            <a:r>
              <a:rPr lang="ru-RU" sz="1800" b="1" smtClean="0">
                <a:solidFill>
                  <a:schemeClr val="hlink"/>
                </a:solidFill>
              </a:rPr>
              <a:t>ІІ</a:t>
            </a:r>
            <a:r>
              <a:rPr lang="ru-RU" sz="1800" b="1" smtClean="0">
                <a:solidFill>
                  <a:srgbClr val="FF0066"/>
                </a:solidFill>
              </a:rPr>
              <a:t> – </a:t>
            </a:r>
            <a:r>
              <a:rPr lang="en-US" sz="1800" b="1" smtClean="0">
                <a:solidFill>
                  <a:srgbClr val="FF0066"/>
                </a:solidFill>
              </a:rPr>
              <a:t>ē         </a:t>
            </a:r>
            <a:r>
              <a:rPr lang="en-US" sz="1800" b="1" smtClean="0">
                <a:solidFill>
                  <a:schemeClr val="hlink"/>
                </a:solidFill>
              </a:rPr>
              <a:t> IV</a:t>
            </a:r>
            <a:r>
              <a:rPr lang="en-US" sz="1800" b="1" smtClean="0">
                <a:solidFill>
                  <a:srgbClr val="FF0066"/>
                </a:solidFill>
              </a:rPr>
              <a:t> – ī</a:t>
            </a:r>
          </a:p>
          <a:p>
            <a:pPr eaLnBrk="1" hangingPunct="1"/>
            <a:endParaRPr lang="ru-RU" sz="1800" b="1" smtClean="0">
              <a:solidFill>
                <a:srgbClr val="FF0066"/>
              </a:solidFill>
            </a:endParaRPr>
          </a:p>
        </p:txBody>
      </p:sp>
      <p:sp>
        <p:nvSpPr>
          <p:cNvPr id="112642" name="Rectangle 4"/>
          <p:cNvSpPr>
            <a:spLocks noChangeArrowheads="1"/>
          </p:cNvSpPr>
          <p:nvPr/>
        </p:nvSpPr>
        <p:spPr bwMode="auto">
          <a:xfrm>
            <a:off x="971550" y="188913"/>
            <a:ext cx="7561263" cy="1152525"/>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b="1" dirty="0">
                <a:solidFill>
                  <a:srgbClr val="92D050"/>
                </a:solidFill>
                <a:latin typeface="Arial" charset="0"/>
              </a:rPr>
              <a:t>4</a:t>
            </a:r>
            <a:r>
              <a:rPr lang="uk-UA" b="1" dirty="0" smtClean="0">
                <a:solidFill>
                  <a:srgbClr val="92D050"/>
                </a:solidFill>
                <a:latin typeface="Arial" charset="0"/>
              </a:rPr>
              <a:t>. </a:t>
            </a:r>
            <a:r>
              <a:rPr lang="uk-UA" b="1" dirty="0">
                <a:solidFill>
                  <a:srgbClr val="92D050"/>
                </a:solidFill>
                <a:latin typeface="Arial" charset="0"/>
              </a:rPr>
              <a:t>Визначення дієвідмін за неозначеною формою. Дієвідміни.</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Объект 2"/>
          <p:cNvSpPr>
            <a:spLocks noGrp="1"/>
          </p:cNvSpPr>
          <p:nvPr>
            <p:ph idx="4294967295"/>
          </p:nvPr>
        </p:nvSpPr>
        <p:spPr>
          <a:xfrm>
            <a:off x="457200" y="1673225"/>
            <a:ext cx="8229600" cy="2979738"/>
          </a:xfrm>
        </p:spPr>
        <p:txBody>
          <a:bodyPr/>
          <a:lstStyle/>
          <a:p>
            <a:pPr eaLnBrk="1" hangingPunct="1">
              <a:buFontTx/>
              <a:buNone/>
            </a:pPr>
            <a:r>
              <a:rPr lang="ru-RU" sz="1800" b="1" smtClean="0"/>
              <a:t>	Теперішній час дійсного способу активного стану утворюється від основи дієслова теперішнього часу за допомогою особових закінчень:</a:t>
            </a:r>
          </a:p>
          <a:p>
            <a:pPr eaLnBrk="1" hangingPunct="1"/>
            <a:endParaRPr lang="uk-UA" sz="1800" b="1" smtClean="0"/>
          </a:p>
          <a:p>
            <a:pPr algn="just" eaLnBrk="1" hangingPunct="1">
              <a:buFontTx/>
              <a:buNone/>
            </a:pPr>
            <a:r>
              <a:rPr lang="uk-UA" sz="1800" b="1" smtClean="0">
                <a:cs typeface="Times New Roman" pitchFamily="18" charset="0"/>
              </a:rPr>
              <a:t> </a:t>
            </a:r>
            <a:r>
              <a:rPr lang="uk-UA" sz="1800" b="1" i="1" smtClean="0">
                <a:cs typeface="Times New Roman" pitchFamily="18" charset="0"/>
              </a:rPr>
              <a:t> </a:t>
            </a:r>
            <a:r>
              <a:rPr lang="en-US" sz="1800" b="1" i="1" smtClean="0">
                <a:solidFill>
                  <a:srgbClr val="FF0066"/>
                </a:solidFill>
                <a:cs typeface="Times New Roman" pitchFamily="18" charset="0"/>
              </a:rPr>
              <a:t>Singularis</a:t>
            </a:r>
            <a:r>
              <a:rPr lang="ru-RU" sz="1800" b="1" i="1" smtClean="0">
                <a:solidFill>
                  <a:srgbClr val="FF0066"/>
                </a:solidFill>
                <a:cs typeface="Times New Roman" pitchFamily="18" charset="0"/>
              </a:rPr>
              <a:t> </a:t>
            </a:r>
            <a:r>
              <a:rPr lang="ru-RU" sz="1800" b="1" i="1" smtClean="0">
                <a:cs typeface="Times New Roman" pitchFamily="18" charset="0"/>
              </a:rPr>
              <a:t>  </a:t>
            </a:r>
            <a:r>
              <a:rPr lang="ru-RU" sz="1800" b="1" smtClean="0">
                <a:cs typeface="Times New Roman" pitchFamily="18" charset="0"/>
              </a:rPr>
              <a:t>             </a:t>
            </a:r>
            <a:r>
              <a:rPr lang="uk-UA" sz="1800" b="1" smtClean="0">
                <a:cs typeface="Times New Roman" pitchFamily="18" charset="0"/>
              </a:rPr>
              <a:t>                              </a:t>
            </a:r>
            <a:r>
              <a:rPr lang="en-US" sz="1800" b="1" i="1" smtClean="0">
                <a:solidFill>
                  <a:srgbClr val="FF0066"/>
                </a:solidFill>
                <a:cs typeface="Times New Roman" pitchFamily="18" charset="0"/>
              </a:rPr>
              <a:t>Pluralis</a:t>
            </a:r>
            <a:endParaRPr lang="ru-RU" sz="1800" b="1" i="1" smtClean="0">
              <a:solidFill>
                <a:srgbClr val="FF0066"/>
              </a:solidFill>
              <a:cs typeface="Times New Roman" pitchFamily="18" charset="0"/>
            </a:endParaRPr>
          </a:p>
          <a:p>
            <a:pPr algn="just" eaLnBrk="1" hangingPunct="1">
              <a:buFontTx/>
              <a:buNone/>
            </a:pPr>
            <a:r>
              <a:rPr lang="uk-UA" sz="1800" b="1" smtClean="0">
                <a:solidFill>
                  <a:schemeClr val="hlink"/>
                </a:solidFill>
                <a:cs typeface="Times New Roman" pitchFamily="18" charset="0"/>
              </a:rPr>
              <a:t>1- ша</a:t>
            </a:r>
            <a:r>
              <a:rPr lang="uk-UA" sz="1800" b="1" smtClean="0">
                <a:cs typeface="Times New Roman" pitchFamily="18" charset="0"/>
              </a:rPr>
              <a:t> особа </a:t>
            </a:r>
            <a:r>
              <a:rPr lang="uk-UA" sz="1800" b="1" i="1" smtClean="0">
                <a:solidFill>
                  <a:schemeClr val="hlink"/>
                </a:solidFill>
                <a:cs typeface="Times New Roman" pitchFamily="18" charset="0"/>
              </a:rPr>
              <a:t>я-о</a:t>
            </a:r>
            <a:r>
              <a:rPr lang="uk-UA" sz="1800" b="1" smtClean="0">
                <a:cs typeface="Times New Roman" pitchFamily="18" charset="0"/>
              </a:rPr>
              <a:t>                      </a:t>
            </a:r>
            <a:r>
              <a:rPr lang="ru-RU" sz="1800" b="1" smtClean="0">
                <a:cs typeface="Times New Roman" pitchFamily="18" charset="0"/>
              </a:rPr>
              <a:t>    	</a:t>
            </a:r>
            <a:r>
              <a:rPr lang="uk-UA" sz="1800" b="1" smtClean="0">
                <a:solidFill>
                  <a:schemeClr val="hlink"/>
                </a:solidFill>
                <a:cs typeface="Times New Roman" pitchFamily="18" charset="0"/>
              </a:rPr>
              <a:t>1-ша</a:t>
            </a:r>
            <a:r>
              <a:rPr lang="uk-UA" sz="1800" b="1" smtClean="0">
                <a:cs typeface="Times New Roman" pitchFamily="18" charset="0"/>
              </a:rPr>
              <a:t> особа </a:t>
            </a:r>
            <a:r>
              <a:rPr lang="uk-UA" sz="1800" b="1" i="1" smtClean="0">
                <a:solidFill>
                  <a:schemeClr val="hlink"/>
                </a:solidFill>
                <a:cs typeface="Times New Roman" pitchFamily="18" charset="0"/>
              </a:rPr>
              <a:t>ми</a:t>
            </a:r>
            <a:r>
              <a:rPr lang="ru-RU" sz="1800" b="1" i="1" smtClean="0">
                <a:solidFill>
                  <a:schemeClr val="hlink"/>
                </a:solidFill>
                <a:cs typeface="Times New Roman" pitchFamily="18" charset="0"/>
              </a:rPr>
              <a:t>-</a:t>
            </a:r>
            <a:r>
              <a:rPr lang="en-US" sz="1800" b="1" i="1" smtClean="0">
                <a:solidFill>
                  <a:schemeClr val="hlink"/>
                </a:solidFill>
                <a:cs typeface="Times New Roman" pitchFamily="18" charset="0"/>
              </a:rPr>
              <a:t>mus</a:t>
            </a:r>
            <a:endParaRPr lang="ru-RU" sz="1800" b="1" smtClean="0">
              <a:solidFill>
                <a:schemeClr val="hlink"/>
              </a:solidFill>
              <a:cs typeface="Times New Roman" pitchFamily="18" charset="0"/>
            </a:endParaRPr>
          </a:p>
          <a:p>
            <a:pPr algn="just" eaLnBrk="1" hangingPunct="1">
              <a:buFontTx/>
              <a:buNone/>
            </a:pPr>
            <a:r>
              <a:rPr lang="uk-UA" sz="1800" b="1" smtClean="0">
                <a:solidFill>
                  <a:schemeClr val="hlink"/>
                </a:solidFill>
                <a:cs typeface="Times New Roman" pitchFamily="18" charset="0"/>
              </a:rPr>
              <a:t>2- га</a:t>
            </a:r>
            <a:r>
              <a:rPr lang="uk-UA" sz="1800" b="1" smtClean="0">
                <a:cs typeface="Times New Roman" pitchFamily="18" charset="0"/>
              </a:rPr>
              <a:t> особа  </a:t>
            </a:r>
            <a:r>
              <a:rPr lang="uk-UA" sz="1800" b="1" i="1" smtClean="0">
                <a:solidFill>
                  <a:schemeClr val="hlink"/>
                </a:solidFill>
                <a:cs typeface="Times New Roman" pitchFamily="18" charset="0"/>
              </a:rPr>
              <a:t>ти</a:t>
            </a:r>
            <a:r>
              <a:rPr lang="ru-RU" sz="1800" b="1" i="1" smtClean="0">
                <a:solidFill>
                  <a:schemeClr val="hlink"/>
                </a:solidFill>
                <a:cs typeface="Times New Roman" pitchFamily="18" charset="0"/>
              </a:rPr>
              <a:t>- </a:t>
            </a:r>
            <a:r>
              <a:rPr lang="en-US" sz="1800" b="1" i="1" smtClean="0">
                <a:solidFill>
                  <a:schemeClr val="hlink"/>
                </a:solidFill>
                <a:cs typeface="Times New Roman" pitchFamily="18" charset="0"/>
              </a:rPr>
              <a:t>s</a:t>
            </a:r>
            <a:r>
              <a:rPr lang="ru-RU" sz="1800" b="1" smtClean="0">
                <a:cs typeface="Times New Roman" pitchFamily="18" charset="0"/>
              </a:rPr>
              <a:t>           </a:t>
            </a:r>
            <a:r>
              <a:rPr lang="uk-UA" sz="1800" b="1" smtClean="0">
                <a:cs typeface="Times New Roman" pitchFamily="18" charset="0"/>
              </a:rPr>
              <a:t>           	</a:t>
            </a:r>
            <a:r>
              <a:rPr lang="uk-UA" sz="1800" b="1" smtClean="0">
                <a:solidFill>
                  <a:schemeClr val="hlink"/>
                </a:solidFill>
                <a:cs typeface="Times New Roman" pitchFamily="18" charset="0"/>
              </a:rPr>
              <a:t>2-га</a:t>
            </a:r>
            <a:r>
              <a:rPr lang="uk-UA" sz="1800" b="1" smtClean="0">
                <a:cs typeface="Times New Roman" pitchFamily="18" charset="0"/>
              </a:rPr>
              <a:t> особа  </a:t>
            </a:r>
            <a:r>
              <a:rPr lang="uk-UA" sz="1800" b="1" i="1" smtClean="0">
                <a:solidFill>
                  <a:schemeClr val="hlink"/>
                </a:solidFill>
                <a:cs typeface="Times New Roman" pitchFamily="18" charset="0"/>
              </a:rPr>
              <a:t>ви</a:t>
            </a:r>
            <a:r>
              <a:rPr lang="ru-RU" sz="1800" b="1" i="1" smtClean="0">
                <a:solidFill>
                  <a:schemeClr val="hlink"/>
                </a:solidFill>
                <a:cs typeface="Times New Roman" pitchFamily="18" charset="0"/>
              </a:rPr>
              <a:t>- </a:t>
            </a:r>
            <a:r>
              <a:rPr lang="en-US" sz="1800" b="1" i="1" smtClean="0">
                <a:solidFill>
                  <a:schemeClr val="hlink"/>
                </a:solidFill>
                <a:cs typeface="Times New Roman" pitchFamily="18" charset="0"/>
              </a:rPr>
              <a:t>tis</a:t>
            </a:r>
            <a:endParaRPr lang="ru-RU" sz="1800" b="1" smtClean="0">
              <a:solidFill>
                <a:schemeClr val="hlink"/>
              </a:solidFill>
              <a:cs typeface="Times New Roman" pitchFamily="18" charset="0"/>
            </a:endParaRPr>
          </a:p>
          <a:p>
            <a:pPr algn="just" eaLnBrk="1" hangingPunct="1">
              <a:buFontTx/>
              <a:buNone/>
            </a:pPr>
            <a:r>
              <a:rPr lang="uk-UA" sz="1800" b="1" smtClean="0">
                <a:solidFill>
                  <a:schemeClr val="hlink"/>
                </a:solidFill>
                <a:cs typeface="Times New Roman" pitchFamily="18" charset="0"/>
              </a:rPr>
              <a:t>3-тя</a:t>
            </a:r>
            <a:r>
              <a:rPr lang="uk-UA" sz="1800" b="1" smtClean="0">
                <a:cs typeface="Times New Roman" pitchFamily="18" charset="0"/>
              </a:rPr>
              <a:t> особа  </a:t>
            </a:r>
            <a:r>
              <a:rPr lang="uk-UA" sz="1800" b="1" i="1" smtClean="0">
                <a:solidFill>
                  <a:schemeClr val="hlink"/>
                </a:solidFill>
                <a:cs typeface="Times New Roman" pitchFamily="18" charset="0"/>
              </a:rPr>
              <a:t>він, вона </a:t>
            </a:r>
            <a:r>
              <a:rPr lang="ru-RU" sz="1800" b="1" i="1" smtClean="0">
                <a:solidFill>
                  <a:schemeClr val="hlink"/>
                </a:solidFill>
                <a:cs typeface="Times New Roman" pitchFamily="18" charset="0"/>
              </a:rPr>
              <a:t>-</a:t>
            </a:r>
            <a:r>
              <a:rPr lang="en-US" sz="1800" b="1" i="1" smtClean="0">
                <a:solidFill>
                  <a:schemeClr val="hlink"/>
                </a:solidFill>
                <a:cs typeface="Times New Roman" pitchFamily="18" charset="0"/>
              </a:rPr>
              <a:t>t</a:t>
            </a:r>
            <a:r>
              <a:rPr lang="ru-RU" sz="1800" b="1" smtClean="0">
                <a:cs typeface="Times New Roman" pitchFamily="18" charset="0"/>
              </a:rPr>
              <a:t>               	</a:t>
            </a:r>
            <a:r>
              <a:rPr lang="uk-UA" sz="1800" b="1" smtClean="0">
                <a:solidFill>
                  <a:schemeClr val="hlink"/>
                </a:solidFill>
                <a:cs typeface="Times New Roman" pitchFamily="18" charset="0"/>
              </a:rPr>
              <a:t>3-тя</a:t>
            </a:r>
            <a:r>
              <a:rPr lang="uk-UA" sz="1800" b="1" smtClean="0">
                <a:cs typeface="Times New Roman" pitchFamily="18" charset="0"/>
              </a:rPr>
              <a:t> особа </a:t>
            </a:r>
            <a:r>
              <a:rPr lang="uk-UA" sz="1800" b="1" i="1" smtClean="0">
                <a:solidFill>
                  <a:schemeClr val="hlink"/>
                </a:solidFill>
                <a:cs typeface="Times New Roman" pitchFamily="18" charset="0"/>
              </a:rPr>
              <a:t>вони</a:t>
            </a:r>
            <a:r>
              <a:rPr lang="uk-UA" sz="1800" b="1" smtClean="0">
                <a:solidFill>
                  <a:schemeClr val="hlink"/>
                </a:solidFill>
                <a:cs typeface="Times New Roman" pitchFamily="18" charset="0"/>
              </a:rPr>
              <a:t> </a:t>
            </a:r>
            <a:r>
              <a:rPr lang="ru-RU" sz="1800" b="1" smtClean="0">
                <a:solidFill>
                  <a:schemeClr val="hlink"/>
                </a:solidFill>
                <a:cs typeface="Times New Roman" pitchFamily="18" charset="0"/>
              </a:rPr>
              <a:t>- </a:t>
            </a:r>
            <a:r>
              <a:rPr lang="en-US" sz="1800" b="1" i="1" smtClean="0">
                <a:solidFill>
                  <a:schemeClr val="hlink"/>
                </a:solidFill>
                <a:cs typeface="Times New Roman" pitchFamily="18" charset="0"/>
              </a:rPr>
              <a:t>nt</a:t>
            </a:r>
            <a:endParaRPr lang="ru-RU" sz="1800" b="1" smtClean="0">
              <a:solidFill>
                <a:schemeClr val="hlink"/>
              </a:solidFill>
              <a:cs typeface="Times New Roman" pitchFamily="18" charset="0"/>
            </a:endParaRPr>
          </a:p>
          <a:p>
            <a:pPr eaLnBrk="1" hangingPunct="1"/>
            <a:endParaRPr lang="ru-RU" sz="1800" b="1" smtClean="0"/>
          </a:p>
        </p:txBody>
      </p:sp>
      <p:sp>
        <p:nvSpPr>
          <p:cNvPr id="113666" name="Rectangle 4"/>
          <p:cNvSpPr>
            <a:spLocks noChangeArrowheads="1"/>
          </p:cNvSpPr>
          <p:nvPr/>
        </p:nvSpPr>
        <p:spPr bwMode="auto">
          <a:xfrm>
            <a:off x="684213" y="620713"/>
            <a:ext cx="7272337" cy="650875"/>
          </a:xfrm>
          <a:prstGeom prst="rect">
            <a:avLst/>
          </a:prstGeom>
          <a:solidFill>
            <a:srgbClr val="3399FF">
              <a:alpha val="0"/>
            </a:srgbClr>
          </a:solidFill>
          <a:ln w="9525">
            <a:solidFill>
              <a:srgbClr val="FFFFFF">
                <a:alpha val="0"/>
              </a:srgbClr>
            </a:solidFill>
            <a:miter lim="800000"/>
            <a:headEnd/>
            <a:tailEnd/>
          </a:ln>
        </p:spPr>
        <p:txBody>
          <a:bodyPr anchor="ctr">
            <a:spAutoFit/>
          </a:bodyPr>
          <a:lstStyle/>
          <a:p>
            <a:pPr algn="ctr"/>
            <a:r>
              <a:rPr lang="uk-UA" b="1" dirty="0">
                <a:solidFill>
                  <a:srgbClr val="92D050"/>
                </a:solidFill>
                <a:latin typeface="Arial" charset="0"/>
              </a:rPr>
              <a:t>5. Відмінювання дієслів у теперішньому часі дійсного способу активного стану.</a:t>
            </a:r>
            <a:endParaRPr lang="ru-RU" b="1" dirty="0">
              <a:solidFill>
                <a:srgbClr val="92D050"/>
              </a:solidFill>
              <a:latin typeface="Arial" charset="0"/>
            </a:endParaRPr>
          </a:p>
        </p:txBody>
      </p:sp>
    </p:spTree>
  </p:cSld>
  <p:clrMapOvr>
    <a:masterClrMapping/>
  </p:clrMapOvr>
  <p:transition spd="med" advClick="0" advTm="30000">
    <p:wheel spokes="8"/>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Объект 2"/>
          <p:cNvSpPr>
            <a:spLocks noGrp="1"/>
          </p:cNvSpPr>
          <p:nvPr>
            <p:ph idx="4294967295"/>
          </p:nvPr>
        </p:nvSpPr>
        <p:spPr>
          <a:xfrm>
            <a:off x="457200" y="549275"/>
            <a:ext cx="8229600" cy="3600450"/>
          </a:xfrm>
        </p:spPr>
        <p:txBody>
          <a:bodyPr/>
          <a:lstStyle/>
          <a:p>
            <a:pPr eaLnBrk="1" hangingPunct="1">
              <a:buFont typeface="Wingdings" pitchFamily="2" charset="2"/>
              <a:buChar char="Ø"/>
            </a:pPr>
            <a:r>
              <a:rPr lang="ru-RU" sz="1800" b="1" smtClean="0"/>
              <a:t>У </a:t>
            </a:r>
            <a:r>
              <a:rPr lang="ru-RU" sz="1800" b="1" smtClean="0">
                <a:solidFill>
                  <a:srgbClr val="FF0066"/>
                </a:solidFill>
              </a:rPr>
              <a:t>І, П, </a:t>
            </a:r>
            <a:r>
              <a:rPr lang="en-US" sz="1800" b="1" smtClean="0">
                <a:solidFill>
                  <a:srgbClr val="FF0066"/>
                </a:solidFill>
              </a:rPr>
              <a:t>IV</a:t>
            </a:r>
            <a:r>
              <a:rPr lang="en-US" sz="1800" b="1" smtClean="0">
                <a:solidFill>
                  <a:srgbClr val="FF0000"/>
                </a:solidFill>
              </a:rPr>
              <a:t> </a:t>
            </a:r>
            <a:r>
              <a:rPr lang="ru-RU" sz="1800" b="1" smtClean="0"/>
              <a:t>дієвідмінах особові закінчення додаються безпосередньо до основи дієслова. При цьому в 1-й особі однини дієслів І дієвідміни голосний основи -а зливається з закінченням -о. </a:t>
            </a:r>
          </a:p>
          <a:p>
            <a:pPr eaLnBrk="1" hangingPunct="1">
              <a:buFontTx/>
              <a:buNone/>
            </a:pPr>
            <a:r>
              <a:rPr lang="ru-RU" sz="1800" b="1" smtClean="0"/>
              <a:t>	</a:t>
            </a:r>
            <a:r>
              <a:rPr lang="ru-RU" sz="1800" b="1" i="1" smtClean="0">
                <a:solidFill>
                  <a:schemeClr val="hlink"/>
                </a:solidFill>
              </a:rPr>
              <a:t>Наприклад:</a:t>
            </a:r>
            <a:r>
              <a:rPr lang="ru-RU" sz="1800" b="1" smtClean="0"/>
              <a:t> </a:t>
            </a:r>
            <a:r>
              <a:rPr lang="en-US" sz="1800" b="1" smtClean="0">
                <a:solidFill>
                  <a:srgbClr val="FF0066"/>
                </a:solidFill>
              </a:rPr>
              <a:t>signa +</a:t>
            </a:r>
            <a:r>
              <a:rPr lang="ru-RU" sz="1800" b="1" smtClean="0">
                <a:solidFill>
                  <a:srgbClr val="FF0066"/>
                </a:solidFill>
              </a:rPr>
              <a:t>о = </a:t>
            </a:r>
            <a:r>
              <a:rPr lang="en-US" sz="1800" b="1" smtClean="0">
                <a:solidFill>
                  <a:srgbClr val="FF0066"/>
                </a:solidFill>
              </a:rPr>
              <a:t>signo</a:t>
            </a:r>
            <a:r>
              <a:rPr lang="en-US" sz="1800" b="1" smtClean="0"/>
              <a:t>. </a:t>
            </a:r>
            <a:r>
              <a:rPr lang="ru-RU" sz="1800" b="1" smtClean="0"/>
              <a:t>У 3-й особі множини дієслів </a:t>
            </a:r>
            <a:r>
              <a:rPr lang="en-US" sz="1800" b="1" smtClean="0"/>
              <a:t>IV </a:t>
            </a:r>
            <a:r>
              <a:rPr lang="ru-RU" sz="1800" b="1" smtClean="0"/>
              <a:t>дієвідміни між основою і закінченням вставляється сполучний голосний </a:t>
            </a:r>
            <a:r>
              <a:rPr lang="en-US" sz="1800" b="1" smtClean="0">
                <a:solidFill>
                  <a:srgbClr val="FF0066"/>
                </a:solidFill>
              </a:rPr>
              <a:t>u</a:t>
            </a:r>
            <a:r>
              <a:rPr lang="uk-UA" sz="1800" b="1" smtClean="0"/>
              <a:t>.</a:t>
            </a:r>
            <a:r>
              <a:rPr lang="en-US" sz="1800" b="1" smtClean="0"/>
              <a:t> </a:t>
            </a:r>
            <a:endParaRPr lang="uk-UA" sz="1800" b="1" smtClean="0"/>
          </a:p>
          <a:p>
            <a:pPr eaLnBrk="1" hangingPunct="1">
              <a:buFontTx/>
              <a:buNone/>
            </a:pPr>
            <a:r>
              <a:rPr lang="uk-UA" sz="1800" b="1" smtClean="0"/>
              <a:t>	</a:t>
            </a:r>
            <a:r>
              <a:rPr lang="ru-RU" sz="1800" b="1" i="1" smtClean="0">
                <a:solidFill>
                  <a:schemeClr val="hlink"/>
                </a:solidFill>
              </a:rPr>
              <a:t>Наприклад:</a:t>
            </a:r>
            <a:r>
              <a:rPr lang="ru-RU" sz="1800" b="1" smtClean="0"/>
              <a:t> </a:t>
            </a:r>
            <a:r>
              <a:rPr lang="en-US" sz="1800" b="1" smtClean="0">
                <a:solidFill>
                  <a:srgbClr val="FF0066"/>
                </a:solidFill>
              </a:rPr>
              <a:t>audi -u- + nt = audiunt</a:t>
            </a:r>
            <a:r>
              <a:rPr lang="en-US" sz="1800" b="1" smtClean="0"/>
              <a:t>.</a:t>
            </a:r>
            <a:endParaRPr lang="uk-UA" sz="1800" b="1" smtClean="0"/>
          </a:p>
          <a:p>
            <a:pPr eaLnBrk="1" hangingPunct="1">
              <a:buFontTx/>
              <a:buNone/>
            </a:pPr>
            <a:endParaRPr lang="en-US" sz="1800" b="1" smtClean="0"/>
          </a:p>
          <a:p>
            <a:pPr eaLnBrk="1" hangingPunct="1">
              <a:buFont typeface="Wingdings" pitchFamily="2" charset="2"/>
              <a:buChar char="Ø"/>
            </a:pPr>
            <a:r>
              <a:rPr lang="ru-RU" sz="1800" b="1" smtClean="0"/>
              <a:t>У ІІІ дієвідміні, починаючи з 2-ї особи однини, особові закінчен¬ня приєднуються до основи за допомогою сполучного голосного і короткого, який перед -</a:t>
            </a:r>
            <a:r>
              <a:rPr lang="en-US" sz="1800" b="1" smtClean="0"/>
              <a:t>r </a:t>
            </a:r>
            <a:r>
              <a:rPr lang="ru-RU" sz="1800" b="1" smtClean="0"/>
              <a:t>переходить в -</a:t>
            </a:r>
            <a:r>
              <a:rPr lang="en-US" sz="1800" b="1" smtClean="0"/>
              <a:t>e </a:t>
            </a:r>
            <a:r>
              <a:rPr lang="en-US" sz="1800" b="1" smtClean="0">
                <a:solidFill>
                  <a:schemeClr val="hlink"/>
                </a:solidFill>
              </a:rPr>
              <a:t>(</a:t>
            </a:r>
            <a:r>
              <a:rPr lang="ru-RU" sz="1800" b="1" smtClean="0">
                <a:solidFill>
                  <a:schemeClr val="hlink"/>
                </a:solidFill>
              </a:rPr>
              <a:t>наприклад, </a:t>
            </a:r>
            <a:r>
              <a:rPr lang="en-US" sz="1800" b="1" smtClean="0">
                <a:solidFill>
                  <a:schemeClr val="hlink"/>
                </a:solidFill>
              </a:rPr>
              <a:t>solv-e-re)</a:t>
            </a:r>
            <a:r>
              <a:rPr lang="en-US" sz="1800" b="1" smtClean="0"/>
              <a:t>, </a:t>
            </a:r>
            <a:r>
              <a:rPr lang="ru-RU" sz="1800" b="1" smtClean="0"/>
              <a:t>у 3-й особі множини - за допомогою сполучного голосного –</a:t>
            </a:r>
            <a:r>
              <a:rPr lang="en-US" sz="1800" b="1" smtClean="0"/>
              <a:t>u.</a:t>
            </a:r>
          </a:p>
          <a:p>
            <a:pPr eaLnBrk="1" hangingPunct="1"/>
            <a:endParaRPr lang="ru-RU" sz="1800" b="1" smtClean="0"/>
          </a:p>
        </p:txBody>
      </p:sp>
    </p:spTree>
  </p:cSld>
  <p:clrMapOvr>
    <a:masterClrMapping/>
  </p:clrMapOvr>
  <p:transition spd="med" advClick="0" advTm="30000">
    <p:wheel spokes="8"/>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Объект 1"/>
          <p:cNvSpPr>
            <a:spLocks noGrp="1"/>
          </p:cNvSpPr>
          <p:nvPr>
            <p:ph idx="4294967295"/>
          </p:nvPr>
        </p:nvSpPr>
        <p:spPr>
          <a:xfrm>
            <a:off x="395288" y="188913"/>
            <a:ext cx="8229600" cy="5475287"/>
          </a:xfrm>
        </p:spPr>
        <p:txBody>
          <a:bodyPr/>
          <a:lstStyle/>
          <a:p>
            <a:pPr algn="ctr" eaLnBrk="1" hangingPunct="1">
              <a:buFontTx/>
              <a:buNone/>
            </a:pPr>
            <a:r>
              <a:rPr lang="ru-RU" sz="1800" b="1" i="1" smtClean="0">
                <a:solidFill>
                  <a:srgbClr val="FFFF00"/>
                </a:solidFill>
              </a:rPr>
              <a:t>Зразки відмінювання теперішнього часу дійсного способу активного стану</a:t>
            </a:r>
          </a:p>
          <a:p>
            <a:pPr algn="ctr" eaLnBrk="1" hangingPunct="1">
              <a:buFontTx/>
              <a:buNone/>
            </a:pPr>
            <a:r>
              <a:rPr lang="en-US" sz="1800" b="1" smtClean="0"/>
              <a:t>Curo avi, atum, are  - </a:t>
            </a:r>
            <a:r>
              <a:rPr lang="ru-RU" sz="1800" b="1" smtClean="0"/>
              <a:t>лікувати; </a:t>
            </a:r>
            <a:r>
              <a:rPr lang="en-US" sz="1800" b="1" smtClean="0"/>
              <a:t>misceo, miscu</a:t>
            </a:r>
            <a:r>
              <a:rPr lang="ru-RU" sz="1800" b="1" smtClean="0"/>
              <a:t>і, </a:t>
            </a:r>
            <a:r>
              <a:rPr lang="en-US" sz="1800" b="1" smtClean="0"/>
              <a:t>mixtum,ere  - </a:t>
            </a:r>
            <a:r>
              <a:rPr lang="ru-RU" sz="1800" b="1" smtClean="0"/>
              <a:t>змішувати;</a:t>
            </a:r>
          </a:p>
          <a:p>
            <a:pPr algn="ctr" eaLnBrk="1" hangingPunct="1">
              <a:buFontTx/>
              <a:buNone/>
            </a:pPr>
            <a:r>
              <a:rPr lang="en-US" sz="1800" b="1" smtClean="0"/>
              <a:t>solvo, solvi, solutum, ere – </a:t>
            </a:r>
            <a:r>
              <a:rPr lang="ru-RU" sz="1800" b="1" smtClean="0"/>
              <a:t>розчиняти; </a:t>
            </a:r>
            <a:r>
              <a:rPr lang="en-US" sz="1800" b="1" smtClean="0"/>
              <a:t>audio, ivi, itum, ire – </a:t>
            </a:r>
            <a:r>
              <a:rPr lang="ru-RU" sz="1800" b="1" smtClean="0"/>
              <a:t>слухати</a:t>
            </a:r>
          </a:p>
          <a:p>
            <a:pPr eaLnBrk="1" hangingPunct="1">
              <a:buFontTx/>
              <a:buNone/>
            </a:pPr>
            <a:endParaRPr lang="uk-UA" sz="1800" b="1" smtClean="0"/>
          </a:p>
          <a:p>
            <a:pPr eaLnBrk="1" hangingPunct="1">
              <a:buFontTx/>
              <a:buNone/>
            </a:pPr>
            <a:endParaRPr lang="ru-RU" sz="1800" b="1" smtClean="0"/>
          </a:p>
        </p:txBody>
      </p:sp>
      <p:graphicFrame>
        <p:nvGraphicFramePr>
          <p:cNvPr id="115759" name="Group 47"/>
          <p:cNvGraphicFramePr>
            <a:graphicFrameLocks noGrp="1"/>
          </p:cNvGraphicFramePr>
          <p:nvPr/>
        </p:nvGraphicFramePr>
        <p:xfrm>
          <a:off x="468313" y="1916113"/>
          <a:ext cx="8280400" cy="4079877"/>
        </p:xfrm>
        <a:graphic>
          <a:graphicData uri="http://schemas.openxmlformats.org/drawingml/2006/table">
            <a:tbl>
              <a:tblPr/>
              <a:tblGrid>
                <a:gridCol w="2124075"/>
                <a:gridCol w="1516062"/>
                <a:gridCol w="1517650"/>
                <a:gridCol w="1606550"/>
                <a:gridCol w="1516063"/>
              </a:tblGrid>
              <a:tr h="584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Conjugatio</a:t>
                      </a:r>
                      <a:endParaRPr kumimoji="0" lang="ru-RU" sz="1800" b="1" i="1" u="none" strike="noStrike" cap="none" normalizeH="0" baseline="0" smtClean="0">
                        <a:ln>
                          <a:noFill/>
                        </a:ln>
                        <a:solidFill>
                          <a:schemeClr val="hlink"/>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hlink"/>
                          </a:solidFill>
                          <a:effectLst/>
                          <a:latin typeface="Arial" charset="0"/>
                        </a:rPr>
                        <a:t>(дієвідміни)</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alpha val="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I</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alpha val="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II</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alpha val="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III</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alpha val="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hlink"/>
                          </a:solidFill>
                          <a:effectLst/>
                          <a:latin typeface="Arial" charset="0"/>
                        </a:rPr>
                        <a:t>IV</a:t>
                      </a:r>
                      <a:endParaRPr kumimoji="0" lang="ru-RU" sz="1800" b="1" i="1" u="none" strike="noStrike" cap="none" normalizeH="0" baseline="0" smtClean="0">
                        <a:ln>
                          <a:noFill/>
                        </a:ln>
                        <a:solidFill>
                          <a:schemeClr val="hlink"/>
                        </a:solidFill>
                        <a:effectLst/>
                        <a:latin typeface="Arial" charset="0"/>
                        <a:cs typeface="Times New Roman" pitchFamily="18" charset="0"/>
                      </a:endParaRPr>
                    </a:p>
                  </a:txBody>
                  <a:tcPr marL="25400" marR="25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alpha val="0"/>
                      </a:srgbClr>
                    </a:solidFill>
                  </a:tcPr>
                </a:tc>
              </a:tr>
              <a:tr h="4968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66"/>
                          </a:solidFill>
                          <a:effectLst/>
                          <a:latin typeface="Arial" charset="0"/>
                        </a:rPr>
                        <a:t>Infinitivus</a:t>
                      </a:r>
                      <a:endParaRPr kumimoji="0" lang="ru-RU" sz="1800" b="1" i="0" u="none" strike="noStrike" cap="none" normalizeH="0" baseline="0" smtClean="0">
                        <a:ln>
                          <a:noFill/>
                        </a:ln>
                        <a:solidFill>
                          <a:srgbClr val="FF0066"/>
                        </a:solidFill>
                        <a:effectLst/>
                        <a:latin typeface="Arial" charset="0"/>
                        <a:cs typeface="Times New Roman" pitchFamily="18" charset="0"/>
                      </a:endParaRPr>
                    </a:p>
                  </a:txBody>
                  <a:tcPr marL="25400" marR="25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alpha val="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Curare</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alpha val="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Miscere</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alpha val="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solvere</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alpha val="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rPr>
                        <a:t>audire</a:t>
                      </a:r>
                      <a:endParaRPr kumimoji="0" lang="ru-RU" sz="1800" b="1" i="1"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alpha val="0"/>
                      </a:srgbClr>
                    </a:solidFill>
                  </a:tcPr>
                </a:tc>
              </a:tr>
              <a:tr h="6715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0066"/>
                          </a:solidFill>
                          <a:effectLst/>
                          <a:latin typeface="Arial" charset="0"/>
                        </a:rPr>
                        <a:t>Основа </a:t>
                      </a:r>
                      <a:r>
                        <a:rPr kumimoji="0" lang="en-US" sz="1800" b="1" i="0" u="none" strike="noStrike" cap="none" normalizeH="0" baseline="0" smtClean="0">
                          <a:ln>
                            <a:noFill/>
                          </a:ln>
                          <a:solidFill>
                            <a:srgbClr val="FF0066"/>
                          </a:solidFill>
                          <a:effectLst/>
                          <a:latin typeface="Arial" charset="0"/>
                        </a:rPr>
                        <a:t>praesens</a:t>
                      </a:r>
                      <a:endParaRPr kumimoji="0" lang="ru-RU" sz="1800" b="1" i="0" u="none" strike="noStrike" cap="none" normalizeH="0" baseline="0" smtClean="0">
                        <a:ln>
                          <a:noFill/>
                        </a:ln>
                        <a:solidFill>
                          <a:srgbClr val="FF0066"/>
                        </a:solidFill>
                        <a:effectLst/>
                        <a:latin typeface="Arial" charset="0"/>
                        <a:cs typeface="Times New Roman" pitchFamily="18" charset="0"/>
                      </a:endParaRPr>
                    </a:p>
                  </a:txBody>
                  <a:tcPr marL="25400" marR="25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alpha val="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cura-</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alpha val="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misce-</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alpha val="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solv-</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alpha val="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audi-</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alpha val="0"/>
                      </a:srgbClr>
                    </a:solidFill>
                  </a:tcPr>
                </a:tc>
              </a:tr>
              <a:tr h="9858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66"/>
                          </a:solidFill>
                          <a:effectLst/>
                          <a:latin typeface="Arial" charset="0"/>
                        </a:rPr>
                        <a:t>Singularis</a:t>
                      </a:r>
                      <a:endParaRPr kumimoji="0" lang="ru-RU" sz="1800" b="1" i="0" u="none" strike="noStrike" cap="none" normalizeH="0" baseline="0" smtClean="0">
                        <a:ln>
                          <a:noFill/>
                        </a:ln>
                        <a:solidFill>
                          <a:srgbClr val="FF0066"/>
                        </a:solidFill>
                        <a:effectLst/>
                        <a:latin typeface="Arial" charset="0"/>
                        <a:cs typeface="Times New Roman" pitchFamily="18" charset="0"/>
                      </a:endParaRPr>
                    </a:p>
                  </a:txBody>
                  <a:tcPr marL="25400" marR="25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alpha val="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1. </a:t>
                      </a:r>
                      <a:r>
                        <a:rPr kumimoji="0" lang="uk-UA" sz="1800" b="1" i="0" u="none" strike="noStrike" cap="none" normalizeH="0" baseline="0" smtClean="0">
                          <a:ln>
                            <a:noFill/>
                          </a:ln>
                          <a:solidFill>
                            <a:schemeClr val="tx1"/>
                          </a:solidFill>
                          <a:effectLst/>
                          <a:latin typeface="Arial" charset="0"/>
                        </a:rPr>
                        <a:t>с</a:t>
                      </a:r>
                      <a:r>
                        <a:rPr kumimoji="0" lang="en-US" sz="1800" b="1" i="0" u="none" strike="noStrike" cap="none" normalizeH="0" baseline="0" smtClean="0">
                          <a:ln>
                            <a:noFill/>
                          </a:ln>
                          <a:solidFill>
                            <a:schemeClr val="tx1"/>
                          </a:solidFill>
                          <a:effectLst/>
                          <a:latin typeface="Arial" charset="0"/>
                        </a:rPr>
                        <a:t>uro</a:t>
                      </a:r>
                      <a:endParaRPr kumimoji="0" lang="ru-RU" sz="1800" b="1" i="0" u="none" strike="noStrike" cap="none" normalizeH="0" baseline="0" smtClean="0">
                        <a:ln>
                          <a:noFill/>
                        </a:ln>
                        <a:solidFill>
                          <a:schemeClr val="tx1"/>
                        </a:solidFill>
                        <a:effectLst/>
                        <a:latin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2. </a:t>
                      </a:r>
                      <a:r>
                        <a:rPr kumimoji="0" lang="en-US" sz="1800" b="1" i="0" u="none" strike="noStrike" cap="none" normalizeH="0" baseline="0" smtClean="0">
                          <a:ln>
                            <a:noFill/>
                          </a:ln>
                          <a:solidFill>
                            <a:schemeClr val="tx1"/>
                          </a:solidFill>
                          <a:effectLst/>
                          <a:latin typeface="Arial" charset="0"/>
                        </a:rPr>
                        <a:t>cura</a:t>
                      </a:r>
                      <a:r>
                        <a:rPr kumimoji="0" lang="ru-RU" sz="1800" b="1" i="0" u="none" strike="noStrike" cap="none" normalizeH="0" baseline="0" smtClean="0">
                          <a:ln>
                            <a:noFill/>
                          </a:ln>
                          <a:solidFill>
                            <a:schemeClr val="tx1"/>
                          </a:solidFill>
                          <a:effectLst/>
                          <a:latin typeface="Arial" charset="0"/>
                        </a:rPr>
                        <a:t>-</a:t>
                      </a:r>
                      <a:r>
                        <a:rPr kumimoji="0" lang="en-US" sz="1800" b="1" i="0" u="none" strike="noStrike" cap="none" normalizeH="0" baseline="0" smtClean="0">
                          <a:ln>
                            <a:noFill/>
                          </a:ln>
                          <a:solidFill>
                            <a:schemeClr val="tx1"/>
                          </a:solidFill>
                          <a:effectLst/>
                          <a:latin typeface="Arial" charset="0"/>
                        </a:rPr>
                        <a:t>s</a:t>
                      </a:r>
                      <a:endParaRPr kumimoji="0" lang="ru-RU" sz="1800" b="1" i="0" u="none" strike="noStrike" cap="none" normalizeH="0" baseline="0" smtClean="0">
                        <a:ln>
                          <a:noFill/>
                        </a:ln>
                        <a:solidFill>
                          <a:schemeClr val="tx1"/>
                        </a:solidFill>
                        <a:effectLst/>
                        <a:latin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3. </a:t>
                      </a:r>
                      <a:r>
                        <a:rPr kumimoji="0" lang="en-US" sz="1800" b="1" i="0" u="none" strike="noStrike" cap="none" normalizeH="0" baseline="0" smtClean="0">
                          <a:ln>
                            <a:noFill/>
                          </a:ln>
                          <a:solidFill>
                            <a:schemeClr val="tx1"/>
                          </a:solidFill>
                          <a:effectLst/>
                          <a:latin typeface="Arial" charset="0"/>
                        </a:rPr>
                        <a:t>cura</a:t>
                      </a:r>
                      <a:r>
                        <a:rPr kumimoji="0" lang="ru-RU" sz="1800" b="1" i="0" u="none" strike="noStrike" cap="none" normalizeH="0" baseline="0" smtClean="0">
                          <a:ln>
                            <a:noFill/>
                          </a:ln>
                          <a:solidFill>
                            <a:schemeClr val="tx1"/>
                          </a:solidFill>
                          <a:effectLst/>
                          <a:latin typeface="Arial" charset="0"/>
                        </a:rPr>
                        <a:t>-</a:t>
                      </a:r>
                      <a:r>
                        <a:rPr kumimoji="0" lang="en-US" sz="1800" b="1" i="0" u="none" strike="noStrike" cap="none" normalizeH="0" baseline="0" smtClean="0">
                          <a:ln>
                            <a:noFill/>
                          </a:ln>
                          <a:solidFill>
                            <a:schemeClr val="tx1"/>
                          </a:solidFill>
                          <a:effectLst/>
                          <a:latin typeface="Arial" charset="0"/>
                        </a:rPr>
                        <a:t>t</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alpha val="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1. </a:t>
                      </a:r>
                      <a:r>
                        <a:rPr kumimoji="0" lang="en-US" sz="1800" b="1" i="0" u="none" strike="noStrike" cap="none" normalizeH="0" baseline="0" smtClean="0">
                          <a:ln>
                            <a:noFill/>
                          </a:ln>
                          <a:solidFill>
                            <a:schemeClr val="tx1"/>
                          </a:solidFill>
                          <a:effectLst/>
                          <a:latin typeface="Arial" charset="0"/>
                        </a:rPr>
                        <a:t>misce</a:t>
                      </a:r>
                      <a:r>
                        <a:rPr kumimoji="0" lang="ru-RU" sz="1800" b="1" i="0" u="none" strike="noStrike" cap="none" normalizeH="0" baseline="0" smtClean="0">
                          <a:ln>
                            <a:noFill/>
                          </a:ln>
                          <a:solidFill>
                            <a:schemeClr val="tx1"/>
                          </a:solidFill>
                          <a:effectLst/>
                          <a:latin typeface="Arial" charset="0"/>
                        </a:rPr>
                        <a:t>-</a:t>
                      </a:r>
                      <a:r>
                        <a:rPr kumimoji="0" lang="en-US" sz="1800" b="1" i="0" u="none" strike="noStrike" cap="none" normalizeH="0" baseline="0" smtClean="0">
                          <a:ln>
                            <a:noFill/>
                          </a:ln>
                          <a:solidFill>
                            <a:schemeClr val="tx1"/>
                          </a:solidFill>
                          <a:effectLst/>
                          <a:latin typeface="Arial" charset="0"/>
                        </a:rPr>
                        <a:t>o</a:t>
                      </a:r>
                      <a:endParaRPr kumimoji="0" lang="ru-RU" sz="1800" b="1" i="0" u="none" strike="noStrike" cap="none" normalizeH="0" baseline="0" smtClean="0">
                        <a:ln>
                          <a:noFill/>
                        </a:ln>
                        <a:solidFill>
                          <a:schemeClr val="tx1"/>
                        </a:solidFill>
                        <a:effectLst/>
                        <a:latin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2. </a:t>
                      </a:r>
                      <a:r>
                        <a:rPr kumimoji="0" lang="en-US" sz="1800" b="1" i="0" u="none" strike="noStrike" cap="none" normalizeH="0" baseline="0" smtClean="0">
                          <a:ln>
                            <a:noFill/>
                          </a:ln>
                          <a:solidFill>
                            <a:schemeClr val="tx1"/>
                          </a:solidFill>
                          <a:effectLst/>
                          <a:latin typeface="Arial" charset="0"/>
                        </a:rPr>
                        <a:t>misce</a:t>
                      </a:r>
                      <a:r>
                        <a:rPr kumimoji="0" lang="ru-RU" sz="1800" b="1" i="0" u="none" strike="noStrike" cap="none" normalizeH="0" baseline="0" smtClean="0">
                          <a:ln>
                            <a:noFill/>
                          </a:ln>
                          <a:solidFill>
                            <a:schemeClr val="tx1"/>
                          </a:solidFill>
                          <a:effectLst/>
                          <a:latin typeface="Arial" charset="0"/>
                        </a:rPr>
                        <a:t>-</a:t>
                      </a:r>
                      <a:r>
                        <a:rPr kumimoji="0" lang="en-US" sz="1800" b="1" i="0" u="none" strike="noStrike" cap="none" normalizeH="0" baseline="0" smtClean="0">
                          <a:ln>
                            <a:noFill/>
                          </a:ln>
                          <a:solidFill>
                            <a:schemeClr val="tx1"/>
                          </a:solidFill>
                          <a:effectLst/>
                          <a:latin typeface="Arial" charset="0"/>
                        </a:rPr>
                        <a:t>s</a:t>
                      </a:r>
                      <a:endParaRPr kumimoji="0" lang="ru-RU" sz="1800" b="1" i="0" u="none" strike="noStrike" cap="none" normalizeH="0" baseline="0" smtClean="0">
                        <a:ln>
                          <a:noFill/>
                        </a:ln>
                        <a:solidFill>
                          <a:schemeClr val="tx1"/>
                        </a:solidFill>
                        <a:effectLst/>
                        <a:latin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3.  </a:t>
                      </a:r>
                      <a:r>
                        <a:rPr kumimoji="0" lang="en-US" sz="1800" b="1" i="0" u="none" strike="noStrike" cap="none" normalizeH="0" baseline="0" smtClean="0">
                          <a:ln>
                            <a:noFill/>
                          </a:ln>
                          <a:solidFill>
                            <a:schemeClr val="tx1"/>
                          </a:solidFill>
                          <a:effectLst/>
                          <a:latin typeface="Arial" charset="0"/>
                        </a:rPr>
                        <a:t>misce</a:t>
                      </a:r>
                      <a:r>
                        <a:rPr kumimoji="0" lang="ru-RU" sz="1800" b="1" i="0" u="none" strike="noStrike" cap="none" normalizeH="0" baseline="0" smtClean="0">
                          <a:ln>
                            <a:noFill/>
                          </a:ln>
                          <a:solidFill>
                            <a:schemeClr val="tx1"/>
                          </a:solidFill>
                          <a:effectLst/>
                          <a:latin typeface="Arial" charset="0"/>
                        </a:rPr>
                        <a:t>-</a:t>
                      </a:r>
                      <a:r>
                        <a:rPr kumimoji="0" lang="en-US" sz="1800" b="1" i="0" u="none" strike="noStrike" cap="none" normalizeH="0" baseline="0" smtClean="0">
                          <a:ln>
                            <a:noFill/>
                          </a:ln>
                          <a:solidFill>
                            <a:schemeClr val="tx1"/>
                          </a:solidFill>
                          <a:effectLst/>
                          <a:latin typeface="Arial" charset="0"/>
                        </a:rPr>
                        <a:t>t</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alpha val="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1. </a:t>
                      </a:r>
                      <a:r>
                        <a:rPr kumimoji="0" lang="en-US" sz="1800" b="1" i="0" u="none" strike="noStrike" cap="none" normalizeH="0" baseline="0" smtClean="0">
                          <a:ln>
                            <a:noFill/>
                          </a:ln>
                          <a:solidFill>
                            <a:schemeClr val="tx1"/>
                          </a:solidFill>
                          <a:effectLst/>
                          <a:latin typeface="Arial" charset="0"/>
                        </a:rPr>
                        <a:t>solv</a:t>
                      </a:r>
                      <a:r>
                        <a:rPr kumimoji="0" lang="ru-RU" sz="1800" b="1" i="0" u="none" strike="noStrike" cap="none" normalizeH="0" baseline="0" smtClean="0">
                          <a:ln>
                            <a:noFill/>
                          </a:ln>
                          <a:solidFill>
                            <a:schemeClr val="tx1"/>
                          </a:solidFill>
                          <a:effectLst/>
                          <a:latin typeface="Arial" charset="0"/>
                        </a:rPr>
                        <a:t>-</a:t>
                      </a:r>
                      <a:r>
                        <a:rPr kumimoji="0" lang="en-US" sz="1800" b="1" i="0" u="none" strike="noStrike" cap="none" normalizeH="0" baseline="0" smtClean="0">
                          <a:ln>
                            <a:noFill/>
                          </a:ln>
                          <a:solidFill>
                            <a:schemeClr val="tx1"/>
                          </a:solidFill>
                          <a:effectLst/>
                          <a:latin typeface="Arial" charset="0"/>
                        </a:rPr>
                        <a:t>o</a:t>
                      </a:r>
                      <a:endParaRPr kumimoji="0" lang="ru-RU" sz="1800" b="1" i="0" u="none" strike="noStrike" cap="none" normalizeH="0" baseline="0" smtClean="0">
                        <a:ln>
                          <a:noFill/>
                        </a:ln>
                        <a:solidFill>
                          <a:schemeClr val="tx1"/>
                        </a:solidFill>
                        <a:effectLst/>
                        <a:latin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2. </a:t>
                      </a:r>
                      <a:r>
                        <a:rPr kumimoji="0" lang="en-US" sz="1800" b="1" i="0" u="none" strike="noStrike" cap="none" normalizeH="0" baseline="0" smtClean="0">
                          <a:ln>
                            <a:noFill/>
                          </a:ln>
                          <a:solidFill>
                            <a:schemeClr val="tx1"/>
                          </a:solidFill>
                          <a:effectLst/>
                          <a:latin typeface="Arial" charset="0"/>
                        </a:rPr>
                        <a:t>solv</a:t>
                      </a:r>
                      <a:r>
                        <a:rPr kumimoji="0" lang="ru-RU" sz="1800" b="1" i="0" u="none" strike="noStrike" cap="none" normalizeH="0" baseline="0" smtClean="0">
                          <a:ln>
                            <a:noFill/>
                          </a:ln>
                          <a:solidFill>
                            <a:schemeClr val="tx1"/>
                          </a:solidFill>
                          <a:effectLst/>
                          <a:latin typeface="Arial" charset="0"/>
                        </a:rPr>
                        <a:t>-</a:t>
                      </a:r>
                      <a:r>
                        <a:rPr kumimoji="0" lang="en-US" sz="1800" b="1" i="0" u="none" strike="noStrike" cap="none" normalizeH="0" baseline="0" smtClean="0">
                          <a:ln>
                            <a:noFill/>
                          </a:ln>
                          <a:solidFill>
                            <a:schemeClr val="tx1"/>
                          </a:solidFill>
                          <a:effectLst/>
                          <a:latin typeface="Arial" charset="0"/>
                        </a:rPr>
                        <a:t>i</a:t>
                      </a:r>
                      <a:r>
                        <a:rPr kumimoji="0" lang="ru-RU" sz="1800" b="1" i="0" u="none" strike="noStrike" cap="none" normalizeH="0" baseline="0" smtClean="0">
                          <a:ln>
                            <a:noFill/>
                          </a:ln>
                          <a:solidFill>
                            <a:schemeClr val="tx1"/>
                          </a:solidFill>
                          <a:effectLst/>
                          <a:latin typeface="Arial" charset="0"/>
                        </a:rPr>
                        <a:t>-</a:t>
                      </a:r>
                      <a:r>
                        <a:rPr kumimoji="0" lang="en-US" sz="1800" b="1" i="0" u="none" strike="noStrike" cap="none" normalizeH="0" baseline="0" smtClean="0">
                          <a:ln>
                            <a:noFill/>
                          </a:ln>
                          <a:solidFill>
                            <a:schemeClr val="tx1"/>
                          </a:solidFill>
                          <a:effectLst/>
                          <a:latin typeface="Arial" charset="0"/>
                        </a:rPr>
                        <a:t>s</a:t>
                      </a:r>
                      <a:endParaRPr kumimoji="0" lang="ru-RU" sz="1800" b="1" i="0" u="none" strike="noStrike" cap="none" normalizeH="0" baseline="0" smtClean="0">
                        <a:ln>
                          <a:noFill/>
                        </a:ln>
                        <a:solidFill>
                          <a:schemeClr val="tx1"/>
                        </a:solidFill>
                        <a:effectLst/>
                        <a:latin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3.  </a:t>
                      </a:r>
                      <a:r>
                        <a:rPr kumimoji="0" lang="en-US" sz="1800" b="1" i="0" u="none" strike="noStrike" cap="none" normalizeH="0" baseline="0" smtClean="0">
                          <a:ln>
                            <a:noFill/>
                          </a:ln>
                          <a:solidFill>
                            <a:schemeClr val="tx1"/>
                          </a:solidFill>
                          <a:effectLst/>
                          <a:latin typeface="Arial" charset="0"/>
                        </a:rPr>
                        <a:t>solv</a:t>
                      </a:r>
                      <a:r>
                        <a:rPr kumimoji="0" lang="ru-RU" sz="1800" b="1" i="0" u="none" strike="noStrike" cap="none" normalizeH="0" baseline="0" smtClean="0">
                          <a:ln>
                            <a:noFill/>
                          </a:ln>
                          <a:solidFill>
                            <a:schemeClr val="tx1"/>
                          </a:solidFill>
                          <a:effectLst/>
                          <a:latin typeface="Arial" charset="0"/>
                        </a:rPr>
                        <a:t>-</a:t>
                      </a:r>
                      <a:r>
                        <a:rPr kumimoji="0" lang="en-US" sz="1800" b="1" i="0" u="none" strike="noStrike" cap="none" normalizeH="0" baseline="0" smtClean="0">
                          <a:ln>
                            <a:noFill/>
                          </a:ln>
                          <a:solidFill>
                            <a:schemeClr val="tx1"/>
                          </a:solidFill>
                          <a:effectLst/>
                          <a:latin typeface="Arial" charset="0"/>
                        </a:rPr>
                        <a:t>i</a:t>
                      </a:r>
                      <a:r>
                        <a:rPr kumimoji="0" lang="ru-RU" sz="1800" b="1" i="0" u="none" strike="noStrike" cap="none" normalizeH="0" baseline="0" smtClean="0">
                          <a:ln>
                            <a:noFill/>
                          </a:ln>
                          <a:solidFill>
                            <a:schemeClr val="tx1"/>
                          </a:solidFill>
                          <a:effectLst/>
                          <a:latin typeface="Arial" charset="0"/>
                        </a:rPr>
                        <a:t>-</a:t>
                      </a:r>
                      <a:r>
                        <a:rPr kumimoji="0" lang="en-US" sz="1800" b="1" i="0" u="none" strike="noStrike" cap="none" normalizeH="0" baseline="0" smtClean="0">
                          <a:ln>
                            <a:noFill/>
                          </a:ln>
                          <a:solidFill>
                            <a:schemeClr val="tx1"/>
                          </a:solidFill>
                          <a:effectLst/>
                          <a:latin typeface="Arial" charset="0"/>
                        </a:rPr>
                        <a:t>t</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alpha val="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1. </a:t>
                      </a:r>
                      <a:r>
                        <a:rPr kumimoji="0" lang="en-US" sz="1800" b="1" i="0" u="none" strike="noStrike" cap="none" normalizeH="0" baseline="0" smtClean="0">
                          <a:ln>
                            <a:noFill/>
                          </a:ln>
                          <a:solidFill>
                            <a:schemeClr val="tx1"/>
                          </a:solidFill>
                          <a:effectLst/>
                          <a:latin typeface="Arial" charset="0"/>
                        </a:rPr>
                        <a:t>audi</a:t>
                      </a:r>
                      <a:r>
                        <a:rPr kumimoji="0" lang="ru-RU" sz="1800" b="1" i="0" u="none" strike="noStrike" cap="none" normalizeH="0" baseline="0" smtClean="0">
                          <a:ln>
                            <a:noFill/>
                          </a:ln>
                          <a:solidFill>
                            <a:schemeClr val="tx1"/>
                          </a:solidFill>
                          <a:effectLst/>
                          <a:latin typeface="Arial" charset="0"/>
                        </a:rPr>
                        <a:t>-</a:t>
                      </a:r>
                      <a:r>
                        <a:rPr kumimoji="0" lang="en-US" sz="1800" b="1" i="0" u="none" strike="noStrike" cap="none" normalizeH="0" baseline="0" smtClean="0">
                          <a:ln>
                            <a:noFill/>
                          </a:ln>
                          <a:solidFill>
                            <a:schemeClr val="tx1"/>
                          </a:solidFill>
                          <a:effectLst/>
                          <a:latin typeface="Arial" charset="0"/>
                        </a:rPr>
                        <a:t>o</a:t>
                      </a:r>
                      <a:endParaRPr kumimoji="0" lang="ru-RU" sz="1800" b="1" i="0" u="none" strike="noStrike" cap="none" normalizeH="0" baseline="0" smtClean="0">
                        <a:ln>
                          <a:noFill/>
                        </a:ln>
                        <a:solidFill>
                          <a:schemeClr val="tx1"/>
                        </a:solidFill>
                        <a:effectLst/>
                        <a:latin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2. </a:t>
                      </a:r>
                      <a:r>
                        <a:rPr kumimoji="0" lang="en-US" sz="1800" b="1" i="0" u="none" strike="noStrike" cap="none" normalizeH="0" baseline="0" smtClean="0">
                          <a:ln>
                            <a:noFill/>
                          </a:ln>
                          <a:solidFill>
                            <a:schemeClr val="tx1"/>
                          </a:solidFill>
                          <a:effectLst/>
                          <a:latin typeface="Arial" charset="0"/>
                        </a:rPr>
                        <a:t>audi</a:t>
                      </a:r>
                      <a:r>
                        <a:rPr kumimoji="0" lang="ru-RU" sz="1800" b="1" i="0" u="none" strike="noStrike" cap="none" normalizeH="0" baseline="0" smtClean="0">
                          <a:ln>
                            <a:noFill/>
                          </a:ln>
                          <a:solidFill>
                            <a:schemeClr val="tx1"/>
                          </a:solidFill>
                          <a:effectLst/>
                          <a:latin typeface="Arial" charset="0"/>
                        </a:rPr>
                        <a:t>-</a:t>
                      </a:r>
                      <a:r>
                        <a:rPr kumimoji="0" lang="en-US" sz="1800" b="1" i="0" u="none" strike="noStrike" cap="none" normalizeH="0" baseline="0" smtClean="0">
                          <a:ln>
                            <a:noFill/>
                          </a:ln>
                          <a:solidFill>
                            <a:schemeClr val="tx1"/>
                          </a:solidFill>
                          <a:effectLst/>
                          <a:latin typeface="Arial" charset="0"/>
                        </a:rPr>
                        <a:t>s</a:t>
                      </a:r>
                      <a:endParaRPr kumimoji="0" lang="ru-RU" sz="1800" b="1" i="0" u="none" strike="noStrike" cap="none" normalizeH="0" baseline="0" smtClean="0">
                        <a:ln>
                          <a:noFill/>
                        </a:ln>
                        <a:solidFill>
                          <a:schemeClr val="tx1"/>
                        </a:solidFill>
                        <a:effectLst/>
                        <a:latin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3. </a:t>
                      </a:r>
                      <a:r>
                        <a:rPr kumimoji="0" lang="en-US" sz="1800" b="1" i="0" u="none" strike="noStrike" cap="none" normalizeH="0" baseline="0" smtClean="0">
                          <a:ln>
                            <a:noFill/>
                          </a:ln>
                          <a:solidFill>
                            <a:schemeClr val="tx1"/>
                          </a:solidFill>
                          <a:effectLst/>
                          <a:latin typeface="Arial" charset="0"/>
                        </a:rPr>
                        <a:t>audi</a:t>
                      </a:r>
                      <a:r>
                        <a:rPr kumimoji="0" lang="ru-RU" sz="1800" b="1" i="0" u="none" strike="noStrike" cap="none" normalizeH="0" baseline="0" smtClean="0">
                          <a:ln>
                            <a:noFill/>
                          </a:ln>
                          <a:solidFill>
                            <a:schemeClr val="tx1"/>
                          </a:solidFill>
                          <a:effectLst/>
                          <a:latin typeface="Arial" charset="0"/>
                        </a:rPr>
                        <a:t>-</a:t>
                      </a:r>
                      <a:r>
                        <a:rPr kumimoji="0" lang="en-US" sz="1800" b="1" i="0" u="none" strike="noStrike" cap="none" normalizeH="0" baseline="0" smtClean="0">
                          <a:ln>
                            <a:noFill/>
                          </a:ln>
                          <a:solidFill>
                            <a:schemeClr val="tx1"/>
                          </a:solidFill>
                          <a:effectLst/>
                          <a:latin typeface="Arial" charset="0"/>
                        </a:rPr>
                        <a:t>t</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alpha val="0"/>
                      </a:srgbClr>
                    </a:solidFill>
                  </a:tcPr>
                </a:tc>
              </a:tr>
              <a:tr h="13414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66"/>
                          </a:solidFill>
                          <a:effectLst/>
                          <a:latin typeface="Arial" charset="0"/>
                        </a:rPr>
                        <a:t>Pluralis</a:t>
                      </a:r>
                      <a:endParaRPr kumimoji="0" lang="ru-RU" sz="1800" b="1" i="0" u="none" strike="noStrike" cap="none" normalizeH="0" baseline="0" smtClean="0">
                        <a:ln>
                          <a:noFill/>
                        </a:ln>
                        <a:solidFill>
                          <a:srgbClr val="FF0066"/>
                        </a:solidFill>
                        <a:effectLst/>
                        <a:latin typeface="Arial" charset="0"/>
                        <a:cs typeface="Times New Roman" pitchFamily="18" charset="0"/>
                      </a:endParaRPr>
                    </a:p>
                  </a:txBody>
                  <a:tcPr marL="25400" marR="25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alpha val="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1. </a:t>
                      </a:r>
                      <a:r>
                        <a:rPr kumimoji="0" lang="en-US" sz="1800" b="1" i="0" u="none" strike="noStrike" cap="none" normalizeH="0" baseline="0" smtClean="0">
                          <a:ln>
                            <a:noFill/>
                          </a:ln>
                          <a:solidFill>
                            <a:schemeClr val="tx1"/>
                          </a:solidFill>
                          <a:effectLst/>
                          <a:latin typeface="Arial" charset="0"/>
                        </a:rPr>
                        <a:t>cura</a:t>
                      </a:r>
                      <a:r>
                        <a:rPr kumimoji="0" lang="ru-RU" sz="1800" b="1" i="0" u="none" strike="noStrike" cap="none" normalizeH="0" baseline="0" smtClean="0">
                          <a:ln>
                            <a:noFill/>
                          </a:ln>
                          <a:solidFill>
                            <a:schemeClr val="tx1"/>
                          </a:solidFill>
                          <a:effectLst/>
                          <a:latin typeface="Arial" charset="0"/>
                        </a:rPr>
                        <a:t>-</a:t>
                      </a:r>
                      <a:r>
                        <a:rPr kumimoji="0" lang="en-US" sz="1800" b="1" i="0" u="none" strike="noStrike" cap="none" normalizeH="0" baseline="0" smtClean="0">
                          <a:ln>
                            <a:noFill/>
                          </a:ln>
                          <a:solidFill>
                            <a:schemeClr val="tx1"/>
                          </a:solidFill>
                          <a:effectLst/>
                          <a:latin typeface="Arial" charset="0"/>
                        </a:rPr>
                        <a:t>mus</a:t>
                      </a:r>
                      <a:endParaRPr kumimoji="0" lang="ru-RU" sz="1800" b="1" i="0" u="none" strike="noStrike" cap="none" normalizeH="0" baseline="0" smtClean="0">
                        <a:ln>
                          <a:noFill/>
                        </a:ln>
                        <a:solidFill>
                          <a:schemeClr val="tx1"/>
                        </a:solidFill>
                        <a:effectLst/>
                        <a:latin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2. </a:t>
                      </a:r>
                      <a:r>
                        <a:rPr kumimoji="0" lang="en-US" sz="1800" b="1" i="0" u="none" strike="noStrike" cap="none" normalizeH="0" baseline="0" smtClean="0">
                          <a:ln>
                            <a:noFill/>
                          </a:ln>
                          <a:solidFill>
                            <a:schemeClr val="tx1"/>
                          </a:solidFill>
                          <a:effectLst/>
                          <a:latin typeface="Arial" charset="0"/>
                        </a:rPr>
                        <a:t>cura-tis  </a:t>
                      </a:r>
                      <a:endParaRPr kumimoji="0" lang="ru-RU" sz="1800" b="1" i="0" u="none" strike="noStrike" cap="none" normalizeH="0" baseline="0" smtClean="0">
                        <a:ln>
                          <a:noFill/>
                        </a:ln>
                        <a:solidFill>
                          <a:schemeClr val="tx1"/>
                        </a:solidFill>
                        <a:effectLst/>
                        <a:latin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3. cura-nt</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alpha val="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1. misce-mus</a:t>
                      </a:r>
                      <a:endParaRPr kumimoji="0" lang="ru-RU" sz="1800" b="1" i="0" u="none" strike="noStrike" cap="none" normalizeH="0" baseline="0" smtClean="0">
                        <a:ln>
                          <a:noFill/>
                        </a:ln>
                        <a:solidFill>
                          <a:schemeClr val="tx1"/>
                        </a:solidFill>
                        <a:effectLst/>
                        <a:latin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2. misce-tis</a:t>
                      </a:r>
                      <a:endParaRPr kumimoji="0" lang="ru-RU" sz="1800" b="1" i="0" u="none" strike="noStrike" cap="none" normalizeH="0" baseline="0" smtClean="0">
                        <a:ln>
                          <a:noFill/>
                        </a:ln>
                        <a:solidFill>
                          <a:schemeClr val="tx1"/>
                        </a:solidFill>
                        <a:effectLst/>
                        <a:latin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3. misce-nt</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alpha val="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1. solv-i-mus</a:t>
                      </a:r>
                      <a:endParaRPr kumimoji="0" lang="ru-RU" sz="1800" b="1" i="0" u="none" strike="noStrike" cap="none" normalizeH="0" baseline="0" smtClean="0">
                        <a:ln>
                          <a:noFill/>
                        </a:ln>
                        <a:solidFill>
                          <a:schemeClr val="tx1"/>
                        </a:solidFill>
                        <a:effectLst/>
                        <a:latin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2. solv-i-tis</a:t>
                      </a:r>
                      <a:endParaRPr kumimoji="0" lang="ru-RU" sz="1800" b="1" i="0" u="none" strike="noStrike" cap="none" normalizeH="0" baseline="0" smtClean="0">
                        <a:ln>
                          <a:noFill/>
                        </a:ln>
                        <a:solidFill>
                          <a:schemeClr val="tx1"/>
                        </a:solidFill>
                        <a:effectLst/>
                        <a:latin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3. solv-u-nt</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alpha val="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l. audi-mus</a:t>
                      </a:r>
                      <a:endParaRPr kumimoji="0" lang="ru-RU" sz="1800" b="1" i="0" u="none" strike="noStrike" cap="none" normalizeH="0" baseline="0" smtClean="0">
                        <a:ln>
                          <a:noFill/>
                        </a:ln>
                        <a:solidFill>
                          <a:schemeClr val="tx1"/>
                        </a:solidFill>
                        <a:effectLst/>
                        <a:latin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2. audi-tis</a:t>
                      </a:r>
                      <a:endParaRPr kumimoji="0" lang="ru-RU" sz="1800" b="1" i="0" u="none" strike="noStrike" cap="none" normalizeH="0" baseline="0" smtClean="0">
                        <a:ln>
                          <a:noFill/>
                        </a:ln>
                        <a:solidFill>
                          <a:schemeClr val="tx1"/>
                        </a:solidFill>
                        <a:effectLst/>
                        <a:latin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3. audi-u-nt</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alpha val="0"/>
                      </a:srgbClr>
                    </a:solidFill>
                  </a:tcPr>
                </a:tc>
              </a:tr>
            </a:tbl>
          </a:graphicData>
        </a:graphic>
      </p:graphicFrame>
    </p:spTree>
  </p:cSld>
  <p:clrMapOvr>
    <a:masterClrMapping/>
  </p:clrMapOvr>
  <p:transition spd="med" advClick="0" advTm="30000">
    <p:wheel spokes="8"/>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Объект 1"/>
          <p:cNvSpPr>
            <a:spLocks noGrp="1"/>
          </p:cNvSpPr>
          <p:nvPr>
            <p:ph idx="4294967295"/>
          </p:nvPr>
        </p:nvSpPr>
        <p:spPr>
          <a:xfrm>
            <a:off x="457200" y="1673225"/>
            <a:ext cx="8229600" cy="4394200"/>
          </a:xfrm>
        </p:spPr>
        <p:txBody>
          <a:bodyPr/>
          <a:lstStyle/>
          <a:p>
            <a:pPr marL="0" indent="0" eaLnBrk="1" hangingPunct="1">
              <a:buFontTx/>
              <a:buNone/>
            </a:pPr>
            <a:r>
              <a:rPr lang="ru-RU" sz="1800" b="1" smtClean="0"/>
              <a:t>1.  Дієслово має 4 форми ……………………………………..………………………</a:t>
            </a:r>
          </a:p>
          <a:p>
            <a:pPr marL="0" indent="0" eaLnBrk="1" hangingPunct="1">
              <a:buFontTx/>
              <a:buNone/>
            </a:pPr>
            <a:r>
              <a:rPr lang="ru-RU" sz="1800" b="1" smtClean="0"/>
              <a:t>2.  Неозначена форма дієслова має закінчення…………………………………….</a:t>
            </a:r>
          </a:p>
          <a:p>
            <a:pPr marL="0" indent="0" eaLnBrk="1" hangingPunct="1">
              <a:buFontTx/>
              <a:buNone/>
            </a:pPr>
            <a:r>
              <a:rPr lang="ru-RU" sz="1800" b="1" smtClean="0"/>
              <a:t>3.  Як визначається дієвідміна дієслів ?</a:t>
            </a:r>
          </a:p>
          <a:p>
            <a:pPr marL="0" indent="0" eaLnBrk="1" hangingPunct="1">
              <a:buFontTx/>
              <a:buNone/>
            </a:pPr>
            <a:r>
              <a:rPr lang="ru-RU" sz="1800" b="1" smtClean="0"/>
              <a:t>4.  Ознакою 1-ї дієвідміни є голосна ……. перед закінченням неозначеної форми……..; 2-ї дієвідміни  -……….., 3-ї дієвідміни -………..; 4-ї дієвідміни -………</a:t>
            </a:r>
          </a:p>
          <a:p>
            <a:pPr marL="0" indent="0" eaLnBrk="1" hangingPunct="1"/>
            <a:endParaRPr lang="ru-RU" sz="1800" b="1" smtClean="0"/>
          </a:p>
          <a:p>
            <a:pPr marL="0" indent="0" eaLnBrk="1" hangingPunct="1"/>
            <a:endParaRPr lang="ru-RU" sz="2200" smtClean="0"/>
          </a:p>
        </p:txBody>
      </p:sp>
      <p:sp>
        <p:nvSpPr>
          <p:cNvPr id="116738" name="Rectangle 4"/>
          <p:cNvSpPr>
            <a:spLocks noChangeArrowheads="1"/>
          </p:cNvSpPr>
          <p:nvPr/>
        </p:nvSpPr>
        <p:spPr bwMode="auto">
          <a:xfrm>
            <a:off x="539750" y="692150"/>
            <a:ext cx="7993063" cy="863600"/>
          </a:xfrm>
          <a:prstGeom prst="rect">
            <a:avLst/>
          </a:prstGeom>
          <a:solidFill>
            <a:srgbClr val="3399FF">
              <a:alpha val="0"/>
            </a:srgbClr>
          </a:solidFill>
          <a:ln w="9525">
            <a:solidFill>
              <a:srgbClr val="FFFFFF">
                <a:alpha val="0"/>
              </a:srgbClr>
            </a:solidFill>
            <a:miter lim="800000"/>
            <a:headEnd/>
            <a:tailEnd/>
          </a:ln>
        </p:spPr>
        <p:txBody>
          <a:bodyPr wrap="none" anchor="ctr"/>
          <a:lstStyle/>
          <a:p>
            <a:pPr algn="ctr"/>
            <a:r>
              <a:rPr lang="uk-UA" sz="2400" b="1">
                <a:solidFill>
                  <a:srgbClr val="FF0066"/>
                </a:solidFill>
              </a:rPr>
              <a:t>? Запитання для самоконтролю</a:t>
            </a:r>
            <a:endParaRPr lang="ru-RU" sz="2400" b="1">
              <a:solidFill>
                <a:srgbClr val="FF0066"/>
              </a:solidFill>
            </a:endParaRPr>
          </a:p>
        </p:txBody>
      </p:sp>
    </p:spTree>
  </p:cSld>
  <p:clrMapOvr>
    <a:masterClrMapping/>
  </p:clrMapOvr>
  <p:transition spd="med" advClick="0" advTm="30000">
    <p:wheel spokes="8"/>
  </p:transition>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Вершина горы">
  <a:themeElements>
    <a:clrScheme name="Вершина горы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Вершина горы">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Вершина горы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Вершина горы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Вершина горы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Вершина горы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Вершина горы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Вершина горы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Вершина горы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Вершина горы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Вершина горы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
        <a:ea typeface=""/>
        <a:cs typeface=""/>
      </a:majorFont>
      <a:minorFont>
        <a:latin typeface=""/>
        <a:ea typeface=""/>
        <a:cs typeface=""/>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1873</TotalTime>
  <Words>11548</Words>
  <Application>Microsoft Office PowerPoint</Application>
  <PresentationFormat>Экран (4:3)</PresentationFormat>
  <Paragraphs>2549</Paragraphs>
  <Slides>191</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191</vt:i4>
      </vt:variant>
    </vt:vector>
  </HeadingPairs>
  <TitlesOfParts>
    <vt:vector size="193" baseType="lpstr">
      <vt:lpstr>Вершина горы</vt:lpstr>
      <vt:lpstr>Бумажная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ВСТУП</dc:title>
  <dc:creator>NAT</dc:creator>
  <cp:lastModifiedBy>Admin</cp:lastModifiedBy>
  <cp:revision>45</cp:revision>
  <dcterms:created xsi:type="dcterms:W3CDTF">2014-02-13T15:23:38Z</dcterms:created>
  <dcterms:modified xsi:type="dcterms:W3CDTF">2014-01-10T15:13:40Z</dcterms:modified>
</cp:coreProperties>
</file>