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9" r:id="rId4"/>
    <p:sldId id="270" r:id="rId5"/>
    <p:sldId id="260" r:id="rId6"/>
    <p:sldId id="262" r:id="rId7"/>
    <p:sldId id="267" r:id="rId8"/>
    <p:sldId id="256" r:id="rId9"/>
    <p:sldId id="266" r:id="rId10"/>
    <p:sldId id="258" r:id="rId11"/>
    <p:sldId id="261" r:id="rId12"/>
    <p:sldId id="263" r:id="rId13"/>
    <p:sldId id="265" r:id="rId14"/>
    <p:sldId id="271" r:id="rId15"/>
    <p:sldId id="269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A46DE3-CD4C-4E87-957B-C02F7670E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68A423F-5F27-4D79-B1B0-BFE525DA1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AB323FA-8B5C-4B92-9595-312DA5519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EE8-D876-4164-B5C8-41B69B081681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6850A95-C4D8-46CA-B92E-633B1C9AC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85983C-90DD-48C6-8FC1-4185F1E4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8CE5-1D91-444E-947B-1A4845F9A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257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B150EF-1C36-4ED4-9EC4-07117F02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635BE4B-7D27-47E3-91B5-91C00BA91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93A647-2C6D-4BA7-87A7-9B6A5D28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EE8-D876-4164-B5C8-41B69B081681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6D87CE-00B1-4B64-99E1-F2004374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4D2529-D33C-4806-B0FE-50E1BA0A6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8CE5-1D91-444E-947B-1A4845F9A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244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C0687A6-6DC1-4FDF-A090-D914CA1571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0CAE88D-32B7-4628-AD77-2E499EACF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4ADF049-3DE1-4D1C-9E04-4472B475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EE8-D876-4164-B5C8-41B69B081681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D5317AC-BEFC-485E-92FF-A56CDD4F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7A57E54-23ED-4BCC-9286-B9AC5B3F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8CE5-1D91-444E-947B-1A4845F9A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52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A3F339-0DE1-4D88-A095-675C4E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85AC42-D4E7-4E03-98D1-68764B448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40B67C-90B9-438D-A7C3-C4850AAB0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EE8-D876-4164-B5C8-41B69B081681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6432FA9-5FEF-43E9-9E67-8A76E430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B966278-392A-4B37-9D07-C1E8AB7B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8CE5-1D91-444E-947B-1A4845F9A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841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818E87-4789-4152-B438-55DA1B66C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368E1AE-F2AD-46D9-B822-78EE63F3B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3335721-81DC-4CD7-895D-092D530A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EE8-D876-4164-B5C8-41B69B081681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B0DF521-0969-48C2-89E4-A83D70A38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ED3D3AC-5987-4BA1-8769-D40B3A8A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8CE5-1D91-444E-947B-1A4845F9A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35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320DD8-608B-45A8-9DB1-1525967C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186CF9-64B5-4F79-846C-BB90AA156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81341AA-5EB5-4D44-94AF-043C91B07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802FEC9-0009-48C4-B96F-3F08EC56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EE8-D876-4164-B5C8-41B69B081681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4F59DB4-E81C-4A1F-98EF-9AB28C10D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2E1DE79-6013-418E-9714-821CCD94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8CE5-1D91-444E-947B-1A4845F9A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898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D16CEC-5C24-4459-BE1B-BB8098B8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F711E55-CDD7-4C21-A85B-28F7904EB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1D50495-48DA-414C-9EAD-744328C5D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1869123-1808-48B0-86E1-23647213F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45E593E-5452-4D94-AE84-D6E4BDCD9B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825E979-9029-4E72-8841-37AE261FE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EE8-D876-4164-B5C8-41B69B081681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EF07886-64C0-4FF4-8E01-215DAFC05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11F6656-D622-4D2C-8A66-6FFCE5CE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8CE5-1D91-444E-947B-1A4845F9A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70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16D06E-415C-441F-9771-4073BB714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D2C403B-8EC5-4354-BC92-2A89699D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EE8-D876-4164-B5C8-41B69B081681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8AA3CB4-D95C-41D2-94D6-8E0D0C1F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A76E640-7B5A-4439-9FE2-36AEF58D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8CE5-1D91-444E-947B-1A4845F9A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3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13CA21E-85E9-40EC-8975-788CEFFB7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EE8-D876-4164-B5C8-41B69B081681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C4EB8E5-2C1A-4A8C-8DE9-65B69C7F4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8377FCC-7A1E-45D0-B6B6-1C36D384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8CE5-1D91-444E-947B-1A4845F9A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560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A4E220-AA3F-4B7F-87F2-A0E5E11A2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02B178-B20F-48E5-A5FD-BDD9B61AE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0C18C0D-7C5B-4EDA-AC71-7A441A685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C4F80F7-E7EA-41FC-804D-45F68BCB8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EE8-D876-4164-B5C8-41B69B081681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8B58362-7E58-471A-9725-93E69471B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24D4919-5BB6-4D80-AB67-1D218F64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8CE5-1D91-444E-947B-1A4845F9A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918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D610C3-3213-465C-9E7D-8F5087995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EF4F411-6BEA-4028-A433-CB9FDCBA8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B37E04A-C2F9-4A41-8ABD-6F70ADB56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5C30276-D3D9-48BC-8999-E7EFCE18C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8EE8-D876-4164-B5C8-41B69B081681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84FCAB5-2365-4EB7-9B91-0C8D1B703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9343349-9112-469F-9A25-B35D9040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8CE5-1D91-444E-947B-1A4845F9A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427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144D75-D47F-4B75-9DDD-1EE8513C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9A3ED80-A68A-4178-AD5B-FB7E5D0F7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C142A5-8791-4603-8148-736693093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28EE8-D876-4164-B5C8-41B69B081681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17D31C-580A-45E7-A262-E01AB5E2D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F0B809-7B20-496F-8D67-903D781E5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E8CE5-1D91-444E-947B-1A4845F9A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209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езентація &quot;Депортація кримських татар&quot;">
            <a:extLst>
              <a:ext uri="{FF2B5EF4-FFF2-40B4-BE49-F238E27FC236}">
                <a16:creationId xmlns="" xmlns:a16="http://schemas.microsoft.com/office/drawing/2014/main" id="{D6EA28AA-79D7-4003-9DCC-98AC10AE3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979964" cy="7076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9036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Презентація &quot;Депортація кримських татар&quot;">
            <a:extLst>
              <a:ext uri="{FF2B5EF4-FFF2-40B4-BE49-F238E27FC236}">
                <a16:creationId xmlns="" xmlns:a16="http://schemas.microsoft.com/office/drawing/2014/main" id="{ED0B17EF-87C9-495B-B24A-CD4BE4832C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Презентація &quot;Депортація кримських татар&quot;">
            <a:extLst>
              <a:ext uri="{FF2B5EF4-FFF2-40B4-BE49-F238E27FC236}">
                <a16:creationId xmlns="" xmlns:a16="http://schemas.microsoft.com/office/drawing/2014/main" id="{310EA655-1685-49C4-AAA5-5A0567DB3D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Презентація &quot;Депортація кримських татар&quot;">
            <a:extLst>
              <a:ext uri="{FF2B5EF4-FFF2-40B4-BE49-F238E27FC236}">
                <a16:creationId xmlns="" xmlns:a16="http://schemas.microsoft.com/office/drawing/2014/main" id="{311FE5EA-A8CB-408C-9E77-A0C252DD3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2730" cy="7156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3432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езентація &quot;Депортація кримських татар&quot;">
            <a:extLst>
              <a:ext uri="{FF2B5EF4-FFF2-40B4-BE49-F238E27FC236}">
                <a16:creationId xmlns="" xmlns:a16="http://schemas.microsoft.com/office/drawing/2014/main" id="{F06E144B-0DBC-4463-AFDF-C77452C26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3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6080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овернення Батьківщини З 1989 року почалось масове повернення кримських татар до батьківщини, при цьому радянська влада ніяк не допомагала їхньому поверненню, не давала компенсацій за землі, які вони втратили. Російська Федерація як держава-правонаступник СРСР також не відшкодувала депортованим збитки за втрачене майно і не провела судових процесів над особами, відповідальними за насильницьке переселення або причетними до нього.  ">
            <a:extLst>
              <a:ext uri="{FF2B5EF4-FFF2-40B4-BE49-F238E27FC236}">
                <a16:creationId xmlns="" xmlns:a16="http://schemas.microsoft.com/office/drawing/2014/main" id="{2FC88E70-E735-43BC-9EBA-4406DD098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07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970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Реабілітація Закон РРФСР від 26 квітня 1991 року «Про реабілітацію репресованих народів» визнав депортації народів у СРСР актом геноциду. Стаття 4 цього закону проголосила, що агітація, перешкоджаюча реабілітації репресованих народів, що піддалися наклепницьким нападкам, не допускається, а особи, які вчиняють такі дії, повинні притягуватися до відповідальності.  ">
            <a:extLst>
              <a:ext uri="{FF2B5EF4-FFF2-40B4-BE49-F238E27FC236}">
                <a16:creationId xmlns="" xmlns:a16="http://schemas.microsoft.com/office/drawing/2014/main" id="{65051748-1E09-4DDD-A72A-7B41A9A1D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018"/>
            <a:ext cx="6667500" cy="6751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="" xmlns:a16="http://schemas.microsoft.com/office/drawing/2014/main" id="{B4EB1521-18F8-4438-964A-E5D1AF7E8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3009"/>
            <a:ext cx="5524500" cy="6751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829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ЖАМАЛА — 1944 / JAMALA / Крим — це Україна / Qırım – bu, Ukraina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286" y="1397726"/>
            <a:ext cx="9522822" cy="54602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5760" y="169816"/>
            <a:ext cx="11826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 не могла провести там свою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юність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забрали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мій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світ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Я не мала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Вітчизни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 </a:t>
            </a:r>
          </a:p>
          <a:p>
            <a:pPr algn="ctr"/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Сусана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Алімівна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Джамаладінова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езентація &quot;Депортація кримських татар&quot;">
            <a:extLst>
              <a:ext uri="{FF2B5EF4-FFF2-40B4-BE49-F238E27FC236}">
                <a16:creationId xmlns="" xmlns:a16="http://schemas.microsoft.com/office/drawing/2014/main" id="{D6EA28AA-79D7-4003-9DCC-98AC10AE3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979964" cy="7076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Депортація кримськотатарського народу в 1944 році – черговий акт геноциду  совєтів: матеріали для уроків | Нова українська шко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7145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9036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По всій території України у День пам’яті жертв геноциду кримсько-татарського народу проводяться жалобні заходи.   ">
            <a:extLst>
              <a:ext uri="{FF2B5EF4-FFF2-40B4-BE49-F238E27FC236}">
                <a16:creationId xmlns="" xmlns:a16="http://schemas.microsoft.com/office/drawing/2014/main" id="{38BC293C-1777-4D4F-94E8-42D4C6A1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530"/>
            <a:ext cx="12192000" cy="7447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424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Етногенез.   Кримські татари сформувалися як народ в Криму в XIII—XVII століттях. ... Особливе місце в етногенезі кримських татар належить половцям, які, змішавшись з місцевими нащадками гунів, хозар, печенігів, а також представниками нетюркского населення Криму, склали разом з ними етнічну основу кримських татар.   ">
            <a:extLst>
              <a:ext uri="{FF2B5EF4-FFF2-40B4-BE49-F238E27FC236}">
                <a16:creationId xmlns="" xmlns:a16="http://schemas.microsoft.com/office/drawing/2014/main" id="{C39B1FCC-C48B-45B7-8535-0996241A7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07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177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ія &quot;Депортація кримських татар&quot;">
            <a:extLst>
              <a:ext uri="{FF2B5EF4-FFF2-40B4-BE49-F238E27FC236}">
                <a16:creationId xmlns="" xmlns:a16="http://schemas.microsoft.com/office/drawing/2014/main" id="{94573C61-BDAF-441C-885F-DB298DD36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76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2819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48194"/>
            <a:ext cx="7537269" cy="63485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485016" y="235132"/>
            <a:ext cx="47069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latin typeface="+mj-lt"/>
              </a:rPr>
              <a:t>Амет-Ха́н Султа́н — національний герой кримськотатарського народу. Льотчик-ас, учасник Другої світової війни. 30 червня 1945 року за успішне проведення 603 бойових вильотів,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b="1" dirty="0" smtClean="0">
                <a:latin typeface="+mj-lt"/>
              </a:rPr>
              <a:t>особисто збитих в групових боях 30 літаків противника різних типів, удостоєний звання двічі Героя Радянського Союзу. З 1947 до 1971 року — льотчик</a:t>
            </a:r>
            <a:r>
              <a:rPr lang="uk-UA" sz="2400" b="1" dirty="0" smtClean="0">
                <a:latin typeface="+mj-lt"/>
              </a:rPr>
              <a:t> </a:t>
            </a:r>
            <a:r>
              <a:rPr lang="vi-VN" sz="2400" b="1" dirty="0" smtClean="0">
                <a:latin typeface="+mj-lt"/>
              </a:rPr>
              <a:t>випробувач</a:t>
            </a:r>
            <a:r>
              <a:rPr lang="uk-UA" sz="2400" b="1" dirty="0" smtClean="0">
                <a:latin typeface="+mj-lt"/>
              </a:rPr>
              <a:t>,</a:t>
            </a:r>
            <a:r>
              <a:rPr lang="vi-VN" sz="2400" b="1" dirty="0" smtClean="0">
                <a:latin typeface="+mj-lt"/>
              </a:rPr>
              <a:t> ним випробувано в повітрі 107 одиниць техніки.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Презентація &quot;Депортація кримських татар&quot;">
            <a:extLst>
              <a:ext uri="{FF2B5EF4-FFF2-40B4-BE49-F238E27FC236}">
                <a16:creationId xmlns="" xmlns:a16="http://schemas.microsoft.com/office/drawing/2014/main" id="{4637F55E-DFA6-42B5-8CF4-3BDF9764B1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Презентація &quot;Становище кримських татар у місцях депортації та їх боротьба  за повернення на батьківщину&quot;">
            <a:extLst>
              <a:ext uri="{FF2B5EF4-FFF2-40B4-BE49-F238E27FC236}">
                <a16:creationId xmlns="" xmlns:a16="http://schemas.microsoft.com/office/drawing/2014/main" id="{1A1CF780-24BC-4B15-8F3C-959F2511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754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6484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езентація &quot;Депортація кримських татар&quot;">
            <a:extLst>
              <a:ext uri="{FF2B5EF4-FFF2-40B4-BE49-F238E27FC236}">
                <a16:creationId xmlns="" xmlns:a16="http://schemas.microsoft.com/office/drawing/2014/main" id="{58418727-1204-46FA-83E0-657E3DDDD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23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273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Людей у вагони напихали багато: умови були не просто нестерпні, а такі, що несли людям смерть. ">
            <a:extLst>
              <a:ext uri="{FF2B5EF4-FFF2-40B4-BE49-F238E27FC236}">
                <a16:creationId xmlns="" xmlns:a16="http://schemas.microsoft.com/office/drawing/2014/main" id="{7223AD7B-28A7-4C46-96E3-D45A23C38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-159025"/>
            <a:ext cx="11622157" cy="7566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962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1A6086-47F6-4971-A40E-A962B3F93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64229" y="678951"/>
            <a:ext cx="16884028" cy="28310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617505A-EC3F-4613-8D24-BB7CEDA207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Усього, згідно з офіційними даними, у віддалені регіони Радянського Союзу  — від північного Передуралля  до республік Середньої Азії — було депортовано 191 044 кримських татар, а за даними самоперепису кримських татар, проведеного Національним рухом кримських татар, — 423 100.   ">
            <a:extLst>
              <a:ext uri="{FF2B5EF4-FFF2-40B4-BE49-F238E27FC236}">
                <a16:creationId xmlns="" xmlns:a16="http://schemas.microsoft.com/office/drawing/2014/main" id="{6A71EDF5-FD4A-4696-A561-6747E9D2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6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102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ГОВОРЯТЬ  ЦИФРИ  людські втрати під час перевезення кримських татар ешелонами на схід становили 7 тис. 889 осіб; Станом на 1 січня 1953 р. у Радянському Союзі проживало 165 тис. спецпоселенців кримськотатарської національності, з них 46 тис. 461 чоловіків, 64 тис. 53 жінки, 50 тис. 220 дітей. За останніми підрахунками  з Криму було депортовано близько 200 тис. осіб;  За підрахунками дослідників, протягом наступних років було перейменовано 1 062 села в 26 районах Кримської області. ">
            <a:extLst>
              <a:ext uri="{FF2B5EF4-FFF2-40B4-BE49-F238E27FC236}">
                <a16:creationId xmlns="" xmlns:a16="http://schemas.microsoft.com/office/drawing/2014/main" id="{0A53F49F-692F-4589-BD8C-17DDB29F8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9026"/>
            <a:ext cx="12284765" cy="7673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04253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83</Words>
  <Application>Microsoft Office PowerPoint</Application>
  <PresentationFormat>Произвольный</PresentationFormat>
  <Paragraphs>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25</cp:revision>
  <dcterms:created xsi:type="dcterms:W3CDTF">2023-05-17T16:06:18Z</dcterms:created>
  <dcterms:modified xsi:type="dcterms:W3CDTF">2025-05-20T18:00:27Z</dcterms:modified>
</cp:coreProperties>
</file>