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  <p:sldId id="267" r:id="rId13"/>
    <p:sldId id="270" r:id="rId14"/>
    <p:sldId id="269" r:id="rId15"/>
    <p:sldId id="268" r:id="rId16"/>
    <p:sldId id="274" r:id="rId17"/>
    <p:sldId id="273" r:id="rId18"/>
    <p:sldId id="271" r:id="rId19"/>
    <p:sldId id="275" r:id="rId20"/>
    <p:sldId id="276" r:id="rId21"/>
    <p:sldId id="277" r:id="rId22"/>
    <p:sldId id="280" r:id="rId23"/>
    <p:sldId id="279" r:id="rId24"/>
    <p:sldId id="283" r:id="rId25"/>
    <p:sldId id="282" r:id="rId26"/>
    <p:sldId id="281" r:id="rId27"/>
    <p:sldId id="289" r:id="rId28"/>
    <p:sldId id="288" r:id="rId29"/>
    <p:sldId id="287" r:id="rId30"/>
    <p:sldId id="286" r:id="rId31"/>
    <p:sldId id="285" r:id="rId32"/>
    <p:sldId id="291" r:id="rId33"/>
    <p:sldId id="292" r:id="rId34"/>
    <p:sldId id="290" r:id="rId35"/>
    <p:sldId id="284" r:id="rId36"/>
    <p:sldId id="295" r:id="rId37"/>
    <p:sldId id="294" r:id="rId38"/>
    <p:sldId id="293" r:id="rId39"/>
    <p:sldId id="296" r:id="rId40"/>
    <p:sldId id="297" r:id="rId41"/>
    <p:sldId id="300" r:id="rId42"/>
    <p:sldId id="299" r:id="rId43"/>
    <p:sldId id="298" r:id="rId44"/>
    <p:sldId id="301" r:id="rId45"/>
    <p:sldId id="304" r:id="rId46"/>
    <p:sldId id="303" r:id="rId47"/>
    <p:sldId id="307" r:id="rId48"/>
    <p:sldId id="306" r:id="rId49"/>
    <p:sldId id="305" r:id="rId50"/>
    <p:sldId id="308" r:id="rId51"/>
    <p:sldId id="309" r:id="rId52"/>
    <p:sldId id="312" r:id="rId53"/>
    <p:sldId id="311" r:id="rId54"/>
    <p:sldId id="310" r:id="rId55"/>
    <p:sldId id="315" r:id="rId56"/>
    <p:sldId id="314" r:id="rId57"/>
    <p:sldId id="313" r:id="rId58"/>
    <p:sldId id="318" r:id="rId59"/>
    <p:sldId id="317" r:id="rId60"/>
    <p:sldId id="316" r:id="rId61"/>
    <p:sldId id="320" r:id="rId62"/>
    <p:sldId id="319" r:id="rId63"/>
    <p:sldId id="321" r:id="rId64"/>
    <p:sldId id="324" r:id="rId65"/>
    <p:sldId id="323" r:id="rId66"/>
    <p:sldId id="322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B4158-563C-4CD9-BB7F-976E6369B1E3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4AE6DA-F911-46A7-9DC8-7E2464174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14356"/>
            <a:ext cx="8352928" cy="4369942"/>
          </a:xfrm>
        </p:spPr>
        <p:txBody>
          <a:bodyPr>
            <a:normAutofit/>
          </a:bodyPr>
          <a:lstStyle/>
          <a:p>
            <a:r>
              <a:rPr lang="uk-UA" dirty="0" smtClean="0"/>
              <a:t>Тема: </a:t>
            </a:r>
            <a:r>
              <a:rPr lang="ru-RU" dirty="0"/>
              <a:t>АКАРИФОРМНІ КЛІЩІ ТА ХВОРОБИ, ЯКІ ВОНИ </a:t>
            </a:r>
            <a:r>
              <a:rPr lang="ru-RU" dirty="0" smtClean="0"/>
              <a:t>СПРИЧИНЯЮТЬ.</a:t>
            </a:r>
          </a:p>
          <a:p>
            <a:pPr algn="l"/>
            <a:r>
              <a:rPr lang="uk-UA" dirty="0" smtClean="0"/>
              <a:t>ПЛАН </a:t>
            </a:r>
          </a:p>
          <a:p>
            <a:pPr marL="514350" indent="-514350" algn="l">
              <a:buAutoNum type="arabicPeriod"/>
            </a:pP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/>
              <a:t>морфології</a:t>
            </a:r>
            <a:r>
              <a:rPr lang="ru-RU" dirty="0"/>
              <a:t> та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err="1"/>
              <a:t>акариформних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dirty="0" err="1"/>
              <a:t>Саркоптози</a:t>
            </a:r>
            <a:r>
              <a:rPr lang="ru-RU" dirty="0"/>
              <a:t> (</a:t>
            </a:r>
            <a:r>
              <a:rPr lang="en-US" dirty="0" err="1"/>
              <a:t>Sarcoptos</a:t>
            </a:r>
            <a:r>
              <a:rPr lang="ru-RU" dirty="0"/>
              <a:t>е</a:t>
            </a:r>
            <a:r>
              <a:rPr lang="en-US" dirty="0"/>
              <a:t>s</a:t>
            </a:r>
            <a:r>
              <a:rPr lang="en-US" dirty="0" smtClean="0"/>
              <a:t>)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dirty="0" err="1" smtClean="0"/>
              <a:t>Кнемідокоптоз</a:t>
            </a:r>
            <a:r>
              <a:rPr lang="ru-RU" dirty="0" smtClean="0"/>
              <a:t> </a:t>
            </a:r>
          </a:p>
          <a:p>
            <a:pPr marL="514350" indent="-514350" algn="l">
              <a:buAutoNum type="arabicPeriod"/>
            </a:pPr>
            <a:r>
              <a:rPr lang="uk-UA" dirty="0" err="1" smtClean="0"/>
              <a:t>Псороптоз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9187752" cy="672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Цикл </a:t>
            </a:r>
            <a:r>
              <a:rPr lang="ru-RU" sz="4000" b="1" dirty="0" err="1">
                <a:solidFill>
                  <a:srgbClr val="FFFF00"/>
                </a:solidFill>
              </a:rPr>
              <a:t>розвитку</a:t>
            </a:r>
            <a:r>
              <a:rPr lang="ru-RU" sz="4000" b="1" dirty="0">
                <a:solidFill>
                  <a:srgbClr val="FFFF00"/>
                </a:solidFill>
              </a:rPr>
              <a:t>.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і </a:t>
            </a:r>
            <a:r>
              <a:rPr lang="ru-RU" dirty="0" err="1"/>
              <a:t>розмножуються</a:t>
            </a:r>
            <a:r>
              <a:rPr lang="ru-RU" dirty="0"/>
              <a:t> в </a:t>
            </a:r>
            <a:r>
              <a:rPr lang="ru-RU" dirty="0" err="1"/>
              <a:t>епідермальному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Самки </a:t>
            </a:r>
            <a:r>
              <a:rPr lang="ru-RU" dirty="0" err="1"/>
              <a:t>відкладають</a:t>
            </a:r>
            <a:r>
              <a:rPr lang="ru-RU" dirty="0"/>
              <a:t> по 2–8 </a:t>
            </a:r>
            <a:r>
              <a:rPr lang="ru-RU" dirty="0" err="1"/>
              <a:t>яєць</a:t>
            </a:r>
            <a:r>
              <a:rPr lang="ru-RU" dirty="0"/>
              <a:t>, </a:t>
            </a:r>
            <a:r>
              <a:rPr lang="ru-RU" dirty="0" err="1"/>
              <a:t>усього</a:t>
            </a:r>
            <a:r>
              <a:rPr lang="ru-RU" dirty="0"/>
              <a:t> 40–60. Одна </a:t>
            </a:r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за </a:t>
            </a:r>
            <a:r>
              <a:rPr lang="ru-RU" dirty="0" err="1"/>
              <a:t>оптимальних</a:t>
            </a:r>
            <a:r>
              <a:rPr lang="ru-RU" dirty="0"/>
              <a:t> умов </a:t>
            </a:r>
            <a:r>
              <a:rPr lang="ru-RU" dirty="0" err="1"/>
              <a:t>упродовж</a:t>
            </a:r>
            <a:r>
              <a:rPr lang="ru-RU" dirty="0"/>
              <a:t> 15–19 </a:t>
            </a:r>
            <a:r>
              <a:rPr lang="ru-RU" dirty="0" err="1"/>
              <a:t>діб</a:t>
            </a:r>
            <a:r>
              <a:rPr lang="ru-RU" dirty="0"/>
              <a:t>, проходить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личинки, </a:t>
            </a:r>
            <a:r>
              <a:rPr lang="ru-RU" dirty="0" err="1"/>
              <a:t>протонімфи</a:t>
            </a:r>
            <a:r>
              <a:rPr lang="ru-RU" dirty="0"/>
              <a:t>, </a:t>
            </a:r>
            <a:r>
              <a:rPr lang="ru-RU" dirty="0" err="1"/>
              <a:t>телеонімфи</a:t>
            </a:r>
            <a:r>
              <a:rPr lang="ru-RU" dirty="0"/>
              <a:t> та </a:t>
            </a:r>
            <a:r>
              <a:rPr lang="ru-RU" dirty="0" err="1"/>
              <a:t>імаго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до 1 </a:t>
            </a:r>
            <a:r>
              <a:rPr lang="ru-RU" dirty="0" err="1"/>
              <a:t>міс</a:t>
            </a:r>
            <a:r>
              <a:rPr lang="ru-RU" dirty="0"/>
              <a:t>.,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копуляції</a:t>
            </a:r>
            <a:r>
              <a:rPr lang="ru-RU" dirty="0"/>
              <a:t> з </a:t>
            </a:r>
            <a:r>
              <a:rPr lang="ru-RU" dirty="0" err="1"/>
              <a:t>телеонімфами</a:t>
            </a:r>
            <a:r>
              <a:rPr lang="ru-RU" dirty="0"/>
              <a:t> гинуть. Самки </a:t>
            </a:r>
            <a:r>
              <a:rPr lang="ru-RU" dirty="0" err="1"/>
              <a:t>живуть</a:t>
            </a:r>
            <a:r>
              <a:rPr lang="ru-RU" dirty="0"/>
              <a:t> до 1,5 </a:t>
            </a:r>
            <a:r>
              <a:rPr lang="ru-RU" dirty="0" err="1"/>
              <a:t>міс</a:t>
            </a:r>
            <a:r>
              <a:rPr lang="ru-RU" dirty="0"/>
              <a:t>.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інвазують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телеонімфи</a:t>
            </a:r>
            <a:r>
              <a:rPr lang="ru-RU" dirty="0"/>
              <a:t> й самки.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не </a:t>
            </a:r>
            <a:r>
              <a:rPr lang="ru-RU" dirty="0" err="1"/>
              <a:t>розмножуються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свою </a:t>
            </a:r>
            <a:r>
              <a:rPr lang="ru-RU" dirty="0" err="1"/>
              <a:t>рухливість</a:t>
            </a:r>
            <a:r>
              <a:rPr lang="ru-RU" dirty="0"/>
              <a:t> до 2 </a:t>
            </a:r>
            <a:r>
              <a:rPr lang="ru-RU" dirty="0" err="1"/>
              <a:t>тижнів</a:t>
            </a:r>
            <a:r>
              <a:rPr lang="ru-RU" dirty="0"/>
              <a:t>, гинуть за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0°С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життєздатні</a:t>
            </a:r>
            <a:r>
              <a:rPr lang="ru-RU" dirty="0"/>
              <a:t> до 1 </a:t>
            </a:r>
            <a:r>
              <a:rPr lang="ru-RU" dirty="0" err="1"/>
              <a:t>міс</a:t>
            </a:r>
            <a:r>
              <a:rPr lang="ru-RU" dirty="0"/>
              <a:t>. </a:t>
            </a:r>
            <a:r>
              <a:rPr lang="ru-RU" dirty="0" err="1"/>
              <a:t>Саркоптеси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епідермісу</a:t>
            </a:r>
            <a:r>
              <a:rPr lang="ru-RU" dirty="0"/>
              <a:t>, </a:t>
            </a:r>
            <a:r>
              <a:rPr lang="ru-RU" dirty="0" err="1"/>
              <a:t>лімфою</a:t>
            </a:r>
            <a:r>
              <a:rPr lang="ru-RU" dirty="0"/>
              <a:t>, </a:t>
            </a:r>
            <a:r>
              <a:rPr lang="ru-RU" dirty="0" err="1"/>
              <a:t>запальним</a:t>
            </a:r>
            <a:r>
              <a:rPr lang="ru-RU" dirty="0"/>
              <a:t> </a:t>
            </a:r>
            <a:r>
              <a:rPr lang="ru-RU" dirty="0" err="1"/>
              <a:t>ексудатом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з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до </a:t>
            </a:r>
            <a:r>
              <a:rPr lang="ru-RU" dirty="0" err="1"/>
              <a:t>неспецифічного</a:t>
            </a:r>
            <a:r>
              <a:rPr lang="ru-RU" dirty="0"/>
              <a:t>, локально </a:t>
            </a:r>
            <a:r>
              <a:rPr lang="ru-RU" dirty="0" err="1"/>
              <a:t>розмножуватись</a:t>
            </a:r>
            <a:r>
              <a:rPr lang="ru-RU" dirty="0"/>
              <a:t> і </a:t>
            </a:r>
            <a:r>
              <a:rPr lang="ru-RU" dirty="0" err="1"/>
              <a:t>спричинювати</a:t>
            </a:r>
            <a:r>
              <a:rPr lang="ru-RU" dirty="0"/>
              <a:t> </a:t>
            </a:r>
            <a:r>
              <a:rPr lang="ru-RU" dirty="0" err="1"/>
              <a:t>короткочасне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псевдокоросту</a:t>
            </a:r>
            <a:r>
              <a:rPr lang="ru-RU" dirty="0"/>
              <a:t>, яка особливо характерна для людей.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саркоптозу</a:t>
            </a:r>
            <a:r>
              <a:rPr lang="ru-RU" dirty="0"/>
              <a:t> в людей </a:t>
            </a:r>
            <a:r>
              <a:rPr lang="ru-RU" dirty="0" err="1"/>
              <a:t>слабший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штаму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не </a:t>
            </a:r>
            <a:r>
              <a:rPr lang="ru-RU" dirty="0" err="1"/>
              <a:t>прогризають</a:t>
            </a:r>
            <a:r>
              <a:rPr lang="ru-RU" dirty="0"/>
              <a:t> ходи і не </a:t>
            </a:r>
            <a:r>
              <a:rPr lang="ru-RU" dirty="0" err="1"/>
              <a:t>розмножуються</a:t>
            </a:r>
            <a:r>
              <a:rPr lang="ru-RU" dirty="0"/>
              <a:t>. </a:t>
            </a:r>
            <a:r>
              <a:rPr lang="ru-RU" dirty="0" smtClean="0"/>
              <a:t>	Через </a:t>
            </a:r>
            <a:r>
              <a:rPr lang="ru-RU" dirty="0" err="1"/>
              <a:t>кілька</a:t>
            </a:r>
            <a:r>
              <a:rPr lang="ru-RU" dirty="0"/>
              <a:t> годин </a:t>
            </a:r>
            <a:r>
              <a:rPr lang="ru-RU" dirty="0" err="1"/>
              <a:t>після</a:t>
            </a:r>
            <a:r>
              <a:rPr lang="ru-RU" dirty="0"/>
              <a:t> контакту з хворою </a:t>
            </a:r>
            <a:r>
              <a:rPr lang="ru-RU" dirty="0" err="1"/>
              <a:t>твариною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рук, грудей, живота, стегон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почервоніння</a:t>
            </a:r>
            <a:r>
              <a:rPr lang="ru-RU" dirty="0"/>
              <a:t>, папули, </a:t>
            </a:r>
            <a:r>
              <a:rPr lang="ru-RU" dirty="0" err="1"/>
              <a:t>печія</a:t>
            </a:r>
            <a:r>
              <a:rPr lang="ru-RU" dirty="0"/>
              <a:t> і </a:t>
            </a:r>
            <a:r>
              <a:rPr lang="ru-RU" dirty="0" err="1"/>
              <a:t>свербіж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спостерігатись</a:t>
            </a:r>
            <a:r>
              <a:rPr lang="ru-RU" dirty="0"/>
              <a:t> до 4 </a:t>
            </a:r>
            <a:r>
              <a:rPr lang="ru-RU" dirty="0" err="1"/>
              <a:t>міс</a:t>
            </a:r>
            <a:r>
              <a:rPr lang="ru-RU" dirty="0"/>
              <a:t>.,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Рід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Notoedres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паразитує</a:t>
            </a:r>
            <a:r>
              <a:rPr lang="ru-RU" dirty="0"/>
              <a:t> в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котів</a:t>
            </a:r>
            <a:r>
              <a:rPr lang="ru-RU" dirty="0"/>
              <a:t> і </a:t>
            </a:r>
            <a:r>
              <a:rPr lang="ru-RU" dirty="0" err="1"/>
              <a:t>кролів</a:t>
            </a:r>
            <a:r>
              <a:rPr lang="ru-RU" dirty="0"/>
              <a:t>, </a:t>
            </a:r>
            <a:r>
              <a:rPr lang="ru-RU" dirty="0" smtClean="0"/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Knemidocoptes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у </a:t>
            </a:r>
            <a:r>
              <a:rPr lang="ru-RU" dirty="0" err="1"/>
              <a:t>свійської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 та диких </a:t>
            </a:r>
            <a:r>
              <a:rPr lang="ru-RU" dirty="0" err="1"/>
              <a:t>птахів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1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rgbClr val="FFFF00"/>
                </a:solidFill>
              </a:rPr>
              <a:t>Саркоптоз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тварин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Sarcoptosis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uk-UA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uk-UA" dirty="0"/>
              <a:t>	</a:t>
            </a:r>
            <a:r>
              <a:rPr lang="ru-RU" dirty="0" smtClean="0"/>
              <a:t>Хвороба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спричинювана</a:t>
            </a:r>
            <a:r>
              <a:rPr lang="ru-RU" dirty="0"/>
              <a:t> </a:t>
            </a:r>
            <a:r>
              <a:rPr lang="ru-RU" dirty="0" err="1"/>
              <a:t>кліщами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Sarcoptes</a:t>
            </a:r>
            <a:r>
              <a:rPr lang="en-US" dirty="0" smtClean="0"/>
              <a:t> </a:t>
            </a:r>
            <a:r>
              <a:rPr lang="en-US" dirty="0" err="1"/>
              <a:t>capre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кіз</a:t>
            </a:r>
            <a:r>
              <a:rPr lang="ru-RU" dirty="0"/>
              <a:t>), </a:t>
            </a:r>
            <a:endParaRPr lang="ru-RU" dirty="0" smtClean="0"/>
          </a:p>
          <a:p>
            <a:pPr marL="137160" indent="0">
              <a:buNone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ovis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овець</a:t>
            </a:r>
            <a:r>
              <a:rPr lang="ru-RU" dirty="0" smtClean="0"/>
              <a:t>),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en-US" dirty="0"/>
              <a:t>S. </a:t>
            </a:r>
            <a:r>
              <a:rPr lang="en-US" dirty="0" err="1"/>
              <a:t>bovis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), </a:t>
            </a:r>
            <a:endParaRPr lang="ru-RU" dirty="0" smtClean="0"/>
          </a:p>
          <a:p>
            <a:pPr marL="137160" indent="0">
              <a:buNone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equi</a:t>
            </a:r>
            <a:r>
              <a:rPr lang="en-US" dirty="0"/>
              <a:t> (</a:t>
            </a:r>
            <a:r>
              <a:rPr lang="ru-RU" dirty="0"/>
              <a:t>у коней), </a:t>
            </a:r>
            <a:endParaRPr lang="ru-RU" dirty="0" smtClean="0"/>
          </a:p>
          <a:p>
            <a:pPr marL="137160" indent="0">
              <a:buNone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suis</a:t>
            </a:r>
            <a:r>
              <a:rPr lang="en-US" dirty="0"/>
              <a:t> (</a:t>
            </a:r>
            <a:r>
              <a:rPr lang="ru-RU" dirty="0"/>
              <a:t>у поросят і </a:t>
            </a:r>
            <a:r>
              <a:rPr lang="ru-RU" dirty="0" err="1"/>
              <a:t>підсвинків</a:t>
            </a:r>
            <a:r>
              <a:rPr lang="ru-RU" dirty="0"/>
              <a:t>),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S.parvula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у свиноматок і </a:t>
            </a:r>
            <a:r>
              <a:rPr lang="ru-RU" dirty="0" err="1"/>
              <a:t>кнурів</a:t>
            </a:r>
            <a:r>
              <a:rPr lang="ru-RU" dirty="0"/>
              <a:t>),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S.can</a:t>
            </a:r>
            <a:r>
              <a:rPr lang="ru-RU" dirty="0"/>
              <a:t>і</a:t>
            </a:r>
            <a:r>
              <a:rPr lang="en-US" dirty="0"/>
              <a:t>s (</a:t>
            </a:r>
            <a:r>
              <a:rPr lang="ru-RU" dirty="0"/>
              <a:t>у собак)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Sarcoptidae</a:t>
            </a:r>
            <a:r>
              <a:rPr lang="en-US" dirty="0"/>
              <a:t>,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запаленням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облисінням</a:t>
            </a:r>
            <a:r>
              <a:rPr lang="ru-RU" dirty="0"/>
              <a:t> і </a:t>
            </a:r>
            <a:r>
              <a:rPr lang="ru-RU" dirty="0" err="1"/>
              <a:t>зниженням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052736"/>
            <a:ext cx="334786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dirty="0" smtClean="0"/>
              <a:t>	</a:t>
            </a:r>
            <a:r>
              <a:rPr lang="ru-RU" sz="4800" b="1" dirty="0" err="1" smtClean="0">
                <a:solidFill>
                  <a:srgbClr val="FF0000"/>
                </a:solidFill>
              </a:rPr>
              <a:t>Морфологія</a:t>
            </a:r>
            <a:r>
              <a:rPr lang="ru-RU" sz="4800" b="1" dirty="0">
                <a:solidFill>
                  <a:srgbClr val="FF0000"/>
                </a:solidFill>
              </a:rPr>
              <a:t>.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en-US" dirty="0" err="1"/>
              <a:t>Sarcoptes</a:t>
            </a:r>
            <a:r>
              <a:rPr lang="en-US" dirty="0"/>
              <a:t> (</a:t>
            </a:r>
            <a:r>
              <a:rPr lang="ru-RU" dirty="0" err="1"/>
              <a:t>свербуни</a:t>
            </a:r>
            <a:r>
              <a:rPr lang="ru-RU" dirty="0"/>
              <a:t>) –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, </a:t>
            </a:r>
            <a:r>
              <a:rPr lang="ru-RU" dirty="0" err="1"/>
              <a:t>самці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до 0,2 мм, самки – 0,5 мм.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округлої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блідо-сірого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Кутикула </a:t>
            </a:r>
            <a:r>
              <a:rPr lang="ru-RU" dirty="0" err="1"/>
              <a:t>посмугована</a:t>
            </a:r>
            <a:r>
              <a:rPr lang="ru-RU" dirty="0"/>
              <a:t> в поперечному </a:t>
            </a:r>
            <a:r>
              <a:rPr lang="ru-RU" dirty="0" err="1"/>
              <a:t>напрямку</a:t>
            </a:r>
            <a:r>
              <a:rPr lang="ru-RU" dirty="0"/>
              <a:t> й на спинному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трикутної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луски</a:t>
            </a:r>
            <a:r>
              <a:rPr lang="ru-RU" dirty="0"/>
              <a:t> та щетинки, </a:t>
            </a:r>
            <a:r>
              <a:rPr lang="ru-RU" dirty="0" err="1"/>
              <a:t>спрямовані</a:t>
            </a:r>
            <a:r>
              <a:rPr lang="ru-RU" dirty="0"/>
              <a:t> назад. Лапки </a:t>
            </a:r>
            <a:r>
              <a:rPr lang="ru-RU" dirty="0" err="1"/>
              <a:t>короткі</a:t>
            </a:r>
            <a:r>
              <a:rPr lang="ru-RU" dirty="0"/>
              <a:t>, </a:t>
            </a:r>
            <a:r>
              <a:rPr lang="ru-RU" dirty="0" err="1"/>
              <a:t>товсті</a:t>
            </a:r>
            <a:r>
              <a:rPr lang="ru-RU" dirty="0"/>
              <a:t>, </a:t>
            </a:r>
            <a:r>
              <a:rPr lang="ru-RU" dirty="0" err="1"/>
              <a:t>конусоподібні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присоски на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нечленистих</a:t>
            </a:r>
            <a:r>
              <a:rPr lang="ru-RU" dirty="0"/>
              <a:t> </a:t>
            </a:r>
            <a:r>
              <a:rPr lang="ru-RU" dirty="0" err="1"/>
              <a:t>стриженьках</a:t>
            </a:r>
            <a:r>
              <a:rPr lang="ru-RU" dirty="0"/>
              <a:t>. </a:t>
            </a:r>
            <a:r>
              <a:rPr lang="ru-RU" dirty="0" err="1"/>
              <a:t>Кріпляться</a:t>
            </a:r>
            <a:r>
              <a:rPr lang="ru-RU" dirty="0"/>
              <a:t> вони з вентрального боку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кліща</a:t>
            </a:r>
            <a:r>
              <a:rPr lang="ru-RU" dirty="0"/>
              <a:t>. У самок </a:t>
            </a:r>
            <a:r>
              <a:rPr lang="ru-RU" dirty="0" err="1"/>
              <a:t>задня</a:t>
            </a:r>
            <a:r>
              <a:rPr lang="ru-RU" dirty="0"/>
              <a:t> пара лапок без </a:t>
            </a:r>
            <a:r>
              <a:rPr lang="ru-RU" dirty="0" err="1"/>
              <a:t>присосків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щетинки, а у </a:t>
            </a:r>
            <a:r>
              <a:rPr lang="ru-RU" dirty="0" err="1"/>
              <a:t>самців</a:t>
            </a:r>
            <a:r>
              <a:rPr lang="ru-RU" dirty="0"/>
              <a:t> є </a:t>
            </a:r>
            <a:r>
              <a:rPr lang="ru-RU" dirty="0" err="1"/>
              <a:t>довгі</a:t>
            </a:r>
            <a:r>
              <a:rPr lang="ru-RU" dirty="0"/>
              <a:t> щетинки на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парі</a:t>
            </a:r>
            <a:r>
              <a:rPr lang="ru-RU" dirty="0"/>
              <a:t> лапок. Хоботок – </a:t>
            </a:r>
            <a:r>
              <a:rPr lang="ru-RU" dirty="0" err="1"/>
              <a:t>гризучого</a:t>
            </a:r>
            <a:r>
              <a:rPr lang="ru-RU" dirty="0"/>
              <a:t> типу, короткий, </a:t>
            </a:r>
            <a:r>
              <a:rPr lang="ru-RU" dirty="0" err="1"/>
              <a:t>підковоподібний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тонких </a:t>
            </a:r>
            <a:r>
              <a:rPr lang="ru-RU" dirty="0" err="1"/>
              <a:t>хеліцер</a:t>
            </a:r>
            <a:r>
              <a:rPr lang="ru-RU" dirty="0"/>
              <a:t> і </a:t>
            </a:r>
            <a:r>
              <a:rPr lang="ru-RU" dirty="0" err="1"/>
              <a:t>тричленистих</a:t>
            </a:r>
            <a:r>
              <a:rPr lang="ru-RU" dirty="0"/>
              <a:t> </a:t>
            </a:r>
            <a:r>
              <a:rPr lang="ru-RU" dirty="0" err="1"/>
              <a:t>пальп</a:t>
            </a:r>
            <a:r>
              <a:rPr lang="ru-RU" dirty="0"/>
              <a:t>. Очей </a:t>
            </a:r>
            <a:r>
              <a:rPr lang="ru-RU" dirty="0" err="1"/>
              <a:t>немає</a:t>
            </a:r>
            <a:r>
              <a:rPr lang="ru-RU" dirty="0"/>
              <a:t>. Анус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задньому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, 0,15–0,25 мм </a:t>
            </a:r>
            <a:r>
              <a:rPr lang="ru-RU" dirty="0" err="1"/>
              <a:t>завдовжки</a:t>
            </a:r>
            <a:r>
              <a:rPr lang="ru-RU" dirty="0"/>
              <a:t>, </a:t>
            </a:r>
            <a:r>
              <a:rPr lang="ru-RU" dirty="0" err="1"/>
              <a:t>овальні</a:t>
            </a:r>
            <a:r>
              <a:rPr lang="ru-RU" dirty="0"/>
              <a:t>, </a:t>
            </a:r>
            <a:r>
              <a:rPr lang="ru-RU" dirty="0" err="1"/>
              <a:t>незрілі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двошарову</a:t>
            </a:r>
            <a:r>
              <a:rPr lang="ru-RU" dirty="0"/>
              <a:t> </a:t>
            </a:r>
            <a:r>
              <a:rPr lang="ru-RU" dirty="0" err="1" smtClean="0"/>
              <a:t>оболонку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6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32143" r="28495" b="37500"/>
          <a:stretch/>
        </p:blipFill>
        <p:spPr bwMode="auto">
          <a:xfrm>
            <a:off x="-13522" y="0"/>
            <a:ext cx="9272984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Цикл </a:t>
            </a:r>
            <a:r>
              <a:rPr lang="ru-RU" sz="4000" b="1" dirty="0" err="1">
                <a:solidFill>
                  <a:srgbClr val="FF0000"/>
                </a:solidFill>
              </a:rPr>
              <a:t>розвитку</a:t>
            </a:r>
            <a:r>
              <a:rPr lang="ru-RU" sz="4000" b="1" dirty="0">
                <a:solidFill>
                  <a:srgbClr val="FF0000"/>
                </a:solidFill>
              </a:rPr>
              <a:t>.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і </a:t>
            </a:r>
            <a:r>
              <a:rPr lang="ru-RU" dirty="0" err="1"/>
              <a:t>розмножуються</a:t>
            </a:r>
            <a:r>
              <a:rPr lang="ru-RU" dirty="0"/>
              <a:t> в </a:t>
            </a:r>
            <a:r>
              <a:rPr lang="ru-RU" dirty="0" err="1"/>
              <a:t>епідермальному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Самки </a:t>
            </a:r>
            <a:r>
              <a:rPr lang="ru-RU" dirty="0" err="1"/>
              <a:t>відкладають</a:t>
            </a:r>
            <a:r>
              <a:rPr lang="ru-RU" dirty="0"/>
              <a:t> по 2–8 </a:t>
            </a:r>
            <a:r>
              <a:rPr lang="ru-RU" dirty="0" err="1"/>
              <a:t>яєць</a:t>
            </a:r>
            <a:r>
              <a:rPr lang="ru-RU" dirty="0"/>
              <a:t>, </a:t>
            </a:r>
            <a:r>
              <a:rPr lang="ru-RU" dirty="0" err="1"/>
              <a:t>усього</a:t>
            </a:r>
            <a:r>
              <a:rPr lang="ru-RU" dirty="0"/>
              <a:t> 40–60. Одна </a:t>
            </a:r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за </a:t>
            </a:r>
            <a:r>
              <a:rPr lang="ru-RU" dirty="0" err="1"/>
              <a:t>оптимальних</a:t>
            </a:r>
            <a:r>
              <a:rPr lang="ru-RU" dirty="0"/>
              <a:t> умов </a:t>
            </a:r>
            <a:r>
              <a:rPr lang="ru-RU" dirty="0" err="1"/>
              <a:t>упродовж</a:t>
            </a:r>
            <a:r>
              <a:rPr lang="ru-RU" dirty="0"/>
              <a:t> 15–19 </a:t>
            </a:r>
            <a:r>
              <a:rPr lang="ru-RU" dirty="0" err="1"/>
              <a:t>діб</a:t>
            </a:r>
            <a:r>
              <a:rPr lang="ru-RU" dirty="0"/>
              <a:t>, проходить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личинки,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протонімфи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телеонімфи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імаго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до 1 </a:t>
            </a:r>
            <a:r>
              <a:rPr lang="ru-RU" dirty="0" err="1"/>
              <a:t>міс</a:t>
            </a:r>
            <a:r>
              <a:rPr lang="ru-RU" dirty="0"/>
              <a:t>.,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копуляції</a:t>
            </a:r>
            <a:r>
              <a:rPr lang="ru-RU" dirty="0"/>
              <a:t> з </a:t>
            </a:r>
            <a:r>
              <a:rPr lang="ru-RU" dirty="0" err="1"/>
              <a:t>телеонімфами</a:t>
            </a:r>
            <a:r>
              <a:rPr lang="ru-RU" dirty="0"/>
              <a:t> гинуть. Самки </a:t>
            </a:r>
            <a:r>
              <a:rPr lang="ru-RU" dirty="0" err="1"/>
              <a:t>живуть</a:t>
            </a:r>
            <a:r>
              <a:rPr lang="ru-RU" dirty="0"/>
              <a:t> до 1,5 </a:t>
            </a:r>
            <a:r>
              <a:rPr lang="ru-RU" dirty="0" err="1"/>
              <a:t>міс</a:t>
            </a:r>
            <a:r>
              <a:rPr lang="ru-RU" dirty="0"/>
              <a:t>.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інвазують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телеонімфи</a:t>
            </a:r>
            <a:r>
              <a:rPr lang="ru-RU" dirty="0"/>
              <a:t> й самки.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не </a:t>
            </a:r>
            <a:r>
              <a:rPr lang="ru-RU" dirty="0" err="1"/>
              <a:t>розмножуються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свою </a:t>
            </a:r>
            <a:r>
              <a:rPr lang="ru-RU" dirty="0" err="1"/>
              <a:t>рухливість</a:t>
            </a:r>
            <a:r>
              <a:rPr lang="ru-RU" dirty="0"/>
              <a:t> до 2 </a:t>
            </a:r>
            <a:r>
              <a:rPr lang="ru-RU" dirty="0" err="1"/>
              <a:t>тижнів</a:t>
            </a:r>
            <a:r>
              <a:rPr lang="ru-RU" dirty="0"/>
              <a:t>, гинуть за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0°С. </a:t>
            </a:r>
            <a:r>
              <a:rPr lang="ru-RU" dirty="0" smtClean="0"/>
              <a:t>	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/>
              <a:t>життєздатні</a:t>
            </a:r>
            <a:r>
              <a:rPr lang="ru-RU" dirty="0"/>
              <a:t> до 1 </a:t>
            </a:r>
            <a:r>
              <a:rPr lang="ru-RU" dirty="0" err="1"/>
              <a:t>міс</a:t>
            </a:r>
            <a:r>
              <a:rPr lang="ru-RU" dirty="0"/>
              <a:t>. </a:t>
            </a:r>
            <a:r>
              <a:rPr lang="ru-RU" dirty="0" err="1"/>
              <a:t>Саркоптеси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епідермісу</a:t>
            </a:r>
            <a:r>
              <a:rPr lang="ru-RU" dirty="0"/>
              <a:t>, </a:t>
            </a:r>
            <a:r>
              <a:rPr lang="ru-RU" dirty="0" err="1"/>
              <a:t>лімфою</a:t>
            </a:r>
            <a:r>
              <a:rPr lang="ru-RU" dirty="0"/>
              <a:t>, </a:t>
            </a:r>
            <a:r>
              <a:rPr lang="ru-RU" dirty="0" err="1"/>
              <a:t>запальним</a:t>
            </a:r>
            <a:r>
              <a:rPr lang="ru-RU" dirty="0"/>
              <a:t> </a:t>
            </a:r>
            <a:r>
              <a:rPr lang="ru-RU" dirty="0" err="1" smtClean="0"/>
              <a:t>ексудатом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8516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7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з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до </a:t>
            </a:r>
            <a:r>
              <a:rPr lang="ru-RU" dirty="0" err="1"/>
              <a:t>неспецифічного</a:t>
            </a:r>
            <a:r>
              <a:rPr lang="ru-RU" dirty="0"/>
              <a:t>, локально </a:t>
            </a:r>
            <a:r>
              <a:rPr lang="ru-RU" dirty="0" err="1"/>
              <a:t>розмножуватись</a:t>
            </a:r>
            <a:r>
              <a:rPr lang="ru-RU" dirty="0"/>
              <a:t> і </a:t>
            </a:r>
            <a:r>
              <a:rPr lang="ru-RU" dirty="0" err="1"/>
              <a:t>спричинювати</a:t>
            </a:r>
            <a:r>
              <a:rPr lang="ru-RU" dirty="0"/>
              <a:t> </a:t>
            </a:r>
            <a:r>
              <a:rPr lang="ru-RU" dirty="0" err="1"/>
              <a:t>короткочасне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псевдокоросту</a:t>
            </a:r>
            <a:r>
              <a:rPr lang="ru-RU" dirty="0"/>
              <a:t>, яка особливо характерна для людей. При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саркоптозу</a:t>
            </a:r>
            <a:r>
              <a:rPr lang="ru-RU" dirty="0"/>
              <a:t> в людей </a:t>
            </a:r>
            <a:r>
              <a:rPr lang="ru-RU" dirty="0" err="1"/>
              <a:t>слабший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зараженні</a:t>
            </a:r>
            <a:r>
              <a:rPr lang="ru-RU" dirty="0"/>
              <a:t> </a:t>
            </a: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штаму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не </a:t>
            </a:r>
            <a:r>
              <a:rPr lang="ru-RU" dirty="0" err="1"/>
              <a:t>прогризають</a:t>
            </a:r>
            <a:r>
              <a:rPr lang="ru-RU" dirty="0"/>
              <a:t> ходи і не </a:t>
            </a:r>
            <a:r>
              <a:rPr lang="ru-RU" dirty="0" err="1"/>
              <a:t>розмножуються</a:t>
            </a:r>
            <a:r>
              <a:rPr lang="ru-RU" dirty="0"/>
              <a:t>. Через </a:t>
            </a:r>
            <a:r>
              <a:rPr lang="ru-RU" dirty="0" err="1"/>
              <a:t>кілька</a:t>
            </a:r>
            <a:r>
              <a:rPr lang="ru-RU" dirty="0"/>
              <a:t> годин </a:t>
            </a:r>
            <a:r>
              <a:rPr lang="ru-RU" dirty="0" err="1"/>
              <a:t>після</a:t>
            </a:r>
            <a:r>
              <a:rPr lang="ru-RU" dirty="0"/>
              <a:t> контакту з хворою </a:t>
            </a:r>
            <a:r>
              <a:rPr lang="ru-RU" dirty="0" err="1"/>
              <a:t>твариною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рук, грудей, живота, стегон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почервоніння</a:t>
            </a:r>
            <a:r>
              <a:rPr lang="ru-RU" dirty="0"/>
              <a:t>, папули, </a:t>
            </a:r>
            <a:r>
              <a:rPr lang="ru-RU" dirty="0" err="1"/>
              <a:t>печія</a:t>
            </a:r>
            <a:r>
              <a:rPr lang="ru-RU" dirty="0"/>
              <a:t> і </a:t>
            </a:r>
            <a:r>
              <a:rPr lang="ru-RU" dirty="0" err="1"/>
              <a:t>свербіж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спостерігатись</a:t>
            </a:r>
            <a:r>
              <a:rPr lang="ru-RU" dirty="0"/>
              <a:t> до 4 </a:t>
            </a:r>
            <a:r>
              <a:rPr lang="ru-RU" dirty="0" err="1"/>
              <a:t>міс</a:t>
            </a:r>
            <a:r>
              <a:rPr lang="ru-RU" dirty="0"/>
              <a:t>.,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sz="3200" b="1" dirty="0" err="1" smtClean="0">
                <a:solidFill>
                  <a:srgbClr val="FFFF00"/>
                </a:solidFill>
              </a:rPr>
              <a:t>Рід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Notoedres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паразитує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</a:rPr>
              <a:t>шкірі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котів</a:t>
            </a:r>
            <a:r>
              <a:rPr lang="ru-RU" sz="3200" b="1" dirty="0">
                <a:solidFill>
                  <a:srgbClr val="FFFF00"/>
                </a:solidFill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</a:rPr>
              <a:t>кролів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en-US" sz="3200" b="1" dirty="0" err="1">
                <a:solidFill>
                  <a:srgbClr val="FFFF00"/>
                </a:solidFill>
              </a:rPr>
              <a:t>Knemidocoptes</a:t>
            </a:r>
            <a:r>
              <a:rPr lang="en-US" sz="3200" b="1" dirty="0">
                <a:solidFill>
                  <a:srgbClr val="FFFF00"/>
                </a:solidFill>
              </a:rPr>
              <a:t> – </a:t>
            </a:r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свійської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птиці</a:t>
            </a:r>
            <a:r>
              <a:rPr lang="ru-RU" sz="3200" b="1" dirty="0">
                <a:solidFill>
                  <a:srgbClr val="FFFF00"/>
                </a:solidFill>
              </a:rPr>
              <a:t> та диких </a:t>
            </a:r>
            <a:r>
              <a:rPr lang="ru-RU" sz="3200" b="1" dirty="0" err="1">
                <a:solidFill>
                  <a:srgbClr val="FFFF00"/>
                </a:solidFill>
              </a:rPr>
              <a:t>птахів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40080" r="25817" b="35227"/>
          <a:stretch/>
        </p:blipFill>
        <p:spPr bwMode="auto">
          <a:xfrm>
            <a:off x="0" y="116632"/>
            <a:ext cx="910062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 err="1">
                <a:solidFill>
                  <a:srgbClr val="FFFF00"/>
                </a:solidFill>
              </a:rPr>
              <a:t>Епізоотологічні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дані</a:t>
            </a:r>
            <a:r>
              <a:rPr lang="ru-RU" sz="4000" b="1" dirty="0">
                <a:solidFill>
                  <a:srgbClr val="FFFF00"/>
                </a:solidFill>
              </a:rPr>
              <a:t>.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/>
              <a:t>реєструють</a:t>
            </a:r>
            <a:r>
              <a:rPr lang="ru-RU" dirty="0"/>
              <a:t> у свиней, </a:t>
            </a:r>
            <a:r>
              <a:rPr lang="ru-RU" dirty="0" err="1"/>
              <a:t>кіз</a:t>
            </a:r>
            <a:r>
              <a:rPr lang="ru-RU" dirty="0"/>
              <a:t>,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коней, собак, </a:t>
            </a:r>
            <a:r>
              <a:rPr lang="ru-RU" dirty="0" err="1"/>
              <a:t>котів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є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поширенні</a:t>
            </a:r>
            <a:r>
              <a:rPr lang="ru-RU" dirty="0"/>
              <a:t> </a:t>
            </a:r>
            <a:r>
              <a:rPr lang="ru-RU" dirty="0" err="1"/>
              <a:t>саркоптозу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тісний</a:t>
            </a:r>
            <a:r>
              <a:rPr lang="ru-RU" dirty="0"/>
              <a:t> контакт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здоровими</a:t>
            </a:r>
            <a:r>
              <a:rPr lang="ru-RU" dirty="0"/>
              <a:t>,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антисанітарні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(</a:t>
            </a:r>
            <a:r>
              <a:rPr lang="ru-RU" dirty="0" err="1"/>
              <a:t>брудні</a:t>
            </a:r>
            <a:r>
              <a:rPr lang="ru-RU" dirty="0"/>
              <a:t>, </a:t>
            </a:r>
            <a:r>
              <a:rPr lang="ru-RU" dirty="0" err="1"/>
              <a:t>тісні</a:t>
            </a:r>
            <a:r>
              <a:rPr lang="ru-RU" dirty="0"/>
              <a:t>, </a:t>
            </a:r>
            <a:r>
              <a:rPr lang="ru-RU" dirty="0" err="1"/>
              <a:t>сирі</a:t>
            </a:r>
            <a:r>
              <a:rPr lang="ru-RU" dirty="0"/>
              <a:t> й </a:t>
            </a:r>
            <a:r>
              <a:rPr lang="ru-RU" dirty="0" err="1"/>
              <a:t>темні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денники, </a:t>
            </a:r>
            <a:r>
              <a:rPr lang="ru-RU" dirty="0" err="1"/>
              <a:t>клітки</a:t>
            </a:r>
            <a:r>
              <a:rPr lang="ru-RU" dirty="0"/>
              <a:t>), </a:t>
            </a:r>
            <a:r>
              <a:rPr lang="ru-RU" dirty="0" err="1"/>
              <a:t>неповноцінна</a:t>
            </a:r>
            <a:r>
              <a:rPr lang="ru-RU" dirty="0"/>
              <a:t> </a:t>
            </a:r>
            <a:r>
              <a:rPr lang="ru-RU" dirty="0" err="1"/>
              <a:t>годівля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гельмінтозів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20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200" b="1" dirty="0" err="1" smtClean="0">
                <a:solidFill>
                  <a:srgbClr val="FFFF00"/>
                </a:solidFill>
              </a:rPr>
              <a:t>Арахнологія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зоології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павукоподібних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і </a:t>
            </a:r>
            <a:r>
              <a:rPr lang="ru-RU" dirty="0" err="1"/>
              <a:t>кліщів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Акарологія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паразитології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та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спричинювані</a:t>
            </a:r>
            <a:r>
              <a:rPr lang="ru-RU" dirty="0"/>
              <a:t> ними. </a:t>
            </a:r>
            <a:endParaRPr lang="ru-RU" dirty="0" smtClean="0"/>
          </a:p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Основи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морфології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біології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акариформних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кліщів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Павукоподібні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розділене</a:t>
            </a:r>
            <a:r>
              <a:rPr lang="ru-RU" dirty="0"/>
              <a:t> на головогруди і </a:t>
            </a:r>
            <a:r>
              <a:rPr lang="ru-RU" dirty="0" err="1"/>
              <a:t>черевце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з </a:t>
            </a:r>
            <a:r>
              <a:rPr lang="ru-RU" dirty="0" err="1"/>
              <a:t>чотирма</a:t>
            </a:r>
            <a:r>
              <a:rPr lang="ru-RU" dirty="0"/>
              <a:t> парами </a:t>
            </a:r>
            <a:r>
              <a:rPr lang="ru-RU" dirty="0" err="1"/>
              <a:t>кінцівок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крил</a:t>
            </a:r>
            <a:r>
              <a:rPr lang="ru-RU" dirty="0"/>
              <a:t> та </a:t>
            </a:r>
            <a:r>
              <a:rPr lang="ru-RU" dirty="0" err="1"/>
              <a:t>вусиків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З </a:t>
            </a:r>
            <a:r>
              <a:rPr lang="ru-RU" dirty="0" err="1"/>
              <a:t>павукоподібних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і часто </a:t>
            </a:r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тваринах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коливаються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0,1 до 20 мм.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суцільне</a:t>
            </a:r>
            <a:r>
              <a:rPr lang="ru-RU" dirty="0"/>
              <a:t>, без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сегментації</a:t>
            </a:r>
            <a:r>
              <a:rPr lang="ru-RU" dirty="0"/>
              <a:t>,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вкрите</a:t>
            </a:r>
            <a:r>
              <a:rPr lang="ru-RU" dirty="0"/>
              <a:t> кутикулою.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40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FFFF00"/>
                </a:solidFill>
              </a:rPr>
              <a:t>Збудник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хвороби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Ч</a:t>
            </a:r>
            <a:r>
              <a:rPr lang="ru-RU" dirty="0" smtClean="0"/>
              <a:t>асто </a:t>
            </a:r>
            <a:r>
              <a:rPr lang="ru-RU" dirty="0" err="1"/>
              <a:t>передається</a:t>
            </a:r>
            <a:r>
              <a:rPr lang="ru-RU" dirty="0"/>
              <a:t> через </a:t>
            </a:r>
            <a:r>
              <a:rPr lang="ru-RU" dirty="0" err="1"/>
              <a:t>підстилку</a:t>
            </a:r>
            <a:r>
              <a:rPr lang="ru-RU" dirty="0"/>
              <a:t>, </a:t>
            </a:r>
            <a:r>
              <a:rPr lang="ru-RU" dirty="0" err="1"/>
              <a:t>інвентар</a:t>
            </a:r>
            <a:r>
              <a:rPr lang="ru-RU" dirty="0"/>
              <a:t> (у коней через </a:t>
            </a:r>
            <a:r>
              <a:rPr lang="ru-RU" dirty="0" err="1"/>
              <a:t>збрую</a:t>
            </a:r>
            <a:r>
              <a:rPr lang="ru-RU" dirty="0"/>
              <a:t>), </a:t>
            </a:r>
            <a:r>
              <a:rPr lang="ru-RU" dirty="0" err="1"/>
              <a:t>взуття</a:t>
            </a:r>
            <a:r>
              <a:rPr lang="ru-RU" dirty="0"/>
              <a:t> та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обслуговуючого</a:t>
            </a:r>
            <a:r>
              <a:rPr lang="ru-RU" dirty="0"/>
              <a:t> персоналу,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r>
              <a:rPr lang="ru-RU" dirty="0"/>
              <a:t>, </a:t>
            </a:r>
            <a:r>
              <a:rPr lang="ru-RU" dirty="0" err="1"/>
              <a:t>гризунами</a:t>
            </a:r>
            <a:r>
              <a:rPr lang="ru-RU" dirty="0"/>
              <a:t>. </a:t>
            </a:r>
            <a:r>
              <a:rPr lang="ru-RU" dirty="0" smtClean="0"/>
              <a:t>	</a:t>
            </a:r>
            <a:r>
              <a:rPr lang="ru-RU" dirty="0" err="1" smtClean="0"/>
              <a:t>Саркоптеси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тваринах</a:t>
            </a:r>
            <a:r>
              <a:rPr lang="ru-RU" dirty="0"/>
              <a:t> у будь-яку пору року,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пік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осінньо</a:t>
            </a:r>
            <a:r>
              <a:rPr lang="ru-RU" dirty="0"/>
              <a:t>-зимовий </a:t>
            </a:r>
            <a:r>
              <a:rPr lang="ru-RU" dirty="0" err="1"/>
              <a:t>період</a:t>
            </a:r>
            <a:r>
              <a:rPr lang="ru-RU" dirty="0"/>
              <a:t> та рано </a:t>
            </a:r>
            <a:r>
              <a:rPr lang="ru-RU" dirty="0" err="1"/>
              <a:t>навесні</a:t>
            </a:r>
            <a:r>
              <a:rPr lang="ru-RU" dirty="0"/>
              <a:t>.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хворобу </a:t>
            </a:r>
            <a:r>
              <a:rPr lang="ru-RU" dirty="0" err="1"/>
              <a:t>реєструють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 </a:t>
            </a:r>
            <a:r>
              <a:rPr lang="ru-RU" dirty="0" err="1"/>
              <a:t>Інсоляція</a:t>
            </a:r>
            <a:r>
              <a:rPr lang="ru-RU" dirty="0"/>
              <a:t>, </a:t>
            </a:r>
            <a:r>
              <a:rPr lang="ru-RU" dirty="0" err="1"/>
              <a:t>сухе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самовиліковування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не </a:t>
            </a:r>
            <a:r>
              <a:rPr lang="ru-RU" dirty="0" err="1"/>
              <a:t>спостерігається</a:t>
            </a:r>
            <a:r>
              <a:rPr lang="ru-RU" dirty="0"/>
              <a:t>. Тяжко </a:t>
            </a:r>
            <a:r>
              <a:rPr lang="ru-RU" dirty="0" err="1"/>
              <a:t>хворіють</a:t>
            </a:r>
            <a:r>
              <a:rPr lang="ru-RU" dirty="0"/>
              <a:t> </a:t>
            </a:r>
            <a:r>
              <a:rPr lang="ru-RU" dirty="0" err="1"/>
              <a:t>виснажені</a:t>
            </a:r>
            <a:r>
              <a:rPr lang="ru-RU" dirty="0"/>
              <a:t> й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725144"/>
            <a:ext cx="3059832" cy="21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4"/>
            <a:ext cx="9193288" cy="68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58356"/>
            <a:ext cx="9036496" cy="20996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до </a:t>
            </a:r>
            <a:r>
              <a:rPr lang="ru-RU" dirty="0" err="1"/>
              <a:t>неспецифічного</a:t>
            </a:r>
            <a:r>
              <a:rPr lang="ru-RU" dirty="0"/>
              <a:t>, локально </a:t>
            </a:r>
            <a:r>
              <a:rPr lang="ru-RU" dirty="0" err="1"/>
              <a:t>розмножуватись</a:t>
            </a:r>
            <a:r>
              <a:rPr lang="ru-RU" dirty="0"/>
              <a:t> і </a:t>
            </a:r>
            <a:r>
              <a:rPr lang="ru-RU" dirty="0" err="1"/>
              <a:t>спричинювати</a:t>
            </a:r>
            <a:r>
              <a:rPr lang="ru-RU" dirty="0"/>
              <a:t> </a:t>
            </a:r>
            <a:r>
              <a:rPr lang="ru-RU" dirty="0" err="1"/>
              <a:t>короткочасне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псевдокоросту</a:t>
            </a:r>
            <a:r>
              <a:rPr lang="ru-RU" dirty="0"/>
              <a:t>, яка особливо характерна для людей.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33730" r="28048" b="17658"/>
          <a:stretch/>
        </p:blipFill>
        <p:spPr bwMode="auto">
          <a:xfrm>
            <a:off x="0" y="15327"/>
            <a:ext cx="9036496" cy="470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Патогенез.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прогризають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горизонтальні</a:t>
            </a:r>
            <a:r>
              <a:rPr lang="ru-RU" dirty="0"/>
              <a:t> й </a:t>
            </a:r>
            <a:r>
              <a:rPr lang="ru-RU" dirty="0" err="1"/>
              <a:t>вертикальні</a:t>
            </a:r>
            <a:r>
              <a:rPr lang="ru-RU" dirty="0"/>
              <a:t> ходи в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капіляри</a:t>
            </a:r>
            <a:r>
              <a:rPr lang="ru-RU" dirty="0"/>
              <a:t> та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патогенної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та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у кров з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ураженої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інтоксикацію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, </a:t>
            </a:r>
            <a:r>
              <a:rPr lang="ru-RU" dirty="0" err="1"/>
              <a:t>нервової</a:t>
            </a:r>
            <a:r>
              <a:rPr lang="ru-RU" dirty="0"/>
              <a:t> систем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,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гемоглобіну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лейкоцитів</a:t>
            </a:r>
            <a:r>
              <a:rPr lang="ru-RU" dirty="0"/>
              <a:t> і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еозинофілія</a:t>
            </a:r>
            <a:r>
              <a:rPr lang="ru-RU" dirty="0"/>
              <a:t>.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недостатня</a:t>
            </a:r>
            <a:r>
              <a:rPr lang="ru-RU" dirty="0"/>
              <a:t> й </a:t>
            </a:r>
            <a:r>
              <a:rPr lang="ru-RU" dirty="0" err="1"/>
              <a:t>неповноцінна</a:t>
            </a:r>
            <a:r>
              <a:rPr lang="ru-RU" dirty="0"/>
              <a:t> </a:t>
            </a:r>
            <a:r>
              <a:rPr lang="ru-RU" dirty="0" err="1"/>
              <a:t>годівля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виснажує</a:t>
            </a:r>
            <a:r>
              <a:rPr lang="ru-RU" dirty="0"/>
              <a:t>, а </a:t>
            </a:r>
            <a:r>
              <a:rPr lang="ru-RU" dirty="0" err="1"/>
              <a:t>інтоксикація</a:t>
            </a:r>
            <a:r>
              <a:rPr lang="ru-RU" dirty="0"/>
              <a:t> часто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1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4000" b="1" dirty="0" err="1">
                <a:solidFill>
                  <a:srgbClr val="FFFF00"/>
                </a:solidFill>
              </a:rPr>
              <a:t>Клінічні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ознаки</a:t>
            </a:r>
            <a:r>
              <a:rPr lang="ru-RU" sz="4000" b="1" dirty="0">
                <a:solidFill>
                  <a:srgbClr val="FFFF00"/>
                </a:solidFill>
              </a:rPr>
              <a:t>.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Інкубаційний</a:t>
            </a:r>
            <a:r>
              <a:rPr lang="ru-RU" dirty="0" smtClean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тривати</a:t>
            </a:r>
            <a:r>
              <a:rPr lang="ru-RU" dirty="0"/>
              <a:t> до 2–3 </a:t>
            </a:r>
            <a:r>
              <a:rPr lang="ru-RU" dirty="0" err="1"/>
              <a:t>тижнів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уражують</a:t>
            </a:r>
            <a:r>
              <a:rPr lang="ru-RU" dirty="0"/>
              <a:t> голову,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шию</a:t>
            </a:r>
            <a:r>
              <a:rPr lang="ru-RU" dirty="0"/>
              <a:t>, холку, </a:t>
            </a:r>
            <a:r>
              <a:rPr lang="ru-RU" dirty="0" err="1"/>
              <a:t>плечі</a:t>
            </a:r>
            <a:r>
              <a:rPr lang="ru-RU" dirty="0"/>
              <a:t>, боки, груди та </a:t>
            </a:r>
            <a:r>
              <a:rPr lang="ru-RU" dirty="0" err="1"/>
              <a:t>кінцівки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клінічними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є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з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лусочок</a:t>
            </a:r>
            <a:r>
              <a:rPr lang="ru-RU" dirty="0"/>
              <a:t>, </a:t>
            </a:r>
            <a:r>
              <a:rPr lang="ru-RU" dirty="0" err="1"/>
              <a:t>випадання</a:t>
            </a:r>
            <a:r>
              <a:rPr lang="ru-RU" dirty="0"/>
              <a:t> </a:t>
            </a:r>
            <a:r>
              <a:rPr lang="ru-RU" dirty="0" err="1"/>
              <a:t>шерсті</a:t>
            </a:r>
            <a:r>
              <a:rPr lang="ru-RU" dirty="0"/>
              <a:t>, </a:t>
            </a:r>
            <a:r>
              <a:rPr lang="ru-RU" dirty="0" err="1"/>
              <a:t>облисіння</a:t>
            </a:r>
            <a:r>
              <a:rPr lang="ru-RU" dirty="0"/>
              <a:t>, </a:t>
            </a:r>
            <a:r>
              <a:rPr lang="ru-RU" dirty="0" err="1"/>
              <a:t>свербіж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2996952"/>
            <a:ext cx="5802121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Молочна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у </a:t>
            </a:r>
            <a:r>
              <a:rPr lang="ru-RU" dirty="0" err="1"/>
              <a:t>корів</a:t>
            </a:r>
            <a:r>
              <a:rPr lang="ru-RU" dirty="0"/>
              <a:t> і </a:t>
            </a:r>
            <a:r>
              <a:rPr lang="ru-RU" dirty="0" err="1"/>
              <a:t>кіз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потовщується</a:t>
            </a:r>
            <a:r>
              <a:rPr lang="ru-RU" dirty="0"/>
              <a:t>, </a:t>
            </a:r>
            <a:r>
              <a:rPr lang="ru-RU" dirty="0" err="1"/>
              <a:t>тріскається</a:t>
            </a:r>
            <a:r>
              <a:rPr lang="ru-RU" dirty="0"/>
              <a:t> і на </a:t>
            </a:r>
            <a:r>
              <a:rPr lang="ru-RU" dirty="0" err="1"/>
              <a:t>оголених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очей, губ, носа,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вух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вузлики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вкриваються</a:t>
            </a:r>
            <a:r>
              <a:rPr lang="ru-RU" dirty="0"/>
              <a:t> </a:t>
            </a:r>
            <a:r>
              <a:rPr lang="ru-RU" dirty="0" err="1"/>
              <a:t>лусками</a:t>
            </a:r>
            <a:r>
              <a:rPr lang="ru-RU" dirty="0"/>
              <a:t>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З </a:t>
            </a:r>
            <a:r>
              <a:rPr lang="ru-RU" dirty="0"/>
              <a:t>часом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на спину, боки.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труться</a:t>
            </a:r>
            <a:r>
              <a:rPr lang="ru-RU" dirty="0"/>
              <a:t> мордою, боками об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потертості</a:t>
            </a:r>
            <a:r>
              <a:rPr lang="ru-RU" dirty="0"/>
              <a:t>, </a:t>
            </a:r>
            <a:r>
              <a:rPr lang="ru-RU" dirty="0" err="1"/>
              <a:t>тріщини</a:t>
            </a:r>
            <a:r>
              <a:rPr lang="ru-RU" dirty="0"/>
              <a:t>,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патогенні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, </a:t>
            </a:r>
            <a:r>
              <a:rPr lang="ru-RU" dirty="0" err="1"/>
              <a:t>спричиняючи</a:t>
            </a:r>
            <a:r>
              <a:rPr lang="ru-RU" dirty="0"/>
              <a:t> </a:t>
            </a:r>
            <a:r>
              <a:rPr lang="ru-RU" dirty="0" err="1"/>
              <a:t>гнійне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, у </a:t>
            </a:r>
            <a:r>
              <a:rPr lang="ru-RU" dirty="0" err="1"/>
              <a:t>кіз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, </a:t>
            </a:r>
            <a:r>
              <a:rPr lang="ru-RU" dirty="0" err="1"/>
              <a:t>незначні</a:t>
            </a:r>
            <a:r>
              <a:rPr lang="ru-RU" dirty="0"/>
              <a:t> рани,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патогенні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, </a:t>
            </a:r>
            <a:r>
              <a:rPr lang="ru-RU" dirty="0" err="1"/>
              <a:t>спричинюючи</a:t>
            </a:r>
            <a:r>
              <a:rPr lang="ru-RU" dirty="0"/>
              <a:t> </a:t>
            </a:r>
            <a:r>
              <a:rPr lang="ru-RU" dirty="0" err="1"/>
              <a:t>гнійне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7"/>
          <a:stretch/>
        </p:blipFill>
        <p:spPr bwMode="auto">
          <a:xfrm>
            <a:off x="-8028" y="0"/>
            <a:ext cx="91520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/>
              <a:t>коней за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стомлюються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другого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коні</a:t>
            </a:r>
            <a:r>
              <a:rPr lang="ru-RU" dirty="0"/>
              <a:t> гинуть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кахексії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годівлі</a:t>
            </a:r>
            <a:r>
              <a:rPr lang="ru-RU" dirty="0"/>
              <a:t> та умов </a:t>
            </a:r>
            <a:r>
              <a:rPr lang="ru-RU" dirty="0" err="1"/>
              <a:t>утримання</a:t>
            </a:r>
            <a:r>
              <a:rPr lang="ru-RU" dirty="0"/>
              <a:t> хвороба </a:t>
            </a:r>
            <a:r>
              <a:rPr lang="ru-RU" dirty="0" err="1"/>
              <a:t>може</a:t>
            </a:r>
            <a:r>
              <a:rPr lang="ru-RU" dirty="0"/>
              <a:t> набути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перейти в 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стан коней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поліпшується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самоодужання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4206312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" y="4022698"/>
            <a:ext cx="4715838" cy="28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571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/>
              <a:t>поросят і </a:t>
            </a:r>
            <a:r>
              <a:rPr lang="ru-RU" dirty="0" err="1"/>
              <a:t>підсвинків</a:t>
            </a:r>
            <a:r>
              <a:rPr lang="ru-RU" dirty="0"/>
              <a:t> хвороба часто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гострий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.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. З часом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вузлики</a:t>
            </a:r>
            <a:r>
              <a:rPr lang="ru-RU" dirty="0"/>
              <a:t> й </a:t>
            </a:r>
            <a:r>
              <a:rPr lang="ru-RU" dirty="0" err="1"/>
              <a:t>пустули</a:t>
            </a:r>
            <a:r>
              <a:rPr lang="ru-RU" dirty="0"/>
              <a:t>, вона </a:t>
            </a:r>
            <a:r>
              <a:rPr lang="ru-RU" dirty="0" err="1"/>
              <a:t>запалюється</a:t>
            </a:r>
            <a:r>
              <a:rPr lang="ru-RU" dirty="0"/>
              <a:t>, </a:t>
            </a:r>
            <a:r>
              <a:rPr lang="ru-RU" dirty="0" err="1"/>
              <a:t>ущільнюється</a:t>
            </a:r>
            <a:r>
              <a:rPr lang="ru-RU" dirty="0"/>
              <a:t>, </a:t>
            </a:r>
            <a:r>
              <a:rPr lang="ru-RU" dirty="0" err="1"/>
              <a:t>тріскається</a:t>
            </a:r>
            <a:r>
              <a:rPr lang="ru-RU" dirty="0"/>
              <a:t>,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складчастою</a:t>
            </a:r>
            <a:r>
              <a:rPr lang="ru-RU" dirty="0"/>
              <a:t>, щетина </a:t>
            </a:r>
            <a:r>
              <a:rPr lang="ru-RU" dirty="0" err="1"/>
              <a:t>випадає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вгодованість</a:t>
            </a:r>
            <a:r>
              <a:rPr lang="ru-RU" dirty="0"/>
              <a:t>, </a:t>
            </a:r>
            <a:r>
              <a:rPr lang="ru-RU" dirty="0" err="1"/>
              <a:t>виснажуються</a:t>
            </a:r>
            <a:r>
              <a:rPr lang="ru-RU" dirty="0"/>
              <a:t>. Через 4–6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уражена</a:t>
            </a:r>
            <a:r>
              <a:rPr lang="ru-RU" dirty="0"/>
              <a:t> вся </a:t>
            </a:r>
            <a:r>
              <a:rPr lang="ru-RU" dirty="0" err="1"/>
              <a:t>шкіра</a:t>
            </a:r>
            <a:r>
              <a:rPr lang="ru-RU" dirty="0"/>
              <a:t>. У поросят до 4-місячного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й у </a:t>
            </a:r>
            <a:r>
              <a:rPr lang="ru-RU" dirty="0" err="1"/>
              <a:t>віці</a:t>
            </a:r>
            <a:r>
              <a:rPr lang="ru-RU" dirty="0"/>
              <a:t> 5–6 </a:t>
            </a:r>
            <a:r>
              <a:rPr lang="ru-RU" dirty="0" err="1"/>
              <a:t>міс</a:t>
            </a:r>
            <a:r>
              <a:rPr lang="ru-RU" dirty="0"/>
              <a:t>. </a:t>
            </a:r>
            <a:r>
              <a:rPr lang="ru-RU" dirty="0" err="1"/>
              <a:t>реєструють</a:t>
            </a:r>
            <a:r>
              <a:rPr lang="ru-RU" dirty="0"/>
              <a:t> </a:t>
            </a:r>
            <a:r>
              <a:rPr lang="ru-RU" dirty="0" err="1"/>
              <a:t>генералізовану</a:t>
            </a:r>
            <a:r>
              <a:rPr lang="ru-RU" dirty="0"/>
              <a:t> форму </a:t>
            </a:r>
            <a:r>
              <a:rPr lang="ru-RU" dirty="0" err="1"/>
              <a:t>саркоптозу</a:t>
            </a:r>
            <a:r>
              <a:rPr lang="ru-RU" dirty="0"/>
              <a:t>.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закінчуватися</a:t>
            </a:r>
            <a:r>
              <a:rPr lang="ru-RU" dirty="0"/>
              <a:t> летально </a:t>
            </a:r>
            <a:r>
              <a:rPr lang="ru-RU" dirty="0" err="1"/>
              <a:t>або</a:t>
            </a:r>
            <a:r>
              <a:rPr lang="ru-RU" dirty="0"/>
              <a:t> набути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перебігуякий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й у </a:t>
            </a:r>
            <a:r>
              <a:rPr lang="ru-RU" dirty="0" err="1"/>
              <a:t>племінних</a:t>
            </a:r>
            <a:r>
              <a:rPr lang="ru-RU" dirty="0"/>
              <a:t> свиней та у </a:t>
            </a:r>
            <a:r>
              <a:rPr lang="ru-RU" dirty="0" err="1"/>
              <a:t>тварин</a:t>
            </a:r>
            <a:r>
              <a:rPr lang="ru-RU" dirty="0"/>
              <a:t> на </a:t>
            </a:r>
            <a:r>
              <a:rPr lang="ru-RU" dirty="0" err="1"/>
              <a:t>відгодівлі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365104"/>
            <a:ext cx="5652120" cy="25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дорослих</a:t>
            </a:r>
            <a:r>
              <a:rPr lang="ru-RU" dirty="0"/>
              <a:t> свиней хвороба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генералізованим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локальним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вух</a:t>
            </a:r>
            <a:r>
              <a:rPr lang="ru-RU" dirty="0"/>
              <a:t>,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черева,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у </a:t>
            </a:r>
            <a:r>
              <a:rPr lang="ru-RU" dirty="0" err="1"/>
              <a:t>кнурів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вкривається</a:t>
            </a:r>
            <a:r>
              <a:rPr lang="ru-RU" dirty="0"/>
              <a:t> </a:t>
            </a:r>
            <a:r>
              <a:rPr lang="ru-RU" dirty="0" err="1"/>
              <a:t>лусками</a:t>
            </a:r>
            <a:r>
              <a:rPr lang="ru-RU" dirty="0"/>
              <a:t>, </a:t>
            </a:r>
            <a:r>
              <a:rPr lang="ru-RU" dirty="0" err="1"/>
              <a:t>грубішає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стану.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худнуть</a:t>
            </a:r>
            <a:r>
              <a:rPr lang="ru-RU" dirty="0"/>
              <a:t>. При </a:t>
            </a:r>
            <a:r>
              <a:rPr lang="ru-RU" dirty="0" err="1"/>
              <a:t>незначному</a:t>
            </a:r>
            <a:r>
              <a:rPr lang="ru-RU" dirty="0"/>
              <a:t> </a:t>
            </a:r>
            <a:r>
              <a:rPr lang="ru-RU" dirty="0" err="1"/>
              <a:t>ураженні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свині</a:t>
            </a:r>
            <a:r>
              <a:rPr lang="ru-RU" dirty="0"/>
              <a:t> не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і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паразитоносіями</a:t>
            </a:r>
            <a:r>
              <a:rPr lang="ru-RU" dirty="0"/>
              <a:t>.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хвороба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субклінічного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915816" cy="24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5062023" cy="28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Ротові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органи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 </a:t>
            </a:r>
            <a:r>
              <a:rPr lang="ru-RU" dirty="0" err="1"/>
              <a:t>ріжучого</a:t>
            </a:r>
            <a:r>
              <a:rPr lang="ru-RU" dirty="0"/>
              <a:t>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 </a:t>
            </a:r>
            <a:r>
              <a:rPr lang="ru-RU" dirty="0" err="1"/>
              <a:t>колючо-сисного</a:t>
            </a:r>
            <a:r>
              <a:rPr lang="ru-RU" dirty="0"/>
              <a:t>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 </a:t>
            </a:r>
            <a:r>
              <a:rPr lang="ru-RU" dirty="0" err="1"/>
              <a:t>гризучого</a:t>
            </a:r>
            <a:r>
              <a:rPr lang="ru-RU" dirty="0"/>
              <a:t> типу.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Дихають</a:t>
            </a:r>
            <a:r>
              <a:rPr lang="ru-RU" dirty="0" smtClean="0"/>
              <a:t> </a:t>
            </a:r>
            <a:r>
              <a:rPr lang="ru-RU" dirty="0" err="1"/>
              <a:t>кліщі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трахей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всією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: </a:t>
            </a:r>
          </a:p>
          <a:p>
            <a:pPr marL="137160" indent="0" algn="ctr">
              <a:buNone/>
            </a:pPr>
            <a:r>
              <a:rPr lang="ru-RU" sz="5400" b="1" dirty="0"/>
              <a:t>яйце личинка </a:t>
            </a:r>
            <a:r>
              <a:rPr lang="ru-RU" sz="5400" b="1" dirty="0" err="1"/>
              <a:t>німфа</a:t>
            </a:r>
            <a:r>
              <a:rPr lang="ru-RU" sz="5400" b="1" dirty="0"/>
              <a:t> </a:t>
            </a:r>
            <a:r>
              <a:rPr lang="ru-RU" sz="5400" b="1" dirty="0" err="1"/>
              <a:t>імаго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664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/>
              <a:t>собак хвороба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почервоніння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морди</a:t>
            </a:r>
            <a:r>
              <a:rPr lang="ru-RU" dirty="0"/>
              <a:t>,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шиї</a:t>
            </a:r>
            <a:r>
              <a:rPr lang="ru-RU" dirty="0"/>
              <a:t>. Характерною </a:t>
            </a:r>
            <a:r>
              <a:rPr lang="ru-RU" dirty="0" err="1"/>
              <a:t>ознакою</a:t>
            </a:r>
            <a:r>
              <a:rPr lang="ru-RU" dirty="0"/>
              <a:t> є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</a:t>
            </a:r>
            <a:r>
              <a:rPr lang="ru-RU" dirty="0" err="1"/>
              <a:t>вух</a:t>
            </a:r>
            <a:r>
              <a:rPr lang="ru-RU" dirty="0"/>
              <a:t>. Добре </a:t>
            </a:r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рефлекс свербежу, коли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гладити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 рукою по </a:t>
            </a:r>
            <a:r>
              <a:rPr lang="ru-RU" dirty="0" err="1"/>
              <a:t>голові</a:t>
            </a:r>
            <a:r>
              <a:rPr lang="ru-RU" dirty="0"/>
              <a:t>,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спині</a:t>
            </a:r>
            <a:r>
              <a:rPr lang="ru-RU" dirty="0"/>
              <a:t>. З часом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,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папули,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луски</a:t>
            </a:r>
            <a:r>
              <a:rPr lang="ru-RU" dirty="0"/>
              <a:t>.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облисіння</a:t>
            </a:r>
            <a:r>
              <a:rPr lang="ru-RU" dirty="0"/>
              <a:t> на </a:t>
            </a:r>
            <a:r>
              <a:rPr lang="ru-RU" dirty="0" err="1"/>
              <a:t>голові</a:t>
            </a:r>
            <a:r>
              <a:rPr lang="ru-RU" dirty="0"/>
              <a:t> й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тілу</a:t>
            </a:r>
            <a:r>
              <a:rPr lang="ru-RU" dirty="0"/>
              <a:t> (</a:t>
            </a:r>
            <a:r>
              <a:rPr lang="ru-RU" dirty="0" err="1"/>
              <a:t>дод</a:t>
            </a:r>
            <a:r>
              <a:rPr lang="ru-RU" dirty="0"/>
              <a:t>. рис. 94). </a:t>
            </a:r>
            <a:r>
              <a:rPr lang="ru-RU" dirty="0" err="1"/>
              <a:t>Шкіра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грубішає</a:t>
            </a:r>
            <a:r>
              <a:rPr lang="ru-RU" dirty="0"/>
              <a:t>, </a:t>
            </a:r>
            <a:r>
              <a:rPr lang="ru-RU" dirty="0" err="1"/>
              <a:t>тріскається</a:t>
            </a:r>
            <a:r>
              <a:rPr lang="ru-RU" dirty="0"/>
              <a:t>, і </a:t>
            </a:r>
            <a:r>
              <a:rPr lang="ru-RU" dirty="0" err="1"/>
              <a:t>від</a:t>
            </a:r>
            <a:r>
              <a:rPr lang="ru-RU" dirty="0"/>
              <a:t> таких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кислим (запах,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саркоптозу</a:t>
            </a:r>
            <a:r>
              <a:rPr lang="ru-RU" dirty="0"/>
              <a:t>). У собак </a:t>
            </a:r>
            <a:r>
              <a:rPr lang="ru-RU" dirty="0" err="1"/>
              <a:t>спостерігається</a:t>
            </a:r>
            <a:r>
              <a:rPr lang="ru-RU" dirty="0"/>
              <a:t> парез </a:t>
            </a:r>
            <a:r>
              <a:rPr lang="ru-RU" dirty="0" err="1"/>
              <a:t>тазових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. Вони </a:t>
            </a:r>
            <a:r>
              <a:rPr lang="ru-RU" dirty="0" err="1"/>
              <a:t>швидко</a:t>
            </a:r>
            <a:r>
              <a:rPr lang="ru-RU" dirty="0"/>
              <a:t> слабнуть, </a:t>
            </a:r>
            <a:r>
              <a:rPr lang="ru-RU" dirty="0" err="1"/>
              <a:t>виснажуються</a:t>
            </a:r>
            <a:r>
              <a:rPr lang="ru-RU" dirty="0"/>
              <a:t> і </a:t>
            </a:r>
            <a:r>
              <a:rPr lang="ru-RU" dirty="0" err="1"/>
              <a:t>здебільшого</a:t>
            </a:r>
            <a:r>
              <a:rPr lang="ru-RU" dirty="0"/>
              <a:t> гинуть.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725144"/>
            <a:ext cx="276225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61937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Діагностика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/>
              <a:t>Епізоотологічні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Клінічні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/>
              <a:t>лабораторних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зіскобів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відбирають</a:t>
            </a:r>
            <a:r>
              <a:rPr lang="ru-RU" dirty="0"/>
              <a:t> по краях </a:t>
            </a:r>
            <a:r>
              <a:rPr lang="ru-RU" dirty="0" err="1"/>
              <a:t>ураженої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скальпелем </a:t>
            </a:r>
            <a:r>
              <a:rPr lang="ru-RU" dirty="0" err="1"/>
              <a:t>або</a:t>
            </a:r>
            <a:r>
              <a:rPr lang="ru-RU" dirty="0"/>
              <a:t> ложкою </a:t>
            </a:r>
            <a:r>
              <a:rPr lang="ru-RU" dirty="0" err="1"/>
              <a:t>Фолькмана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слідів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досліджують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відправляють</a:t>
            </a:r>
            <a:r>
              <a:rPr lang="ru-RU" dirty="0"/>
              <a:t> у </a:t>
            </a:r>
            <a:r>
              <a:rPr lang="ru-RU" dirty="0" err="1"/>
              <a:t>лабораторію</a:t>
            </a:r>
            <a:r>
              <a:rPr lang="ru-RU" dirty="0"/>
              <a:t> </a:t>
            </a:r>
            <a:r>
              <a:rPr lang="ru-RU" dirty="0" err="1"/>
              <a:t>ветеринарної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помістивши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пробірку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флакон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пеніциліну</a:t>
            </a:r>
            <a:r>
              <a:rPr lang="ru-RU" dirty="0"/>
              <a:t> й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закривши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метод </a:t>
            </a:r>
            <a:r>
              <a:rPr lang="ru-RU" dirty="0" err="1"/>
              <a:t>компресорного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Диференціюють</a:t>
            </a:r>
            <a:r>
              <a:rPr lang="ru-RU" dirty="0"/>
              <a:t> </a:t>
            </a:r>
            <a:r>
              <a:rPr lang="ru-RU" dirty="0" err="1"/>
              <a:t>саркоптоз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сифункулятозу</a:t>
            </a:r>
            <a:r>
              <a:rPr lang="ru-RU" dirty="0"/>
              <a:t>, </a:t>
            </a:r>
            <a:r>
              <a:rPr lang="ru-RU" dirty="0" err="1"/>
              <a:t>бовікольозу</a:t>
            </a:r>
            <a:r>
              <a:rPr lang="ru-RU" dirty="0"/>
              <a:t>, </a:t>
            </a:r>
            <a:r>
              <a:rPr lang="ru-RU" dirty="0" err="1"/>
              <a:t>стригучого</a:t>
            </a:r>
            <a:r>
              <a:rPr lang="ru-RU" dirty="0"/>
              <a:t> лишаю, </a:t>
            </a:r>
            <a:r>
              <a:rPr lang="ru-RU" dirty="0" err="1"/>
              <a:t>демодекозу</a:t>
            </a:r>
            <a:r>
              <a:rPr lang="ru-RU" dirty="0"/>
              <a:t>, </a:t>
            </a:r>
            <a:r>
              <a:rPr lang="ru-RU" dirty="0" err="1"/>
              <a:t>екземи</a:t>
            </a:r>
            <a:r>
              <a:rPr lang="ru-RU" dirty="0"/>
              <a:t>, </a:t>
            </a:r>
            <a:r>
              <a:rPr lang="ru-RU" dirty="0" err="1"/>
              <a:t>дерматитів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FFFF00"/>
                </a:solidFill>
              </a:rPr>
              <a:t>Метод </a:t>
            </a:r>
            <a:r>
              <a:rPr lang="ru-RU" sz="3200" b="1" dirty="0" err="1">
                <a:solidFill>
                  <a:srgbClr val="FFFF00"/>
                </a:solidFill>
              </a:rPr>
              <a:t>компресорного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дослідження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dirty="0" err="1"/>
              <a:t>зіскоб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кладуть</a:t>
            </a:r>
            <a:r>
              <a:rPr lang="ru-RU" dirty="0"/>
              <a:t> на </a:t>
            </a:r>
            <a:r>
              <a:rPr lang="ru-RU" dirty="0" err="1"/>
              <a:t>предметне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5–10% </a:t>
            </a:r>
            <a:r>
              <a:rPr lang="ru-RU" dirty="0" err="1"/>
              <a:t>розчину</a:t>
            </a:r>
            <a:r>
              <a:rPr lang="ru-RU" dirty="0"/>
              <a:t> лугу (КОН, </a:t>
            </a:r>
            <a:r>
              <a:rPr lang="en-US" dirty="0" err="1"/>
              <a:t>NaOH</a:t>
            </a:r>
            <a:r>
              <a:rPr lang="en-US" dirty="0"/>
              <a:t>), </a:t>
            </a:r>
            <a:r>
              <a:rPr lang="ru-RU" dirty="0" err="1"/>
              <a:t>накривають</a:t>
            </a:r>
            <a:r>
              <a:rPr lang="ru-RU" dirty="0"/>
              <a:t> другим </a:t>
            </a:r>
            <a:r>
              <a:rPr lang="ru-RU" dirty="0" err="1"/>
              <a:t>предметним</a:t>
            </a:r>
            <a:r>
              <a:rPr lang="ru-RU" dirty="0"/>
              <a:t> </a:t>
            </a:r>
            <a:r>
              <a:rPr lang="ru-RU" dirty="0" err="1"/>
              <a:t>склом</a:t>
            </a:r>
            <a:r>
              <a:rPr lang="ru-RU" dirty="0"/>
              <a:t> і </a:t>
            </a:r>
            <a:r>
              <a:rPr lang="ru-RU" dirty="0" err="1"/>
              <a:t>розглядають</a:t>
            </a:r>
            <a:r>
              <a:rPr lang="ru-RU" dirty="0"/>
              <a:t> за малого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мікроскопа</a:t>
            </a:r>
            <a:r>
              <a:rPr lang="ru-RU" dirty="0"/>
              <a:t>;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sz="3200" b="1" dirty="0" smtClean="0">
                <a:solidFill>
                  <a:srgbClr val="FFFF00"/>
                </a:solidFill>
              </a:rPr>
              <a:t>Метод </a:t>
            </a:r>
            <a:r>
              <a:rPr lang="ru-RU" sz="3200" b="1" dirty="0" err="1">
                <a:solidFill>
                  <a:srgbClr val="FFFF00"/>
                </a:solidFill>
              </a:rPr>
              <a:t>Добичина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dirty="0"/>
              <a:t>у </a:t>
            </a:r>
            <a:r>
              <a:rPr lang="ru-RU" dirty="0" err="1"/>
              <a:t>пробірку</a:t>
            </a:r>
            <a:r>
              <a:rPr lang="ru-RU" dirty="0"/>
              <a:t> з 1 мл 10% </a:t>
            </a:r>
            <a:r>
              <a:rPr lang="ru-RU" dirty="0" err="1"/>
              <a:t>розчину</a:t>
            </a:r>
            <a:r>
              <a:rPr lang="ru-RU" dirty="0"/>
              <a:t> лугу </a:t>
            </a:r>
            <a:r>
              <a:rPr lang="ru-RU" dirty="0" err="1"/>
              <a:t>вміщують</a:t>
            </a:r>
            <a:r>
              <a:rPr lang="ru-RU" dirty="0"/>
              <a:t> </a:t>
            </a:r>
            <a:r>
              <a:rPr lang="ru-RU" dirty="0" err="1"/>
              <a:t>зіскрібок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підігрівають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1–2 </a:t>
            </a:r>
            <a:r>
              <a:rPr lang="ru-RU" dirty="0" err="1"/>
              <a:t>хв</a:t>
            </a:r>
            <a:r>
              <a:rPr lang="ru-RU" dirty="0"/>
              <a:t>. Через 3–5 </a:t>
            </a:r>
            <a:r>
              <a:rPr lang="ru-RU" dirty="0" err="1"/>
              <a:t>хв</a:t>
            </a:r>
            <a:r>
              <a:rPr lang="ru-RU" dirty="0"/>
              <a:t> у </a:t>
            </a:r>
            <a:r>
              <a:rPr lang="ru-RU" dirty="0" err="1"/>
              <a:t>пробірку</a:t>
            </a:r>
            <a:r>
              <a:rPr lang="ru-RU" dirty="0"/>
              <a:t> </a:t>
            </a:r>
            <a:r>
              <a:rPr lang="ru-RU" dirty="0" err="1"/>
              <a:t>доливають</a:t>
            </a:r>
            <a:r>
              <a:rPr lang="ru-RU" dirty="0"/>
              <a:t> 55%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60%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гіпосульфіту</a:t>
            </a:r>
            <a:r>
              <a:rPr lang="ru-RU" dirty="0"/>
              <a:t> (3–5 мл) і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відстоюватись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5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дротяною</a:t>
            </a:r>
            <a:r>
              <a:rPr lang="ru-RU" dirty="0"/>
              <a:t> петлею </a:t>
            </a:r>
            <a:r>
              <a:rPr lang="ru-RU" dirty="0" err="1"/>
              <a:t>збирають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, </a:t>
            </a:r>
            <a:r>
              <a:rPr lang="ru-RU" dirty="0" err="1"/>
              <a:t>вміщують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предметне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 і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мікроскопом</a:t>
            </a:r>
            <a:r>
              <a:rPr lang="ru-RU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585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93944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FFFF00"/>
                </a:solidFill>
              </a:rPr>
              <a:t>Метод </a:t>
            </a:r>
            <a:r>
              <a:rPr lang="ru-RU" sz="3200" b="1" dirty="0" err="1">
                <a:solidFill>
                  <a:srgbClr val="FFFF00"/>
                </a:solidFill>
              </a:rPr>
              <a:t>Приселкової</a:t>
            </a:r>
            <a:r>
              <a:rPr lang="ru-RU" dirty="0"/>
              <a:t>: </a:t>
            </a:r>
            <a:r>
              <a:rPr lang="ru-RU" dirty="0" err="1"/>
              <a:t>зіскрібок</a:t>
            </a:r>
            <a:r>
              <a:rPr lang="ru-RU" dirty="0"/>
              <a:t> </a:t>
            </a:r>
            <a:r>
              <a:rPr lang="ru-RU" dirty="0" err="1"/>
              <a:t>вміщують</a:t>
            </a:r>
            <a:r>
              <a:rPr lang="ru-RU" dirty="0"/>
              <a:t> у </a:t>
            </a:r>
            <a:r>
              <a:rPr lang="ru-RU" dirty="0" err="1"/>
              <a:t>лабораторну</a:t>
            </a:r>
            <a:r>
              <a:rPr lang="ru-RU" dirty="0"/>
              <a:t> чашку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предметне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, </a:t>
            </a:r>
            <a:r>
              <a:rPr lang="ru-RU" dirty="0" err="1"/>
              <a:t>додають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подвійну</a:t>
            </a:r>
            <a:r>
              <a:rPr lang="ru-RU" dirty="0"/>
              <a:t> за </a:t>
            </a:r>
            <a:r>
              <a:rPr lang="ru-RU" dirty="0" err="1"/>
              <a:t>об’ємом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гасу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розмішують</a:t>
            </a:r>
            <a:r>
              <a:rPr lang="ru-RU" dirty="0"/>
              <a:t> і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розчавлені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мікроскопом</a:t>
            </a:r>
            <a:r>
              <a:rPr lang="ru-RU" dirty="0"/>
              <a:t> (</a:t>
            </a:r>
            <a:r>
              <a:rPr lang="ru-RU" dirty="0" err="1"/>
              <a:t>кліщі</a:t>
            </a:r>
            <a:r>
              <a:rPr lang="ru-RU" dirty="0"/>
              <a:t> у </a:t>
            </a:r>
            <a:r>
              <a:rPr lang="ru-RU" dirty="0" err="1"/>
              <a:t>гасі</a:t>
            </a:r>
            <a:r>
              <a:rPr lang="ru-RU" dirty="0"/>
              <a:t> не гинуть до 4 год).</a:t>
            </a:r>
          </a:p>
        </p:txBody>
      </p:sp>
    </p:spTree>
    <p:extLst>
      <p:ext uri="{BB962C8B-B14F-4D97-AF65-F5344CB8AC3E}">
        <p14:creationId xmlns:p14="http://schemas.microsoft.com/office/powerpoint/2010/main" val="1179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err="1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, </a:t>
            </a:r>
            <a:r>
              <a:rPr lang="ru-RU" dirty="0" err="1"/>
              <a:t>обприскування</a:t>
            </a:r>
            <a:r>
              <a:rPr lang="ru-RU" dirty="0"/>
              <a:t>, </a:t>
            </a:r>
            <a:r>
              <a:rPr lang="ru-RU" dirty="0" err="1"/>
              <a:t>обтирання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з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фосфорорганічних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(</a:t>
            </a:r>
            <a:r>
              <a:rPr lang="ru-RU" dirty="0" err="1"/>
              <a:t>блотик</a:t>
            </a:r>
            <a:r>
              <a:rPr lang="ru-RU" dirty="0"/>
              <a:t>, </a:t>
            </a:r>
            <a:r>
              <a:rPr lang="ru-RU" dirty="0" err="1"/>
              <a:t>діазинон</a:t>
            </a:r>
            <a:r>
              <a:rPr lang="ru-RU" dirty="0"/>
              <a:t>, </a:t>
            </a:r>
            <a:r>
              <a:rPr lang="ru-RU" dirty="0" err="1"/>
              <a:t>ектозинон</a:t>
            </a:r>
            <a:r>
              <a:rPr lang="ru-RU" dirty="0"/>
              <a:t>, </a:t>
            </a:r>
            <a:r>
              <a:rPr lang="ru-RU" dirty="0" err="1"/>
              <a:t>неоцидом</a:t>
            </a:r>
            <a:r>
              <a:rPr lang="ru-RU" dirty="0"/>
              <a:t>, </a:t>
            </a:r>
            <a:r>
              <a:rPr lang="ru-RU" dirty="0" err="1"/>
              <a:t>себацил</a:t>
            </a:r>
            <a:r>
              <a:rPr lang="ru-RU" dirty="0"/>
              <a:t>) та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/>
              <a:t>піретроїдів</a:t>
            </a:r>
            <a:r>
              <a:rPr lang="ru-RU" dirty="0"/>
              <a:t> (</a:t>
            </a:r>
            <a:r>
              <a:rPr lang="ru-RU" dirty="0" err="1"/>
              <a:t>байтикол</a:t>
            </a:r>
            <a:r>
              <a:rPr lang="ru-RU" dirty="0"/>
              <a:t>, </a:t>
            </a:r>
            <a:r>
              <a:rPr lang="ru-RU" dirty="0" err="1"/>
              <a:t>бутокс</a:t>
            </a:r>
            <a:r>
              <a:rPr lang="ru-RU" dirty="0"/>
              <a:t>, </a:t>
            </a:r>
            <a:r>
              <a:rPr lang="ru-RU" dirty="0" err="1"/>
              <a:t>дисектин</a:t>
            </a:r>
            <a:r>
              <a:rPr lang="ru-RU" dirty="0"/>
              <a:t>, </a:t>
            </a:r>
            <a:r>
              <a:rPr lang="ru-RU" dirty="0" err="1"/>
              <a:t>дипероцид</a:t>
            </a:r>
            <a:r>
              <a:rPr lang="ru-RU" dirty="0"/>
              <a:t>, </a:t>
            </a:r>
            <a:r>
              <a:rPr lang="ru-RU" dirty="0" err="1"/>
              <a:t>ектомін</a:t>
            </a:r>
            <a:r>
              <a:rPr lang="ru-RU" dirty="0"/>
              <a:t>, </a:t>
            </a:r>
            <a:r>
              <a:rPr lang="ru-RU" dirty="0" err="1"/>
              <a:t>неостамазан</a:t>
            </a:r>
            <a:r>
              <a:rPr lang="ru-RU" dirty="0"/>
              <a:t>, </a:t>
            </a:r>
            <a:r>
              <a:rPr lang="ru-RU" dirty="0" err="1"/>
              <a:t>протеїд</a:t>
            </a:r>
            <a:r>
              <a:rPr lang="ru-RU" dirty="0"/>
              <a:t>, </a:t>
            </a:r>
            <a:r>
              <a:rPr lang="ru-RU" dirty="0" err="1"/>
              <a:t>сумінак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настановою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0,5–3 л на </a:t>
            </a:r>
            <a:r>
              <a:rPr lang="ru-RU" dirty="0" err="1"/>
              <a:t>тварину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Температура </a:t>
            </a:r>
            <a:r>
              <a:rPr lang="ru-RU" dirty="0" err="1"/>
              <a:t>приготовленої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20–25 °С. </a:t>
            </a:r>
          </a:p>
        </p:txBody>
      </p:sp>
    </p:spTree>
    <p:extLst>
      <p:ext uri="{BB962C8B-B14F-4D97-AF65-F5344CB8AC3E}">
        <p14:creationId xmlns:p14="http://schemas.microsoft.com/office/powerpoint/2010/main" val="34171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err="1"/>
              <a:t>З</a:t>
            </a:r>
            <a:r>
              <a:rPr lang="ru-RU" dirty="0" err="1" smtClean="0"/>
              <a:t>астосування</a:t>
            </a:r>
            <a:r>
              <a:rPr lang="ru-RU" dirty="0" smtClean="0"/>
              <a:t> </a:t>
            </a:r>
            <a:r>
              <a:rPr lang="ru-RU" dirty="0" err="1"/>
              <a:t>препаратів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амітразу</a:t>
            </a:r>
            <a:r>
              <a:rPr lang="ru-RU" dirty="0"/>
              <a:t> (</a:t>
            </a:r>
            <a:r>
              <a:rPr lang="ru-RU" dirty="0" err="1"/>
              <a:t>біпін</a:t>
            </a:r>
            <a:r>
              <a:rPr lang="ru-RU" dirty="0"/>
              <a:t>, </a:t>
            </a:r>
            <a:r>
              <a:rPr lang="ru-RU" dirty="0" err="1"/>
              <a:t>кеназ</a:t>
            </a:r>
            <a:r>
              <a:rPr lang="ru-RU" dirty="0"/>
              <a:t>, тактик).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Ефективними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ін’єкції</a:t>
            </a:r>
            <a:r>
              <a:rPr lang="ru-RU" dirty="0"/>
              <a:t> 1% </a:t>
            </a:r>
            <a:r>
              <a:rPr lang="ru-RU" dirty="0" err="1"/>
              <a:t>розчинів</a:t>
            </a:r>
            <a:r>
              <a:rPr lang="ru-RU" dirty="0"/>
              <a:t> </a:t>
            </a:r>
            <a:r>
              <a:rPr lang="ru-RU" dirty="0" err="1"/>
              <a:t>макроциклічних</a:t>
            </a:r>
            <a:r>
              <a:rPr lang="ru-RU" dirty="0"/>
              <a:t> </a:t>
            </a:r>
            <a:r>
              <a:rPr lang="ru-RU" dirty="0" err="1"/>
              <a:t>лактонів</a:t>
            </a:r>
            <a:r>
              <a:rPr lang="ru-RU" dirty="0"/>
              <a:t> (</a:t>
            </a:r>
            <a:r>
              <a:rPr lang="ru-RU" dirty="0" err="1"/>
              <a:t>аверсект</a:t>
            </a:r>
            <a:r>
              <a:rPr lang="ru-RU" dirty="0"/>
              <a:t>, </a:t>
            </a:r>
            <a:r>
              <a:rPr lang="ru-RU" dirty="0" err="1"/>
              <a:t>баймек</a:t>
            </a:r>
            <a:r>
              <a:rPr lang="ru-RU" dirty="0"/>
              <a:t>, </a:t>
            </a:r>
            <a:r>
              <a:rPr lang="ru-RU" dirty="0" err="1"/>
              <a:t>бровермектин</a:t>
            </a:r>
            <a:r>
              <a:rPr lang="ru-RU" dirty="0"/>
              <a:t>, </a:t>
            </a:r>
            <a:r>
              <a:rPr lang="ru-RU" dirty="0" err="1"/>
              <a:t>дектомакс</a:t>
            </a:r>
            <a:r>
              <a:rPr lang="ru-RU" dirty="0"/>
              <a:t>, </a:t>
            </a:r>
            <a:r>
              <a:rPr lang="ru-RU" dirty="0" err="1"/>
              <a:t>дротин</a:t>
            </a:r>
            <a:r>
              <a:rPr lang="ru-RU" dirty="0"/>
              <a:t>, </a:t>
            </a:r>
            <a:r>
              <a:rPr lang="ru-RU" dirty="0" err="1"/>
              <a:t>івомек</a:t>
            </a:r>
            <a:r>
              <a:rPr lang="ru-RU" dirty="0"/>
              <a:t>, </a:t>
            </a:r>
            <a:r>
              <a:rPr lang="ru-RU" dirty="0" err="1"/>
              <a:t>івермек</a:t>
            </a:r>
            <a:r>
              <a:rPr lang="ru-RU" dirty="0"/>
              <a:t>, </a:t>
            </a:r>
            <a:r>
              <a:rPr lang="ru-RU" dirty="0" err="1"/>
              <a:t>цайдектин</a:t>
            </a:r>
            <a:r>
              <a:rPr lang="ru-RU" dirty="0"/>
              <a:t>, </a:t>
            </a:r>
            <a:r>
              <a:rPr lang="ru-RU" dirty="0" err="1"/>
              <a:t>універм</a:t>
            </a:r>
            <a:r>
              <a:rPr lang="ru-RU" dirty="0"/>
              <a:t>) у дозах: для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1 мл/50 кг, для свиней – 1 мл/33 кг, для собак – 0,1 мл/кг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шотландський</a:t>
            </a:r>
            <a:r>
              <a:rPr lang="ru-RU" dirty="0"/>
              <a:t> </a:t>
            </a:r>
            <a:r>
              <a:rPr lang="ru-RU" dirty="0" err="1"/>
              <a:t>колі</a:t>
            </a:r>
            <a:r>
              <a:rPr lang="ru-RU" dirty="0"/>
              <a:t>, </a:t>
            </a:r>
            <a:r>
              <a:rPr lang="ru-RU" dirty="0" err="1"/>
              <a:t>шелті</a:t>
            </a:r>
            <a:r>
              <a:rPr lang="ru-RU" dirty="0"/>
              <a:t>, </a:t>
            </a:r>
            <a:r>
              <a:rPr lang="ru-RU" dirty="0" err="1"/>
              <a:t>бобтейл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мазі</a:t>
            </a:r>
            <a:r>
              <a:rPr lang="ru-RU" dirty="0"/>
              <a:t>, пудри,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втирають</a:t>
            </a:r>
            <a:r>
              <a:rPr lang="ru-RU" dirty="0"/>
              <a:t> у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Коням </a:t>
            </a:r>
            <a:r>
              <a:rPr lang="ru-RU" dirty="0" err="1"/>
              <a:t>ін’єкції</a:t>
            </a:r>
            <a:r>
              <a:rPr lang="ru-RU" dirty="0"/>
              <a:t> </a:t>
            </a:r>
            <a:r>
              <a:rPr lang="ru-RU" dirty="0" err="1"/>
              <a:t>макроциклічних</a:t>
            </a:r>
            <a:r>
              <a:rPr lang="ru-RU" dirty="0"/>
              <a:t> </a:t>
            </a:r>
            <a:r>
              <a:rPr lang="ru-RU" dirty="0" err="1"/>
              <a:t>лактонів</a:t>
            </a:r>
            <a:r>
              <a:rPr lang="ru-RU" dirty="0"/>
              <a:t> не </a:t>
            </a:r>
            <a:r>
              <a:rPr lang="ru-RU" dirty="0" err="1"/>
              <a:t>застосовують</a:t>
            </a:r>
            <a:r>
              <a:rPr lang="ru-RU" dirty="0"/>
              <a:t>.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клозантелу</a:t>
            </a:r>
            <a:r>
              <a:rPr lang="ru-RU" dirty="0"/>
              <a:t> (</a:t>
            </a:r>
            <a:r>
              <a:rPr lang="ru-RU" dirty="0" err="1"/>
              <a:t>бронтел</a:t>
            </a:r>
            <a:r>
              <a:rPr lang="ru-RU" dirty="0"/>
              <a:t>, </a:t>
            </a:r>
            <a:r>
              <a:rPr lang="ru-RU" dirty="0" err="1"/>
              <a:t>роленол</a:t>
            </a:r>
            <a:r>
              <a:rPr lang="ru-RU" dirty="0"/>
              <a:t>, сантал, </a:t>
            </a:r>
            <a:r>
              <a:rPr lang="ru-RU" dirty="0" err="1"/>
              <a:t>факсоверм</a:t>
            </a:r>
            <a:r>
              <a:rPr lang="ru-RU" dirty="0"/>
              <a:t>) </a:t>
            </a:r>
            <a:r>
              <a:rPr lang="ru-RU" dirty="0" smtClean="0"/>
              <a:t>для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кіз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у </a:t>
            </a:r>
            <a:r>
              <a:rPr lang="ru-RU" dirty="0" err="1"/>
              <a:t>дозі</a:t>
            </a:r>
            <a:r>
              <a:rPr lang="ru-RU" dirty="0"/>
              <a:t> 1 мл/10 кг, собакам – 0,5 мл/10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повторюють</a:t>
            </a:r>
            <a:r>
              <a:rPr lang="ru-RU" dirty="0"/>
              <a:t> через 7–9 </a:t>
            </a:r>
            <a:r>
              <a:rPr lang="ru-RU" dirty="0" err="1"/>
              <a:t>діб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1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При </a:t>
            </a:r>
            <a:r>
              <a:rPr lang="ru-RU" dirty="0" err="1"/>
              <a:t>ураженні</a:t>
            </a:r>
            <a:r>
              <a:rPr lang="ru-RU" dirty="0"/>
              <a:t> </a:t>
            </a:r>
            <a:r>
              <a:rPr lang="ru-RU" dirty="0" err="1"/>
              <a:t>вух</a:t>
            </a:r>
            <a:r>
              <a:rPr lang="ru-RU" dirty="0"/>
              <a:t> </a:t>
            </a:r>
            <a:r>
              <a:rPr lang="ru-RU" dirty="0" err="1"/>
              <a:t>свиням</a:t>
            </a:r>
            <a:r>
              <a:rPr lang="ru-RU" dirty="0"/>
              <a:t> часто </a:t>
            </a:r>
            <a:r>
              <a:rPr lang="ru-RU" dirty="0" err="1"/>
              <a:t>розпилюють</a:t>
            </a:r>
            <a:r>
              <a:rPr lang="ru-RU" dirty="0"/>
              <a:t>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в </a:t>
            </a:r>
            <a:r>
              <a:rPr lang="ru-RU" dirty="0" err="1"/>
              <a:t>аерозольній</a:t>
            </a:r>
            <a:r>
              <a:rPr lang="ru-RU" dirty="0"/>
              <a:t> </a:t>
            </a:r>
            <a:r>
              <a:rPr lang="ru-RU" dirty="0" err="1"/>
              <a:t>упаковці</a:t>
            </a:r>
            <a:r>
              <a:rPr lang="ru-RU" dirty="0"/>
              <a:t>. Для коней </a:t>
            </a:r>
            <a:r>
              <a:rPr lang="ru-RU" dirty="0" err="1"/>
              <a:t>ефективним</a:t>
            </a:r>
            <a:r>
              <a:rPr lang="ru-RU" dirty="0"/>
              <a:t> є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в </a:t>
            </a:r>
            <a:r>
              <a:rPr lang="ru-RU" dirty="0" err="1"/>
              <a:t>аерозольних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бензольних</a:t>
            </a:r>
            <a:r>
              <a:rPr lang="ru-RU" dirty="0"/>
              <a:t> </a:t>
            </a:r>
            <a:r>
              <a:rPr lang="ru-RU" dirty="0" err="1"/>
              <a:t>балонах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коням з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та </a:t>
            </a:r>
            <a:r>
              <a:rPr lang="ru-RU" dirty="0" err="1"/>
              <a:t>емульсії</a:t>
            </a:r>
            <a:r>
              <a:rPr lang="ru-RU" dirty="0"/>
              <a:t> </a:t>
            </a:r>
            <a:r>
              <a:rPr lang="ru-RU" dirty="0" err="1"/>
              <a:t>фосфорорганічних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: </a:t>
            </a:r>
            <a:r>
              <a:rPr lang="ru-RU" dirty="0" err="1"/>
              <a:t>діазинон</a:t>
            </a:r>
            <a:r>
              <a:rPr lang="ru-RU" dirty="0"/>
              <a:t> (</a:t>
            </a:r>
            <a:r>
              <a:rPr lang="ru-RU" dirty="0" err="1"/>
              <a:t>галтокс</a:t>
            </a:r>
            <a:r>
              <a:rPr lang="ru-RU" dirty="0"/>
              <a:t>, </a:t>
            </a:r>
            <a:r>
              <a:rPr lang="ru-RU" dirty="0" err="1"/>
              <a:t>неоцидом</a:t>
            </a:r>
            <a:r>
              <a:rPr lang="ru-RU" dirty="0"/>
              <a:t>), </a:t>
            </a:r>
            <a:r>
              <a:rPr lang="ru-RU" dirty="0" err="1"/>
              <a:t>пропоксур</a:t>
            </a:r>
            <a:r>
              <a:rPr lang="ru-RU" dirty="0"/>
              <a:t> (</a:t>
            </a:r>
            <a:r>
              <a:rPr lang="ru-RU" dirty="0" err="1"/>
              <a:t>ебацил</a:t>
            </a:r>
            <a:r>
              <a:rPr lang="ru-RU" dirty="0"/>
              <a:t>), </a:t>
            </a:r>
            <a:r>
              <a:rPr lang="ru-RU" dirty="0" err="1"/>
              <a:t>флюметрин</a:t>
            </a:r>
            <a:r>
              <a:rPr lang="ru-RU" dirty="0"/>
              <a:t> (</a:t>
            </a:r>
            <a:r>
              <a:rPr lang="ru-RU" dirty="0" err="1"/>
              <a:t>байтикол</a:t>
            </a:r>
            <a:r>
              <a:rPr lang="ru-RU" dirty="0"/>
              <a:t>) у дозах, </a:t>
            </a:r>
            <a:r>
              <a:rPr lang="ru-RU" dirty="0" err="1"/>
              <a:t>що</a:t>
            </a:r>
            <a:r>
              <a:rPr lang="ru-RU" dirty="0"/>
              <a:t> й для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Через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не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амнітраз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лікування</a:t>
            </a:r>
            <a:r>
              <a:rPr lang="ru-RU" dirty="0"/>
              <a:t> коней у </a:t>
            </a:r>
            <a:r>
              <a:rPr lang="ru-RU" dirty="0" err="1"/>
              <a:t>спеціальній</a:t>
            </a:r>
            <a:r>
              <a:rPr lang="ru-RU" dirty="0"/>
              <a:t> </a:t>
            </a:r>
            <a:r>
              <a:rPr lang="ru-RU" dirty="0" err="1"/>
              <a:t>камері</a:t>
            </a:r>
            <a:r>
              <a:rPr lang="ru-RU" dirty="0"/>
              <a:t>, яку </a:t>
            </a:r>
            <a:r>
              <a:rPr lang="ru-RU" dirty="0" err="1"/>
              <a:t>заповнюють</a:t>
            </a:r>
            <a:r>
              <a:rPr lang="ru-RU" dirty="0"/>
              <a:t> 5% </a:t>
            </a:r>
            <a:r>
              <a:rPr lang="ru-RU" dirty="0" err="1"/>
              <a:t>сірчистим</a:t>
            </a:r>
            <a:r>
              <a:rPr lang="ru-RU" dirty="0"/>
              <a:t> </a:t>
            </a:r>
            <a:r>
              <a:rPr lang="ru-RU" dirty="0" err="1"/>
              <a:t>ангідридом</a:t>
            </a:r>
            <a:r>
              <a:rPr lang="ru-RU" dirty="0"/>
              <a:t> і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витримують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50–60 </a:t>
            </a:r>
            <a:r>
              <a:rPr lang="ru-RU" dirty="0" err="1"/>
              <a:t>хв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Кози</a:t>
            </a:r>
            <a:r>
              <a:rPr lang="ru-RU" dirty="0" smtClean="0"/>
              <a:t>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акарицидних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особливо до </a:t>
            </a:r>
            <a:r>
              <a:rPr lang="ru-RU" dirty="0" err="1"/>
              <a:t>купання</a:t>
            </a:r>
            <a:r>
              <a:rPr lang="ru-RU" dirty="0"/>
              <a:t>, тому перед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біопробу</a:t>
            </a:r>
            <a:r>
              <a:rPr lang="ru-RU" dirty="0"/>
              <a:t>.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стрижуть</a:t>
            </a:r>
            <a:r>
              <a:rPr lang="ru-RU" dirty="0"/>
              <a:t>. Собакам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4–5% </a:t>
            </a:r>
            <a:r>
              <a:rPr lang="ru-RU" dirty="0" err="1"/>
              <a:t>масляну</a:t>
            </a:r>
            <a:r>
              <a:rPr lang="ru-RU" dirty="0"/>
              <a:t> </a:t>
            </a:r>
            <a:r>
              <a:rPr lang="ru-RU" dirty="0" err="1"/>
              <a:t>суспензію</a:t>
            </a:r>
            <a:r>
              <a:rPr lang="ru-RU" dirty="0"/>
              <a:t> </a:t>
            </a:r>
            <a:r>
              <a:rPr lang="ru-RU" dirty="0" err="1"/>
              <a:t>колоїдної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аерозолі</a:t>
            </a:r>
            <a:r>
              <a:rPr lang="ru-RU" dirty="0"/>
              <a:t> </a:t>
            </a:r>
            <a:r>
              <a:rPr lang="ru-RU" dirty="0" err="1"/>
              <a:t>арпаліт</a:t>
            </a:r>
            <a:r>
              <a:rPr lang="ru-RU" dirty="0"/>
              <a:t>, </a:t>
            </a:r>
            <a:r>
              <a:rPr lang="ru-RU" dirty="0" err="1"/>
              <a:t>акродекс</a:t>
            </a:r>
            <a:r>
              <a:rPr lang="ru-RU" dirty="0"/>
              <a:t>, </a:t>
            </a:r>
            <a:r>
              <a:rPr lang="ru-RU" dirty="0" err="1"/>
              <a:t>дерматозоль</a:t>
            </a:r>
            <a:r>
              <a:rPr lang="ru-RU" dirty="0"/>
              <a:t>, </a:t>
            </a:r>
            <a:r>
              <a:rPr lang="ru-RU" dirty="0" err="1"/>
              <a:t>естрозоль</a:t>
            </a:r>
            <a:r>
              <a:rPr lang="ru-RU" dirty="0"/>
              <a:t>,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стронгхолд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При </a:t>
            </a:r>
            <a:r>
              <a:rPr lang="ru-RU" dirty="0" err="1"/>
              <a:t>нанесенні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на все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собаці</a:t>
            </a:r>
            <a:r>
              <a:rPr lang="ru-RU" dirty="0"/>
              <a:t> </a:t>
            </a:r>
            <a:r>
              <a:rPr lang="ru-RU" dirty="0" err="1"/>
              <a:t>надягають</a:t>
            </a:r>
            <a:r>
              <a:rPr lang="ru-RU" dirty="0"/>
              <a:t> намордник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комір</a:t>
            </a:r>
            <a:r>
              <a:rPr lang="ru-RU" dirty="0"/>
              <a:t> з картону 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злизуванню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62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акарицидних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через 7–9 </a:t>
            </a:r>
            <a:r>
              <a:rPr lang="ru-RU" dirty="0" err="1"/>
              <a:t>діб</a:t>
            </a:r>
            <a:r>
              <a:rPr lang="ru-RU" dirty="0"/>
              <a:t>. У тяжких </a:t>
            </a:r>
            <a:r>
              <a:rPr lang="ru-RU" dirty="0" err="1"/>
              <a:t>випадках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собак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розчинами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емульсіями</a:t>
            </a:r>
            <a:r>
              <a:rPr lang="ru-RU" dirty="0"/>
              <a:t> </a:t>
            </a:r>
            <a:r>
              <a:rPr lang="ru-RU" dirty="0" err="1"/>
              <a:t>акарицидних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один раз на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 При </a:t>
            </a:r>
            <a:r>
              <a:rPr lang="ru-RU" dirty="0" err="1"/>
              <a:t>гнійно-некротичних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антибіотики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мазей, </a:t>
            </a:r>
            <a:r>
              <a:rPr lang="ru-RU" dirty="0" err="1"/>
              <a:t>ін’єкцій</a:t>
            </a:r>
            <a:r>
              <a:rPr lang="ru-RU" dirty="0"/>
              <a:t>, таблеток.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добре </a:t>
            </a:r>
            <a:r>
              <a:rPr lang="ru-RU" dirty="0" err="1"/>
              <a:t>годують</a:t>
            </a:r>
            <a:r>
              <a:rPr lang="ru-RU" dirty="0"/>
              <a:t>, включать у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вітаміни</a:t>
            </a:r>
            <a:r>
              <a:rPr lang="ru-RU" dirty="0"/>
              <a:t> (С, Е, РР, </a:t>
            </a:r>
            <a:r>
              <a:rPr lang="ru-RU" dirty="0" err="1"/>
              <a:t>групи</a:t>
            </a:r>
            <a:r>
              <a:rPr lang="ru-RU" dirty="0"/>
              <a:t> В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Сильно </a:t>
            </a:r>
            <a:r>
              <a:rPr lang="ru-RU" dirty="0" err="1"/>
              <a:t>ураженим</a:t>
            </a:r>
            <a:r>
              <a:rPr lang="ru-RU" dirty="0"/>
              <a:t> і </a:t>
            </a:r>
            <a:r>
              <a:rPr lang="ru-RU" dirty="0" err="1"/>
              <a:t>виснаженим</a:t>
            </a:r>
            <a:r>
              <a:rPr lang="ru-RU" dirty="0"/>
              <a:t> собакам для </a:t>
            </a:r>
            <a:r>
              <a:rPr lang="ru-RU" dirty="0" err="1"/>
              <a:t>зменшення</a:t>
            </a:r>
            <a:r>
              <a:rPr lang="ru-RU" dirty="0"/>
              <a:t> свербежу й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травмуванню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антигістаміни</a:t>
            </a:r>
            <a:r>
              <a:rPr lang="ru-RU" dirty="0"/>
              <a:t>, </a:t>
            </a:r>
            <a:r>
              <a:rPr lang="ru-RU" dirty="0" err="1"/>
              <a:t>імуностимулятори</a:t>
            </a:r>
            <a:r>
              <a:rPr lang="ru-RU" dirty="0"/>
              <a:t>, </a:t>
            </a:r>
            <a:r>
              <a:rPr lang="ru-RU" dirty="0" err="1"/>
              <a:t>гепатопротектори</a:t>
            </a:r>
            <a:r>
              <a:rPr lang="ru-RU" dirty="0"/>
              <a:t>, </a:t>
            </a:r>
            <a:r>
              <a:rPr lang="ru-RU" dirty="0" err="1"/>
              <a:t>кортикостероїди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6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600" b="1" dirty="0" err="1">
                <a:solidFill>
                  <a:srgbClr val="FFFF00"/>
                </a:solidFill>
              </a:rPr>
              <a:t>Профілактика</a:t>
            </a:r>
            <a:r>
              <a:rPr lang="ru-RU" sz="3600" b="1" dirty="0">
                <a:solidFill>
                  <a:srgbClr val="FFFF00"/>
                </a:solidFill>
              </a:rPr>
              <a:t> та заходи </a:t>
            </a:r>
            <a:r>
              <a:rPr lang="ru-RU" sz="3600" b="1" dirty="0" err="1">
                <a:solidFill>
                  <a:srgbClr val="FFFF00"/>
                </a:solidFill>
              </a:rPr>
              <a:t>боротьби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/>
              <a:t>клінічне</a:t>
            </a:r>
            <a:r>
              <a:rPr lang="ru-RU" dirty="0"/>
              <a:t> й </a:t>
            </a:r>
            <a:r>
              <a:rPr lang="ru-RU" dirty="0" err="1"/>
              <a:t>лабораторне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 </a:t>
            </a:r>
            <a:r>
              <a:rPr lang="ru-RU" dirty="0" err="1"/>
              <a:t>допускають</a:t>
            </a:r>
            <a:r>
              <a:rPr lang="ru-RU" dirty="0"/>
              <a:t>,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хворими</a:t>
            </a:r>
            <a:r>
              <a:rPr lang="ru-RU" dirty="0"/>
              <a:t> й </a:t>
            </a:r>
            <a:r>
              <a:rPr lang="ru-RU" dirty="0" err="1"/>
              <a:t>підозрюваними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, а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коростяними</a:t>
            </a:r>
            <a:r>
              <a:rPr lang="ru-RU" dirty="0"/>
              <a:t> </a:t>
            </a:r>
            <a:r>
              <a:rPr lang="ru-RU" dirty="0" err="1"/>
              <a:t>кліщами</a:t>
            </a:r>
            <a:r>
              <a:rPr lang="ru-RU" dirty="0"/>
              <a:t> </a:t>
            </a:r>
            <a:r>
              <a:rPr lang="ru-RU" dirty="0" err="1"/>
              <a:t>ізолюють</a:t>
            </a:r>
            <a:r>
              <a:rPr lang="ru-RU" dirty="0"/>
              <a:t> і </a:t>
            </a:r>
            <a:r>
              <a:rPr lang="ru-RU" dirty="0" err="1"/>
              <a:t>лікують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.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через 20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видужання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комплексу </a:t>
            </a:r>
            <a:r>
              <a:rPr lang="ru-RU" dirty="0" err="1"/>
              <a:t>оздоровчих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/>
              <a:t>дезакаризацію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кошар, </a:t>
            </a:r>
            <a:r>
              <a:rPr lang="ru-RU" dirty="0" err="1"/>
              <a:t>денників</a:t>
            </a:r>
            <a:r>
              <a:rPr lang="ru-RU" dirty="0"/>
              <a:t>, </a:t>
            </a:r>
            <a:r>
              <a:rPr lang="ru-RU" dirty="0" err="1"/>
              <a:t>кліток</a:t>
            </a:r>
            <a:r>
              <a:rPr lang="ru-RU" dirty="0"/>
              <a:t>, </a:t>
            </a:r>
            <a:r>
              <a:rPr lang="ru-RU" dirty="0" err="1"/>
              <a:t>вольєрів</a:t>
            </a:r>
            <a:r>
              <a:rPr lang="ru-RU" dirty="0"/>
              <a:t> 5% водною </a:t>
            </a:r>
            <a:r>
              <a:rPr lang="ru-RU" dirty="0" err="1"/>
              <a:t>емульсією</a:t>
            </a:r>
            <a:r>
              <a:rPr lang="ru-RU" dirty="0"/>
              <a:t> </a:t>
            </a:r>
            <a:r>
              <a:rPr lang="ru-RU" dirty="0" err="1"/>
              <a:t>кам’яновугільного</a:t>
            </a:r>
            <a:r>
              <a:rPr lang="ru-RU" dirty="0"/>
              <a:t> фенольного </a:t>
            </a:r>
            <a:r>
              <a:rPr lang="ru-RU" dirty="0" err="1"/>
              <a:t>креоліну</a:t>
            </a:r>
            <a:r>
              <a:rPr lang="ru-RU" dirty="0"/>
              <a:t>, </a:t>
            </a:r>
            <a:r>
              <a:rPr lang="ru-RU" dirty="0" err="1"/>
              <a:t>ксилонафту</a:t>
            </a:r>
            <a:r>
              <a:rPr lang="ru-RU" dirty="0"/>
              <a:t>, гексахлоран-</a:t>
            </a:r>
            <a:r>
              <a:rPr lang="ru-RU" dirty="0" err="1"/>
              <a:t>креоліну</a:t>
            </a:r>
            <a:r>
              <a:rPr lang="ru-RU" dirty="0"/>
              <a:t> – 200–400 мл/м2 , 20% </a:t>
            </a:r>
            <a:r>
              <a:rPr lang="ru-RU" dirty="0" err="1"/>
              <a:t>хлорним</a:t>
            </a:r>
            <a:r>
              <a:rPr lang="ru-RU" dirty="0"/>
              <a:t> </a:t>
            </a:r>
            <a:r>
              <a:rPr lang="ru-RU" dirty="0" err="1"/>
              <a:t>вапном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акарицидними</a:t>
            </a:r>
            <a:r>
              <a:rPr lang="ru-RU" dirty="0"/>
              <a:t> препаратами </a:t>
            </a:r>
            <a:r>
              <a:rPr lang="ru-RU" dirty="0" err="1"/>
              <a:t>або</a:t>
            </a:r>
            <a:r>
              <a:rPr lang="ru-RU" dirty="0"/>
              <a:t> вогнем.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Годівниці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інвентар</a:t>
            </a:r>
            <a:r>
              <a:rPr lang="ru-RU" dirty="0"/>
              <a:t> </a:t>
            </a:r>
            <a:r>
              <a:rPr lang="ru-RU" dirty="0" err="1"/>
              <a:t>знезаражують</a:t>
            </a:r>
            <a:r>
              <a:rPr lang="ru-RU" dirty="0"/>
              <a:t> </a:t>
            </a:r>
            <a:r>
              <a:rPr lang="ru-RU" dirty="0" err="1"/>
              <a:t>окропом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Безпритульних</a:t>
            </a:r>
            <a:r>
              <a:rPr lang="ru-RU" dirty="0"/>
              <a:t>, бродячих і </a:t>
            </a:r>
            <a:r>
              <a:rPr lang="ru-RU" dirty="0" err="1"/>
              <a:t>хворих</a:t>
            </a:r>
            <a:r>
              <a:rPr lang="ru-RU" dirty="0"/>
              <a:t> собак </a:t>
            </a:r>
            <a:r>
              <a:rPr lang="ru-RU" dirty="0" err="1"/>
              <a:t>виловлюють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генералізованою</a:t>
            </a:r>
            <a:r>
              <a:rPr lang="ru-RU" dirty="0"/>
              <a:t> формою </a:t>
            </a:r>
            <a:r>
              <a:rPr lang="ru-RU" dirty="0" err="1"/>
              <a:t>саркоптозу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еутаназії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7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/>
              <a:t>(Ас</a:t>
            </a:r>
            <a:r>
              <a:rPr lang="en-US" dirty="0" err="1"/>
              <a:t>ari</a:t>
            </a:r>
            <a:r>
              <a:rPr lang="ru-RU" dirty="0"/>
              <a:t>па)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павукоподібних</a:t>
            </a:r>
            <a:r>
              <a:rPr lang="ru-RU" dirty="0"/>
              <a:t> (А</a:t>
            </a:r>
            <a:r>
              <a:rPr lang="en-US" dirty="0" err="1"/>
              <a:t>rachnoidea</a:t>
            </a:r>
            <a:r>
              <a:rPr lang="en-US" dirty="0"/>
              <a:t>) </a:t>
            </a:r>
            <a:r>
              <a:rPr lang="ru-RU" dirty="0"/>
              <a:t>типу членистоногих (А</a:t>
            </a:r>
            <a:r>
              <a:rPr lang="en-US" dirty="0" err="1"/>
              <a:t>rthropod</a:t>
            </a:r>
            <a:r>
              <a:rPr lang="ru-RU" dirty="0"/>
              <a:t>а).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є як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живучі</a:t>
            </a:r>
            <a:r>
              <a:rPr lang="ru-RU" dirty="0"/>
              <a:t>, так і </a:t>
            </a:r>
            <a:r>
              <a:rPr lang="ru-RU" dirty="0" err="1"/>
              <a:t>паразитичні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. </a:t>
            </a:r>
            <a:r>
              <a:rPr lang="ru-RU" dirty="0" smtClean="0"/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Ветеринарна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арахнологія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вивчає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кліщів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рядів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dirty="0"/>
              <a:t>Ра</a:t>
            </a:r>
            <a:r>
              <a:rPr lang="en-US" dirty="0"/>
              <a:t>r</a:t>
            </a:r>
            <a:r>
              <a:rPr lang="ru-RU" dirty="0"/>
              <a:t>а</a:t>
            </a:r>
            <a:r>
              <a:rPr lang="en-US" dirty="0"/>
              <a:t>s</a:t>
            </a:r>
            <a:r>
              <a:rPr lang="ru-RU" dirty="0"/>
              <a:t>і</a:t>
            </a:r>
            <a:r>
              <a:rPr lang="en-US" dirty="0" err="1"/>
              <a:t>tif</a:t>
            </a:r>
            <a:r>
              <a:rPr lang="ru-RU" dirty="0"/>
              <a:t>о</a:t>
            </a:r>
            <a:r>
              <a:rPr lang="en-US" dirty="0"/>
              <a:t>r</a:t>
            </a:r>
            <a:r>
              <a:rPr lang="ru-RU" dirty="0"/>
              <a:t>те</a:t>
            </a:r>
            <a:r>
              <a:rPr lang="en-US" dirty="0"/>
              <a:t>s (</a:t>
            </a:r>
            <a:r>
              <a:rPr lang="ru-RU" dirty="0" err="1"/>
              <a:t>паразитиформні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) – </a:t>
            </a:r>
            <a:r>
              <a:rPr lang="ru-RU" dirty="0" err="1"/>
              <a:t>переносники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заразних</a:t>
            </a:r>
            <a:r>
              <a:rPr lang="ru-RU" dirty="0"/>
              <a:t> хвороб;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Аса</a:t>
            </a:r>
            <a:r>
              <a:rPr lang="en-US" dirty="0"/>
              <a:t>r</a:t>
            </a:r>
            <a:r>
              <a:rPr lang="ru-RU" dirty="0"/>
              <a:t>і</a:t>
            </a:r>
            <a:r>
              <a:rPr lang="en-US" dirty="0"/>
              <a:t>f</a:t>
            </a:r>
            <a:r>
              <a:rPr lang="ru-RU" dirty="0"/>
              <a:t>о</a:t>
            </a:r>
            <a:r>
              <a:rPr lang="en-US" dirty="0"/>
              <a:t>r</a:t>
            </a:r>
            <a:r>
              <a:rPr lang="ru-RU" dirty="0"/>
              <a:t>те</a:t>
            </a:r>
            <a:r>
              <a:rPr lang="en-US" dirty="0"/>
              <a:t>s (</a:t>
            </a:r>
            <a:r>
              <a:rPr lang="ru-RU" dirty="0" err="1"/>
              <a:t>акариформні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) –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коростяних</a:t>
            </a:r>
            <a:r>
              <a:rPr lang="ru-RU" dirty="0"/>
              <a:t> </a:t>
            </a:r>
            <a:r>
              <a:rPr lang="ru-RU" dirty="0" err="1" smtClean="0"/>
              <a:t>захворювань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ветеринарній</a:t>
            </a:r>
            <a:r>
              <a:rPr lang="ru-RU" dirty="0"/>
              <a:t> </a:t>
            </a:r>
            <a:r>
              <a:rPr lang="ru-RU" dirty="0" err="1"/>
              <a:t>арахнології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–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живителів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(</a:t>
            </a:r>
            <a:r>
              <a:rPr lang="ru-RU" dirty="0" err="1"/>
              <a:t>орибатидних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4000" b="1" dirty="0" err="1">
                <a:solidFill>
                  <a:srgbClr val="FFFF00"/>
                </a:solidFill>
              </a:rPr>
              <a:t>Псороптози</a:t>
            </a:r>
            <a:r>
              <a:rPr lang="ru-RU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err="1">
                <a:solidFill>
                  <a:srgbClr val="FFFF00"/>
                </a:solidFill>
              </a:rPr>
              <a:t>Psoroptoses</a:t>
            </a:r>
            <a:r>
              <a:rPr lang="en-US" sz="4000" b="1" dirty="0">
                <a:solidFill>
                  <a:srgbClr val="FFFF00"/>
                </a:solidFill>
              </a:rPr>
              <a:t>)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акариформні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з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 err="1"/>
              <a:t>Psoroptidae</a:t>
            </a:r>
            <a:r>
              <a:rPr lang="en-US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Родина </a:t>
            </a:r>
            <a:r>
              <a:rPr lang="ru-RU" dirty="0" err="1"/>
              <a:t>включає</a:t>
            </a:r>
            <a:r>
              <a:rPr lang="ru-RU" dirty="0"/>
              <a:t> три роди: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Psoroptes</a:t>
            </a:r>
            <a:r>
              <a:rPr lang="en-US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Chorioptes</a:t>
            </a:r>
            <a:r>
              <a:rPr lang="en-US" dirty="0" smtClean="0"/>
              <a:t> </a:t>
            </a:r>
            <a:r>
              <a:rPr lang="ru-RU" dirty="0"/>
              <a:t>і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Otodectes</a:t>
            </a:r>
            <a:r>
              <a:rPr lang="en-US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en-US" dirty="0" err="1"/>
              <a:t>Psoroptes</a:t>
            </a:r>
            <a:r>
              <a:rPr lang="en-US" dirty="0"/>
              <a:t> </a:t>
            </a:r>
            <a:r>
              <a:rPr lang="ru-RU" dirty="0" err="1"/>
              <a:t>паразитує</a:t>
            </a:r>
            <a:r>
              <a:rPr lang="ru-RU" dirty="0"/>
              <a:t> у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коней, </a:t>
            </a:r>
            <a:r>
              <a:rPr lang="ru-RU" dirty="0" err="1"/>
              <a:t>кролів</a:t>
            </a:r>
            <a:r>
              <a:rPr lang="ru-RU" dirty="0"/>
              <a:t>;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Chorioptes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у </a:t>
            </a:r>
            <a:r>
              <a:rPr lang="ru-RU" dirty="0" err="1"/>
              <a:t>жуйних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коней, </a:t>
            </a:r>
            <a:r>
              <a:rPr lang="ru-RU" dirty="0" err="1"/>
              <a:t>кролів</a:t>
            </a:r>
            <a:r>
              <a:rPr lang="ru-RU" dirty="0"/>
              <a:t>;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Otodectes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у </a:t>
            </a:r>
            <a:r>
              <a:rPr lang="ru-RU" dirty="0" err="1"/>
              <a:t>м’ясоїдних</a:t>
            </a:r>
            <a:r>
              <a:rPr lang="ru-RU" dirty="0"/>
              <a:t> (</a:t>
            </a:r>
            <a:r>
              <a:rPr lang="ru-RU" dirty="0" err="1"/>
              <a:t>котів</a:t>
            </a:r>
            <a:r>
              <a:rPr lang="ru-RU" dirty="0"/>
              <a:t>, собак, </a:t>
            </a:r>
            <a:r>
              <a:rPr lang="ru-RU" dirty="0" err="1"/>
              <a:t>песців</a:t>
            </a:r>
            <a:r>
              <a:rPr lang="ru-RU" dirty="0"/>
              <a:t>, </a:t>
            </a:r>
            <a:r>
              <a:rPr lang="ru-RU" dirty="0" err="1"/>
              <a:t>лисиць</a:t>
            </a:r>
            <a:r>
              <a:rPr lang="ru-RU" dirty="0"/>
              <a:t>, норок).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цих</a:t>
            </a:r>
            <a:r>
              <a:rPr lang="ru-RU" dirty="0"/>
              <a:t> хвороб </a:t>
            </a:r>
            <a:r>
              <a:rPr lang="ru-RU" dirty="0" err="1"/>
              <a:t>реєструють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стійлового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отодектоз</a:t>
            </a:r>
            <a:r>
              <a:rPr lang="ru-RU" dirty="0"/>
              <a:t> – </a:t>
            </a:r>
            <a:r>
              <a:rPr lang="ru-RU" dirty="0" err="1"/>
              <a:t>упродовж</a:t>
            </a:r>
            <a:r>
              <a:rPr lang="ru-RU" dirty="0"/>
              <a:t> року.</a:t>
            </a:r>
          </a:p>
        </p:txBody>
      </p:sp>
    </p:spTree>
    <p:extLst>
      <p:ext uri="{BB962C8B-B14F-4D97-AF65-F5344CB8AC3E}">
        <p14:creationId xmlns:p14="http://schemas.microsoft.com/office/powerpoint/2010/main" val="1770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FFFF00"/>
                </a:solidFill>
              </a:rPr>
              <a:t>Морфологія</a:t>
            </a:r>
            <a:r>
              <a:rPr lang="ru-RU" sz="4400" b="1" dirty="0">
                <a:solidFill>
                  <a:srgbClr val="FFFF00"/>
                </a:solidFill>
              </a:rPr>
              <a:t>.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 err="1"/>
              <a:t>Psoroptidae</a:t>
            </a:r>
            <a:r>
              <a:rPr lang="en-US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кліщами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 err="1"/>
              <a:t>Sarcoptidae</a:t>
            </a:r>
            <a:r>
              <a:rPr lang="en-US" dirty="0"/>
              <a:t> – </a:t>
            </a:r>
            <a:r>
              <a:rPr lang="ru-RU" dirty="0" err="1"/>
              <a:t>великі</a:t>
            </a:r>
            <a:r>
              <a:rPr lang="ru-RU" dirty="0"/>
              <a:t>.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овальне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0,3–0,8 мм, </a:t>
            </a:r>
            <a:r>
              <a:rPr lang="ru-RU" dirty="0" err="1"/>
              <a:t>чотири</a:t>
            </a:r>
            <a:r>
              <a:rPr lang="ru-RU" dirty="0"/>
              <a:t> пари </a:t>
            </a:r>
            <a:r>
              <a:rPr lang="ru-RU" dirty="0" err="1"/>
              <a:t>п’ятичленистих</a:t>
            </a:r>
            <a:r>
              <a:rPr lang="ru-RU" dirty="0"/>
              <a:t> лапок з присосками,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членистих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коротких </a:t>
            </a:r>
            <a:r>
              <a:rPr lang="ru-RU" dirty="0" err="1"/>
              <a:t>нечленистих</a:t>
            </a:r>
            <a:r>
              <a:rPr lang="ru-RU" dirty="0"/>
              <a:t> </a:t>
            </a:r>
            <a:r>
              <a:rPr lang="ru-RU" dirty="0" err="1"/>
              <a:t>стриженьках</a:t>
            </a:r>
            <a:r>
              <a:rPr lang="ru-RU" dirty="0"/>
              <a:t>. </a:t>
            </a:r>
            <a:r>
              <a:rPr lang="ru-RU" dirty="0" err="1"/>
              <a:t>Передні</a:t>
            </a:r>
            <a:r>
              <a:rPr lang="ru-RU" dirty="0"/>
              <a:t> лапки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Хоботок </a:t>
            </a:r>
            <a:r>
              <a:rPr lang="ru-RU" dirty="0" err="1"/>
              <a:t>довгий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форму конуса, </a:t>
            </a:r>
            <a:r>
              <a:rPr lang="ru-RU" dirty="0" err="1"/>
              <a:t>колючо</a:t>
            </a:r>
            <a:r>
              <a:rPr lang="ru-RU" dirty="0"/>
              <a:t>– </a:t>
            </a:r>
            <a:r>
              <a:rPr lang="ru-RU" dirty="0" err="1"/>
              <a:t>сисного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гризучого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Очей </a:t>
            </a:r>
            <a:r>
              <a:rPr lang="ru-RU" dirty="0"/>
              <a:t>і трахей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Добре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</a:t>
            </a:r>
            <a:r>
              <a:rPr lang="ru-RU" dirty="0" err="1"/>
              <a:t>диморфізм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/>
              <a:t>видовжено-овальні</a:t>
            </a:r>
            <a:r>
              <a:rPr lang="ru-RU" dirty="0"/>
              <a:t>, </a:t>
            </a:r>
            <a:r>
              <a:rPr lang="ru-RU" dirty="0" err="1"/>
              <a:t>асиметричні</a:t>
            </a:r>
            <a:r>
              <a:rPr lang="ru-RU" dirty="0"/>
              <a:t> (до 0,3мм </a:t>
            </a:r>
            <a:r>
              <a:rPr lang="ru-RU" dirty="0" err="1"/>
              <a:t>завдовжки</a:t>
            </a:r>
            <a:r>
              <a:rPr lang="ru-RU" dirty="0"/>
              <a:t>).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лімфою</a:t>
            </a:r>
            <a:r>
              <a:rPr lang="ru-RU" dirty="0"/>
              <a:t>, </a:t>
            </a:r>
            <a:r>
              <a:rPr lang="ru-RU" dirty="0" err="1"/>
              <a:t>епідермісом</a:t>
            </a:r>
            <a:r>
              <a:rPr lang="ru-RU" dirty="0"/>
              <a:t>, </a:t>
            </a:r>
            <a:r>
              <a:rPr lang="ru-RU" dirty="0" err="1"/>
              <a:t>запальним</a:t>
            </a:r>
            <a:r>
              <a:rPr lang="ru-RU" dirty="0"/>
              <a:t> </a:t>
            </a:r>
            <a:r>
              <a:rPr lang="ru-RU" dirty="0" err="1"/>
              <a:t>ексудатом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7" t="32143" r="26933" b="43651"/>
          <a:stretch/>
        </p:blipFill>
        <p:spPr bwMode="auto">
          <a:xfrm>
            <a:off x="28330" y="32094"/>
            <a:ext cx="9115213" cy="37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Цикл </a:t>
            </a:r>
            <a:r>
              <a:rPr lang="ru-RU" sz="4000" b="1" dirty="0" err="1">
                <a:solidFill>
                  <a:srgbClr val="FFFF00"/>
                </a:solidFill>
              </a:rPr>
              <a:t>розвитку</a:t>
            </a:r>
            <a:r>
              <a:rPr lang="ru-RU" sz="4000" b="1" dirty="0">
                <a:solidFill>
                  <a:srgbClr val="FFFF00"/>
                </a:solidFill>
              </a:rPr>
              <a:t>.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епідермальному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Запліднення</a:t>
            </a:r>
            <a:r>
              <a:rPr lang="ru-RU" dirty="0"/>
              <a:t> в них </a:t>
            </a:r>
            <a:r>
              <a:rPr lang="ru-RU" dirty="0" err="1"/>
              <a:t>відбувається</a:t>
            </a:r>
            <a:r>
              <a:rPr lang="ru-RU" dirty="0"/>
              <a:t> в два </a:t>
            </a:r>
            <a:r>
              <a:rPr lang="ru-RU" dirty="0" err="1"/>
              <a:t>етапи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самець</a:t>
            </a:r>
            <a:r>
              <a:rPr lang="ru-RU" dirty="0"/>
              <a:t> </a:t>
            </a:r>
            <a:r>
              <a:rPr lang="ru-RU" dirty="0" err="1"/>
              <a:t>копулює</a:t>
            </a:r>
            <a:r>
              <a:rPr lang="ru-RU" dirty="0"/>
              <a:t> з </a:t>
            </a:r>
            <a:r>
              <a:rPr lang="ru-RU" dirty="0" err="1"/>
              <a:t>телеонімфою</a:t>
            </a:r>
            <a:r>
              <a:rPr lang="ru-RU" dirty="0"/>
              <a:t>, яка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на самку </a:t>
            </a:r>
            <a:r>
              <a:rPr lang="ru-RU" dirty="0" err="1"/>
              <a:t>запліднюється</a:t>
            </a:r>
            <a:r>
              <a:rPr lang="ru-RU" dirty="0"/>
              <a:t> </a:t>
            </a:r>
            <a:r>
              <a:rPr lang="ru-RU" dirty="0" err="1"/>
              <a:t>статевими</a:t>
            </a:r>
            <a:r>
              <a:rPr lang="ru-RU" dirty="0"/>
              <a:t> продуктами,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</a:t>
            </a:r>
            <a:r>
              <a:rPr lang="ru-RU" dirty="0" err="1"/>
              <a:t>самцем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Самка </a:t>
            </a:r>
            <a:r>
              <a:rPr lang="ru-RU" dirty="0"/>
              <a:t>в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відкладає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і </a:t>
            </a:r>
            <a:r>
              <a:rPr lang="ru-RU" dirty="0" err="1"/>
              <a:t>приклеює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матковим</a:t>
            </a:r>
            <a:r>
              <a:rPr lang="ru-RU" dirty="0"/>
              <a:t> секретом до </a:t>
            </a:r>
            <a:r>
              <a:rPr lang="ru-RU" dirty="0" err="1"/>
              <a:t>епідермісу</a:t>
            </a:r>
            <a:r>
              <a:rPr lang="ru-RU" dirty="0"/>
              <a:t>. З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вилуплюються</a:t>
            </a:r>
            <a:r>
              <a:rPr lang="ru-RU" dirty="0"/>
              <a:t> </a:t>
            </a:r>
            <a:r>
              <a:rPr lang="ru-RU" dirty="0" err="1"/>
              <a:t>довгасті</a:t>
            </a:r>
            <a:r>
              <a:rPr lang="ru-RU" dirty="0"/>
              <a:t> личинки з </a:t>
            </a:r>
            <a:r>
              <a:rPr lang="ru-RU" dirty="0" err="1"/>
              <a:t>трьома</a:t>
            </a:r>
            <a:r>
              <a:rPr lang="ru-RU" dirty="0"/>
              <a:t> парами лапок. Вони </a:t>
            </a:r>
            <a:r>
              <a:rPr lang="ru-RU" dirty="0" err="1"/>
              <a:t>линяють</a:t>
            </a:r>
            <a:r>
              <a:rPr lang="ru-RU" dirty="0"/>
              <a:t> і </a:t>
            </a:r>
            <a:r>
              <a:rPr lang="ru-RU" dirty="0" err="1"/>
              <a:t>перетворюються</a:t>
            </a:r>
            <a:r>
              <a:rPr lang="ru-RU" dirty="0"/>
              <a:t> на </a:t>
            </a:r>
            <a:r>
              <a:rPr lang="ru-RU" dirty="0" err="1"/>
              <a:t>протонімфу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телеонімфу</a:t>
            </a:r>
            <a:r>
              <a:rPr lang="ru-RU" dirty="0"/>
              <a:t> та </a:t>
            </a:r>
            <a:r>
              <a:rPr lang="ru-RU" dirty="0" err="1"/>
              <a:t>імаго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/>
              <a:t>цикл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нашкірників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14–20 </a:t>
            </a:r>
            <a:r>
              <a:rPr lang="ru-RU" dirty="0" err="1"/>
              <a:t>діб</a:t>
            </a:r>
            <a:r>
              <a:rPr lang="ru-RU" dirty="0"/>
              <a:t>. Хвороба </a:t>
            </a:r>
            <a:r>
              <a:rPr lang="ru-RU" dirty="0" err="1"/>
              <a:t>спричинюється</a:t>
            </a:r>
            <a:r>
              <a:rPr lang="ru-RU" dirty="0"/>
              <a:t> </a:t>
            </a:r>
            <a:r>
              <a:rPr lang="ru-RU" dirty="0" err="1"/>
              <a:t>кліщами-нашкірниками</a:t>
            </a:r>
            <a:r>
              <a:rPr lang="ru-RU" dirty="0"/>
              <a:t> </a:t>
            </a:r>
            <a:r>
              <a:rPr lang="en-US" dirty="0" err="1"/>
              <a:t>Psoroptes</a:t>
            </a:r>
            <a:r>
              <a:rPr lang="en-US" dirty="0"/>
              <a:t> </a:t>
            </a:r>
            <a:r>
              <a:rPr lang="en-US" dirty="0" err="1"/>
              <a:t>ovis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овець</a:t>
            </a:r>
            <a:r>
              <a:rPr lang="ru-RU" dirty="0"/>
              <a:t>), Р. </a:t>
            </a:r>
            <a:r>
              <a:rPr lang="en-US" dirty="0" err="1"/>
              <a:t>bovis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), Р. </a:t>
            </a:r>
            <a:r>
              <a:rPr lang="en-US" dirty="0" err="1"/>
              <a:t>equi</a:t>
            </a:r>
            <a:r>
              <a:rPr lang="en-US" dirty="0"/>
              <a:t> (</a:t>
            </a:r>
            <a:r>
              <a:rPr lang="ru-RU" dirty="0"/>
              <a:t>у коней), Р. </a:t>
            </a:r>
            <a:r>
              <a:rPr lang="en-US" dirty="0" err="1"/>
              <a:t>cuniculi</a:t>
            </a:r>
            <a:r>
              <a:rPr lang="en-US" dirty="0"/>
              <a:t> (</a:t>
            </a:r>
            <a:r>
              <a:rPr lang="ru-RU" dirty="0"/>
              <a:t>у </a:t>
            </a:r>
            <a:r>
              <a:rPr lang="ru-RU" dirty="0" err="1"/>
              <a:t>кролів</a:t>
            </a:r>
            <a:r>
              <a:rPr lang="ru-RU" dirty="0"/>
              <a:t>)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 err="1"/>
              <a:t>Psoroptidae</a:t>
            </a:r>
            <a:r>
              <a:rPr lang="en-US" dirty="0"/>
              <a:t> </a:t>
            </a:r>
            <a:r>
              <a:rPr lang="ru-RU" dirty="0" smtClean="0"/>
              <a:t>і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облисінням</a:t>
            </a:r>
            <a:r>
              <a:rPr lang="ru-RU" dirty="0"/>
              <a:t>, дерматитом, </a:t>
            </a:r>
            <a:r>
              <a:rPr lang="ru-RU" dirty="0" err="1"/>
              <a:t>свербежем</a:t>
            </a:r>
            <a:r>
              <a:rPr lang="ru-RU" dirty="0"/>
              <a:t> та </a:t>
            </a:r>
            <a:r>
              <a:rPr lang="ru-RU" dirty="0" err="1"/>
              <a:t>виснаженням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2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3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85000" lnSpcReduction="10000"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FFFF00"/>
                </a:solidFill>
              </a:rPr>
              <a:t>Епізоотологічні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дані</a:t>
            </a:r>
            <a:r>
              <a:rPr lang="ru-RU" sz="4400" b="1" dirty="0">
                <a:solidFill>
                  <a:srgbClr val="FFFF00"/>
                </a:solidFill>
              </a:rPr>
              <a:t>.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Хвороба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реєструється</a:t>
            </a:r>
            <a:r>
              <a:rPr lang="ru-RU" dirty="0"/>
              <a:t> в </a:t>
            </a:r>
            <a:r>
              <a:rPr lang="ru-RU" dirty="0" err="1"/>
              <a:t>осінньо</a:t>
            </a:r>
            <a:r>
              <a:rPr lang="ru-RU" dirty="0"/>
              <a:t>-зимовий </a:t>
            </a:r>
            <a:r>
              <a:rPr lang="ru-RU" dirty="0" err="1"/>
              <a:t>період</a:t>
            </a:r>
            <a:r>
              <a:rPr lang="ru-RU" dirty="0"/>
              <a:t>. До </a:t>
            </a:r>
            <a:r>
              <a:rPr lang="ru-RU" dirty="0" err="1"/>
              <a:t>захворювання</a:t>
            </a:r>
            <a:r>
              <a:rPr lang="ru-RU" dirty="0"/>
              <a:t> особливо </a:t>
            </a:r>
            <a:r>
              <a:rPr lang="ru-RU" dirty="0" err="1"/>
              <a:t>чутливі</a:t>
            </a:r>
            <a:r>
              <a:rPr lang="ru-RU" dirty="0"/>
              <a:t> </a:t>
            </a:r>
            <a:r>
              <a:rPr lang="ru-RU" dirty="0" err="1"/>
              <a:t>тонкорунні</a:t>
            </a:r>
            <a:r>
              <a:rPr lang="ru-RU" dirty="0"/>
              <a:t> </a:t>
            </a:r>
            <a:r>
              <a:rPr lang="ru-RU" dirty="0" err="1"/>
              <a:t>вівці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/>
              <a:t>заражаються</a:t>
            </a:r>
            <a:r>
              <a:rPr lang="ru-RU" dirty="0"/>
              <a:t> при </a:t>
            </a:r>
            <a:r>
              <a:rPr lang="ru-RU" dirty="0" err="1"/>
              <a:t>контакті</a:t>
            </a:r>
            <a:r>
              <a:rPr lang="ru-RU" dirty="0"/>
              <a:t> з </a:t>
            </a:r>
            <a:r>
              <a:rPr lang="ru-RU" dirty="0" err="1"/>
              <a:t>хворими</a:t>
            </a:r>
            <a:r>
              <a:rPr lang="ru-RU" dirty="0"/>
              <a:t>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антисанітарні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, </a:t>
            </a:r>
            <a:r>
              <a:rPr lang="ru-RU" dirty="0" err="1"/>
              <a:t>неповноцінна</a:t>
            </a:r>
            <a:r>
              <a:rPr lang="ru-RU" dirty="0"/>
              <a:t> </a:t>
            </a:r>
            <a:r>
              <a:rPr lang="ru-RU" dirty="0" err="1"/>
              <a:t>годівля</a:t>
            </a:r>
            <a:r>
              <a:rPr lang="ru-RU" dirty="0"/>
              <a:t>, </a:t>
            </a:r>
            <a:r>
              <a:rPr lang="ru-RU" dirty="0" err="1"/>
              <a:t>застудні</a:t>
            </a:r>
            <a:r>
              <a:rPr lang="ru-RU" dirty="0"/>
              <a:t> та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гельмінтози</a:t>
            </a:r>
            <a:r>
              <a:rPr lang="ru-RU" dirty="0"/>
              <a:t>.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коней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й тяжкого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Ягнята </a:t>
            </a:r>
            <a:r>
              <a:rPr lang="ru-RU" dirty="0" err="1"/>
              <a:t>заражаються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вівцематок</a:t>
            </a:r>
            <a:r>
              <a:rPr lang="ru-RU" dirty="0"/>
              <a:t>, телята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кролів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з 2-місячного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утримують</a:t>
            </a:r>
            <a:r>
              <a:rPr lang="ru-RU" dirty="0"/>
              <a:t> у </a:t>
            </a:r>
            <a:r>
              <a:rPr lang="ru-RU" dirty="0" err="1"/>
              <a:t>брудних</a:t>
            </a:r>
            <a:r>
              <a:rPr lang="ru-RU" dirty="0"/>
              <a:t>,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клітках</a:t>
            </a:r>
            <a:r>
              <a:rPr lang="ru-RU" dirty="0"/>
              <a:t>, </a:t>
            </a:r>
            <a:r>
              <a:rPr lang="ru-RU" dirty="0" err="1"/>
              <a:t>темних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Хворобу </a:t>
            </a:r>
            <a:r>
              <a:rPr lang="ru-RU" dirty="0" err="1"/>
              <a:t>реєструють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року, але </a:t>
            </a:r>
            <a:r>
              <a:rPr lang="ru-RU" dirty="0" err="1"/>
              <a:t>пік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холодну</a:t>
            </a:r>
            <a:r>
              <a:rPr lang="ru-RU" dirty="0"/>
              <a:t> пору (</a:t>
            </a:r>
            <a:r>
              <a:rPr lang="ru-RU" dirty="0" err="1"/>
              <a:t>восени</a:t>
            </a:r>
            <a:r>
              <a:rPr lang="ru-RU" dirty="0"/>
              <a:t>, </a:t>
            </a:r>
            <a:r>
              <a:rPr lang="ru-RU" dirty="0" err="1"/>
              <a:t>взимку</a:t>
            </a:r>
            <a:r>
              <a:rPr lang="ru-RU" dirty="0"/>
              <a:t>, </a:t>
            </a:r>
            <a:r>
              <a:rPr lang="ru-RU" dirty="0" err="1"/>
              <a:t>навесні</a:t>
            </a:r>
            <a:r>
              <a:rPr lang="ru-RU" dirty="0"/>
              <a:t>).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хронічний</a:t>
            </a:r>
            <a:r>
              <a:rPr lang="ru-RU" dirty="0"/>
              <a:t>, а </a:t>
            </a:r>
            <a:r>
              <a:rPr lang="ru-RU" dirty="0" err="1"/>
              <a:t>восени</a:t>
            </a:r>
            <a:r>
              <a:rPr lang="ru-RU" dirty="0"/>
              <a:t>, коли </a:t>
            </a:r>
            <a:r>
              <a:rPr lang="ru-RU" dirty="0" err="1"/>
              <a:t>відростає</a:t>
            </a:r>
            <a:r>
              <a:rPr lang="ru-RU" dirty="0"/>
              <a:t> шерсть – </a:t>
            </a:r>
            <a:r>
              <a:rPr lang="ru-RU" dirty="0" err="1"/>
              <a:t>гострий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smtClean="0"/>
              <a:t>	У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коней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локалізуються</a:t>
            </a:r>
            <a:r>
              <a:rPr lang="ru-RU" dirty="0"/>
              <a:t> на </a:t>
            </a:r>
            <a:r>
              <a:rPr lang="ru-RU" dirty="0" err="1"/>
              <a:t>шиї</a:t>
            </a:r>
            <a:r>
              <a:rPr lang="ru-RU" dirty="0"/>
              <a:t>, грудях, боках, </a:t>
            </a:r>
            <a:r>
              <a:rPr lang="ru-RU" dirty="0" err="1"/>
              <a:t>спині</a:t>
            </a:r>
            <a:r>
              <a:rPr lang="ru-RU" dirty="0"/>
              <a:t>, у </a:t>
            </a:r>
            <a:r>
              <a:rPr lang="ru-RU" dirty="0" err="1"/>
              <a:t>кролів</a:t>
            </a:r>
            <a:r>
              <a:rPr lang="ru-RU" dirty="0"/>
              <a:t> – у </a:t>
            </a:r>
            <a:r>
              <a:rPr lang="ru-RU" dirty="0" err="1"/>
              <a:t>вушних</a:t>
            </a:r>
            <a:r>
              <a:rPr lang="ru-RU" dirty="0"/>
              <a:t> раковинах. У </a:t>
            </a:r>
            <a:r>
              <a:rPr lang="ru-RU" dirty="0" err="1"/>
              <a:t>приміщенні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до 50 </a:t>
            </a:r>
            <a:r>
              <a:rPr lang="ru-RU" dirty="0" err="1"/>
              <a:t>діб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444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Патогенез. 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Кліщі-нашкірники</a:t>
            </a:r>
            <a:r>
              <a:rPr lang="ru-RU" dirty="0" smtClean="0"/>
              <a:t> </a:t>
            </a:r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коней у </a:t>
            </a:r>
            <a:r>
              <a:rPr lang="ru-RU" dirty="0" err="1"/>
              <a:t>місцях</a:t>
            </a:r>
            <a:r>
              <a:rPr lang="ru-RU" dirty="0"/>
              <a:t> з густим </a:t>
            </a:r>
            <a:r>
              <a:rPr lang="ru-RU" dirty="0" err="1"/>
              <a:t>волоссям</a:t>
            </a:r>
            <a:r>
              <a:rPr lang="ru-RU" dirty="0"/>
              <a:t> і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вологістю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довгими</a:t>
            </a:r>
            <a:r>
              <a:rPr lang="ru-RU" dirty="0"/>
              <a:t> щетинками на лапках та присосками вони </a:t>
            </a:r>
            <a:r>
              <a:rPr lang="ru-RU" dirty="0" err="1"/>
              <a:t>подразнюють</a:t>
            </a:r>
            <a:r>
              <a:rPr lang="ru-RU" dirty="0"/>
              <a:t> </a:t>
            </a:r>
            <a:r>
              <a:rPr lang="ru-RU" dirty="0" err="1"/>
              <a:t>рецептори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. </a:t>
            </a:r>
            <a:r>
              <a:rPr lang="ru-RU" dirty="0" err="1"/>
              <a:t>Вівці</a:t>
            </a:r>
            <a:r>
              <a:rPr lang="ru-RU" dirty="0"/>
              <a:t> </a:t>
            </a:r>
            <a:r>
              <a:rPr lang="ru-RU" dirty="0" err="1"/>
              <a:t>гризуть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ранячи</a:t>
            </a:r>
            <a:r>
              <a:rPr lang="ru-RU" dirty="0"/>
              <a:t> й </a:t>
            </a:r>
            <a:r>
              <a:rPr lang="ru-RU" dirty="0" err="1"/>
              <a:t>зволожуючи</a:t>
            </a:r>
            <a:r>
              <a:rPr lang="ru-RU" dirty="0"/>
              <a:t> </a:t>
            </a:r>
            <a:r>
              <a:rPr lang="ru-RU" dirty="0" err="1"/>
              <a:t>слиною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укусу </a:t>
            </a:r>
            <a:r>
              <a:rPr lang="ru-RU" dirty="0" err="1"/>
              <a:t>кліщ</a:t>
            </a:r>
            <a:r>
              <a:rPr lang="ru-RU" dirty="0"/>
              <a:t> вводить у ранку </a:t>
            </a:r>
            <a:r>
              <a:rPr lang="ru-RU" dirty="0" err="1"/>
              <a:t>токсичну</a:t>
            </a:r>
            <a:r>
              <a:rPr lang="ru-RU" dirty="0"/>
              <a:t> </a:t>
            </a:r>
            <a:r>
              <a:rPr lang="ru-RU" dirty="0" err="1"/>
              <a:t>слину</a:t>
            </a:r>
            <a:r>
              <a:rPr lang="ru-RU" dirty="0"/>
              <a:t>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 </a:t>
            </a:r>
            <a:r>
              <a:rPr lang="ru-RU" dirty="0" err="1"/>
              <a:t>Лімфа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густою, </a:t>
            </a:r>
            <a:r>
              <a:rPr lang="ru-RU" dirty="0" err="1"/>
              <a:t>висихає</a:t>
            </a:r>
            <a:r>
              <a:rPr lang="ru-RU" dirty="0"/>
              <a:t> і разом з </a:t>
            </a:r>
            <a:r>
              <a:rPr lang="ru-RU" dirty="0" err="1"/>
              <a:t>відмерлими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епідермісу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товсті</a:t>
            </a:r>
            <a:r>
              <a:rPr lang="ru-RU" dirty="0"/>
              <a:t> </a:t>
            </a:r>
            <a:r>
              <a:rPr lang="ru-RU" dirty="0" err="1"/>
              <a:t>нашарування</a:t>
            </a:r>
            <a:r>
              <a:rPr lang="ru-RU" dirty="0"/>
              <a:t>,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патогенна </a:t>
            </a:r>
            <a:r>
              <a:rPr lang="ru-RU" dirty="0" err="1"/>
              <a:t>мікрофлора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03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посилюють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У кров </a:t>
            </a:r>
            <a:r>
              <a:rPr lang="ru-RU" dirty="0" err="1"/>
              <a:t>всмоктуються</a:t>
            </a:r>
            <a:r>
              <a:rPr lang="ru-RU" dirty="0"/>
              <a:t> </a:t>
            </a:r>
            <a:r>
              <a:rPr lang="ru-RU" dirty="0" err="1"/>
              <a:t>токсини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, </a:t>
            </a:r>
            <a:r>
              <a:rPr lang="ru-RU" dirty="0" err="1"/>
              <a:t>запалення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у </a:t>
            </a:r>
            <a:r>
              <a:rPr lang="ru-RU" dirty="0" err="1"/>
              <a:t>серцевосудинній</a:t>
            </a:r>
            <a:r>
              <a:rPr lang="ru-RU" dirty="0"/>
              <a:t>, </a:t>
            </a:r>
            <a:r>
              <a:rPr lang="ru-RU" dirty="0" err="1"/>
              <a:t>нервовій</a:t>
            </a:r>
            <a:r>
              <a:rPr lang="ru-RU" dirty="0"/>
              <a:t>, </a:t>
            </a:r>
            <a:r>
              <a:rPr lang="ru-RU" dirty="0" err="1"/>
              <a:t>ретикулоендотеліальній</a:t>
            </a:r>
            <a:r>
              <a:rPr lang="ru-RU" dirty="0"/>
              <a:t> системах.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еозинофілів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048000"/>
            <a:ext cx="3543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067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кролів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 у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. </a:t>
            </a:r>
            <a:r>
              <a:rPr lang="ru-RU" dirty="0" err="1"/>
              <a:t>Розчухування</a:t>
            </a:r>
            <a:r>
              <a:rPr lang="ru-RU" dirty="0"/>
              <a:t> кролями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вух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дерматиту.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травмування</a:t>
            </a:r>
            <a:r>
              <a:rPr lang="ru-RU" dirty="0"/>
              <a:t> </a:t>
            </a:r>
            <a:r>
              <a:rPr lang="ru-RU" dirty="0" err="1"/>
              <a:t>капілярів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лімфи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середнє</a:t>
            </a:r>
            <a:r>
              <a:rPr lang="ru-RU" dirty="0"/>
              <a:t> та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вухо</a:t>
            </a:r>
            <a:r>
              <a:rPr lang="ru-RU" dirty="0"/>
              <a:t> і </a:t>
            </a:r>
            <a:r>
              <a:rPr lang="ru-RU" dirty="0" err="1"/>
              <a:t>спричиняють</a:t>
            </a:r>
            <a:r>
              <a:rPr lang="ru-RU" dirty="0"/>
              <a:t> отит. </a:t>
            </a:r>
            <a:r>
              <a:rPr lang="ru-RU" dirty="0" smtClean="0"/>
              <a:t>	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вух</a:t>
            </a:r>
            <a:r>
              <a:rPr lang="ru-RU" dirty="0"/>
              <a:t> </a:t>
            </a:r>
            <a:r>
              <a:rPr lang="ru-RU" dirty="0" err="1"/>
              <a:t>вкривається</a:t>
            </a:r>
            <a:r>
              <a:rPr lang="ru-RU" dirty="0"/>
              <a:t> </a:t>
            </a:r>
            <a:r>
              <a:rPr lang="ru-RU" dirty="0" err="1"/>
              <a:t>лусками</a:t>
            </a:r>
            <a:r>
              <a:rPr lang="ru-RU" dirty="0"/>
              <a:t> й </a:t>
            </a:r>
            <a:r>
              <a:rPr lang="ru-RU" dirty="0" err="1"/>
              <a:t>товстими</a:t>
            </a:r>
            <a:r>
              <a:rPr lang="ru-RU" dirty="0"/>
              <a:t> </a:t>
            </a:r>
            <a:r>
              <a:rPr lang="ru-RU" dirty="0" err="1"/>
              <a:t>нашаруваннями</a:t>
            </a:r>
            <a:r>
              <a:rPr lang="ru-RU" dirty="0"/>
              <a:t> </a:t>
            </a:r>
            <a:r>
              <a:rPr lang="ru-RU" dirty="0" err="1"/>
              <a:t>сірого</a:t>
            </a:r>
            <a:r>
              <a:rPr lang="ru-RU" dirty="0"/>
              <a:t> та </a:t>
            </a:r>
            <a:r>
              <a:rPr lang="ru-RU" dirty="0" err="1"/>
              <a:t>червоно</a:t>
            </a:r>
            <a:r>
              <a:rPr lang="ru-RU" dirty="0"/>
              <a:t>-коричневого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/>
              <a:t>Кірки</a:t>
            </a:r>
            <a:r>
              <a:rPr lang="ru-RU" dirty="0"/>
              <a:t> </a:t>
            </a:r>
            <a:r>
              <a:rPr lang="ru-RU" dirty="0" err="1"/>
              <a:t>закривають</a:t>
            </a:r>
            <a:r>
              <a:rPr lang="ru-RU" dirty="0"/>
              <a:t> </a:t>
            </a:r>
            <a:r>
              <a:rPr lang="ru-RU" dirty="0" err="1"/>
              <a:t>слуховий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, </a:t>
            </a:r>
            <a:r>
              <a:rPr lang="ru-RU" dirty="0" err="1"/>
              <a:t>порушують</a:t>
            </a:r>
            <a:r>
              <a:rPr lang="ru-RU" dirty="0"/>
              <a:t> слух.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 err="1"/>
              <a:t>гнійному</a:t>
            </a:r>
            <a:r>
              <a:rPr lang="ru-RU" dirty="0"/>
              <a:t> </a:t>
            </a:r>
            <a:r>
              <a:rPr lang="ru-RU" dirty="0" err="1"/>
              <a:t>отиті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цілості</a:t>
            </a:r>
            <a:r>
              <a:rPr lang="ru-RU" dirty="0"/>
              <a:t> </a:t>
            </a:r>
            <a:r>
              <a:rPr lang="ru-RU" dirty="0" err="1"/>
              <a:t>барабанної</a:t>
            </a:r>
            <a:r>
              <a:rPr lang="ru-RU" dirty="0"/>
              <a:t> </a:t>
            </a:r>
            <a:r>
              <a:rPr lang="ru-RU" dirty="0" err="1"/>
              <a:t>перетинки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на </a:t>
            </a:r>
            <a:r>
              <a:rPr lang="ru-RU" dirty="0" err="1"/>
              <a:t>оболонки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судомами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і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та </a:t>
            </a:r>
            <a:r>
              <a:rPr lang="ru-RU" dirty="0" err="1"/>
              <a:t>шиї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951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9"/>
            <a:ext cx="9205576" cy="67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2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6" t="34957" r="12559" b="21469"/>
          <a:stretch/>
        </p:blipFill>
        <p:spPr bwMode="auto">
          <a:xfrm>
            <a:off x="13142" y="6748"/>
            <a:ext cx="9026692" cy="685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5976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7962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96386"/>
            <a:ext cx="6048672" cy="346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75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4" t="26587" r="16558" b="21212"/>
          <a:stretch/>
        </p:blipFill>
        <p:spPr bwMode="auto">
          <a:xfrm>
            <a:off x="-15348" y="0"/>
            <a:ext cx="8979836" cy="689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68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FFFF00"/>
                </a:solidFill>
              </a:rPr>
              <a:t>Клінічні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ознаки</a:t>
            </a:r>
            <a:r>
              <a:rPr lang="ru-RU" sz="4400" b="1" dirty="0">
                <a:solidFill>
                  <a:srgbClr val="FFFF00"/>
                </a:solidFill>
              </a:rPr>
              <a:t>.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Інкубаційний</a:t>
            </a:r>
            <a:r>
              <a:rPr lang="ru-RU" dirty="0" smtClean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2–3 </a:t>
            </a:r>
            <a:r>
              <a:rPr lang="ru-RU" dirty="0" err="1"/>
              <a:t>тижні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гострим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хронічним</a:t>
            </a:r>
            <a:r>
              <a:rPr lang="ru-RU" dirty="0" smtClean="0"/>
              <a:t> </a:t>
            </a:r>
            <a:r>
              <a:rPr lang="ru-RU" dirty="0"/>
              <a:t>і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латентним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гострий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свербежем</a:t>
            </a:r>
            <a:r>
              <a:rPr lang="ru-RU" dirty="0"/>
              <a:t>.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гризуть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, </a:t>
            </a:r>
            <a:r>
              <a:rPr lang="ru-RU" dirty="0" err="1"/>
              <a:t>труться</a:t>
            </a:r>
            <a:r>
              <a:rPr lang="ru-RU" dirty="0"/>
              <a:t> об </a:t>
            </a:r>
            <a:r>
              <a:rPr lang="ru-RU" dirty="0" err="1"/>
              <a:t>стіни</a:t>
            </a:r>
            <a:r>
              <a:rPr lang="ru-RU" dirty="0"/>
              <a:t>, дерева. </a:t>
            </a:r>
            <a:r>
              <a:rPr lang="ru-RU" dirty="0" err="1"/>
              <a:t>Свербіж</a:t>
            </a:r>
            <a:r>
              <a:rPr lang="ru-RU" dirty="0"/>
              <a:t> особливо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перегонів</a:t>
            </a:r>
            <a:r>
              <a:rPr lang="ru-RU" dirty="0"/>
              <a:t>, </a:t>
            </a:r>
            <a:r>
              <a:rPr lang="ru-RU" dirty="0" err="1"/>
              <a:t>дощу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/>
              <a:t>з’являється</a:t>
            </a:r>
            <a:r>
              <a:rPr lang="ru-RU" dirty="0"/>
              <a:t> на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спині</a:t>
            </a:r>
            <a:r>
              <a:rPr lang="ru-RU" dirty="0"/>
              <a:t>, боках,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кореня</a:t>
            </a:r>
            <a:r>
              <a:rPr lang="ru-RU" dirty="0"/>
              <a:t> хвоста.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грубішає</a:t>
            </a:r>
            <a:r>
              <a:rPr lang="ru-RU" dirty="0"/>
              <a:t>, </a:t>
            </a:r>
            <a:r>
              <a:rPr lang="ru-RU" dirty="0" err="1"/>
              <a:t>тріскається</a:t>
            </a:r>
            <a:r>
              <a:rPr lang="ru-RU" dirty="0"/>
              <a:t>, шерсть </a:t>
            </a:r>
            <a:r>
              <a:rPr lang="ru-RU" dirty="0" err="1"/>
              <a:t>випадає</a:t>
            </a:r>
            <a:r>
              <a:rPr lang="ru-RU" dirty="0"/>
              <a:t>. Через 6–8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уражене</a:t>
            </a:r>
            <a:r>
              <a:rPr lang="ru-RU" dirty="0"/>
              <a:t> все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З </a:t>
            </a:r>
            <a:r>
              <a:rPr lang="ru-RU" dirty="0" err="1"/>
              <a:t>оголених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звисають</a:t>
            </a:r>
            <a:r>
              <a:rPr lang="ru-RU" dirty="0"/>
              <a:t> пучки </a:t>
            </a:r>
            <a:r>
              <a:rPr lang="ru-RU" dirty="0" err="1"/>
              <a:t>вовни</a:t>
            </a:r>
            <a:r>
              <a:rPr lang="ru-RU" dirty="0"/>
              <a:t>, </a:t>
            </a:r>
            <a:r>
              <a:rPr lang="ru-RU" dirty="0" err="1"/>
              <a:t>подібні</a:t>
            </a:r>
            <a:r>
              <a:rPr lang="ru-RU" dirty="0"/>
              <a:t> до </a:t>
            </a:r>
            <a:r>
              <a:rPr lang="ru-RU" dirty="0" err="1"/>
              <a:t>вати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на </a:t>
            </a:r>
            <a:r>
              <a:rPr lang="ru-RU" dirty="0" err="1"/>
              <a:t>загальному</a:t>
            </a:r>
            <a:r>
              <a:rPr lang="ru-RU" dirty="0"/>
              <a:t> темно-</a:t>
            </a:r>
            <a:r>
              <a:rPr lang="ru-RU" dirty="0" err="1"/>
              <a:t>сірому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білизною</a:t>
            </a:r>
            <a:r>
              <a:rPr lang="ru-RU" dirty="0"/>
              <a:t>. </a:t>
            </a:r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.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худнуть</a:t>
            </a:r>
            <a:r>
              <a:rPr lang="ru-RU" dirty="0"/>
              <a:t> і гинуть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кахексії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901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19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Хронічний</a:t>
            </a:r>
            <a:r>
              <a:rPr lang="ru-RU" dirty="0" smtClean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псороптозу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ягнят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Хвороба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малопомітним</a:t>
            </a:r>
            <a:r>
              <a:rPr lang="ru-RU" dirty="0"/>
              <a:t> </a:t>
            </a:r>
            <a:r>
              <a:rPr lang="ru-RU" dirty="0" err="1"/>
              <a:t>свербежем</a:t>
            </a:r>
            <a:r>
              <a:rPr lang="ru-RU" dirty="0"/>
              <a:t>, </a:t>
            </a:r>
            <a:r>
              <a:rPr lang="ru-RU" dirty="0" err="1"/>
              <a:t>звалюванням</a:t>
            </a:r>
            <a:r>
              <a:rPr lang="ru-RU" dirty="0"/>
              <a:t> </a:t>
            </a:r>
            <a:r>
              <a:rPr lang="ru-RU" dirty="0" err="1"/>
              <a:t>вовни</a:t>
            </a:r>
            <a:r>
              <a:rPr lang="ru-RU" dirty="0"/>
              <a:t>. Ягнята погано </a:t>
            </a:r>
            <a:r>
              <a:rPr lang="ru-RU" dirty="0" err="1"/>
              <a:t>ростуть</a:t>
            </a:r>
            <a:r>
              <a:rPr lang="ru-RU" dirty="0"/>
              <a:t>, не </a:t>
            </a:r>
            <a:r>
              <a:rPr lang="ru-RU" dirty="0" err="1"/>
              <a:t>набирають</a:t>
            </a:r>
            <a:r>
              <a:rPr lang="ru-RU" dirty="0"/>
              <a:t> у </a:t>
            </a:r>
            <a:r>
              <a:rPr lang="ru-RU" dirty="0" err="1"/>
              <a:t>масі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розчухування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у них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своєрідні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губами та </a:t>
            </a:r>
            <a:r>
              <a:rPr lang="ru-RU" dirty="0" err="1"/>
              <a:t>язиком</a:t>
            </a:r>
            <a:r>
              <a:rPr lang="ru-RU" dirty="0"/>
              <a:t>. </a:t>
            </a:r>
            <a:r>
              <a:rPr lang="ru-RU" dirty="0" err="1"/>
              <a:t>Шкіра</a:t>
            </a:r>
            <a:r>
              <a:rPr lang="ru-RU" dirty="0"/>
              <a:t> запалена,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потовщення</a:t>
            </a:r>
            <a:r>
              <a:rPr lang="ru-RU" dirty="0"/>
              <a:t> й </a:t>
            </a:r>
            <a:r>
              <a:rPr lang="ru-RU" dirty="0" err="1"/>
              <a:t>ущільнення</a:t>
            </a:r>
            <a:r>
              <a:rPr lang="ru-RU" dirty="0"/>
              <a:t> не </a:t>
            </a:r>
            <a:r>
              <a:rPr lang="ru-RU" dirty="0" err="1"/>
              <a:t>відмічається</a:t>
            </a:r>
            <a:r>
              <a:rPr lang="ru-RU" dirty="0"/>
              <a:t>. До </a:t>
            </a:r>
            <a:r>
              <a:rPr lang="ru-RU" dirty="0" err="1"/>
              <a:t>осені</a:t>
            </a:r>
            <a:r>
              <a:rPr lang="ru-RU" dirty="0"/>
              <a:t> </a:t>
            </a:r>
            <a:r>
              <a:rPr lang="ru-RU" dirty="0" err="1"/>
              <a:t>вовна</a:t>
            </a:r>
            <a:r>
              <a:rPr lang="ru-RU" dirty="0"/>
              <a:t> у ягнят </a:t>
            </a:r>
            <a:r>
              <a:rPr lang="ru-RU" dirty="0" err="1"/>
              <a:t>відростає</a:t>
            </a:r>
            <a:r>
              <a:rPr lang="ru-RU" dirty="0"/>
              <a:t> 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загострюється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реєструють</a:t>
            </a:r>
            <a:r>
              <a:rPr lang="ru-RU" dirty="0"/>
              <a:t> </a:t>
            </a:r>
            <a:r>
              <a:rPr lang="ru-RU" dirty="0" err="1"/>
              <a:t>латентну</a:t>
            </a:r>
            <a:r>
              <a:rPr lang="ru-RU" dirty="0"/>
              <a:t> форму </a:t>
            </a:r>
            <a:r>
              <a:rPr lang="ru-RU" dirty="0" err="1"/>
              <a:t>псороптозу</a:t>
            </a:r>
            <a:r>
              <a:rPr lang="ru-RU" dirty="0"/>
              <a:t>. </a:t>
            </a:r>
            <a:r>
              <a:rPr lang="ru-RU" dirty="0" err="1"/>
              <a:t>Кліщі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складках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незначний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часто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непоміченим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930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FFFF00"/>
                </a:solidFill>
              </a:rPr>
              <a:t>У </a:t>
            </a:r>
            <a:r>
              <a:rPr lang="ru-RU" sz="4000" b="1" dirty="0" err="1">
                <a:solidFill>
                  <a:srgbClr val="FFFF00"/>
                </a:solidFill>
              </a:rPr>
              <a:t>великої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рогатої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худоби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щільним</a:t>
            </a:r>
            <a:r>
              <a:rPr lang="ru-RU" dirty="0"/>
              <a:t> </a:t>
            </a:r>
            <a:r>
              <a:rPr lang="ru-RU" dirty="0" err="1"/>
              <a:t>волосяним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 – на </a:t>
            </a:r>
            <a:r>
              <a:rPr lang="ru-RU" dirty="0" err="1"/>
              <a:t>шиї</a:t>
            </a:r>
            <a:r>
              <a:rPr lang="ru-RU" dirty="0"/>
              <a:t>, боках, </a:t>
            </a:r>
            <a:r>
              <a:rPr lang="ru-RU" dirty="0" err="1"/>
              <a:t>корені</a:t>
            </a:r>
            <a:r>
              <a:rPr lang="ru-RU" dirty="0"/>
              <a:t> хвоста, </a:t>
            </a:r>
            <a:r>
              <a:rPr lang="ru-RU" dirty="0" err="1"/>
              <a:t>пізніше</a:t>
            </a:r>
            <a:r>
              <a:rPr lang="ru-RU" dirty="0"/>
              <a:t> – на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вилизувати</a:t>
            </a:r>
            <a:r>
              <a:rPr lang="ru-RU" dirty="0"/>
              <a:t>, </a:t>
            </a:r>
            <a:r>
              <a:rPr lang="ru-RU" dirty="0" err="1"/>
              <a:t>труться</a:t>
            </a:r>
            <a:r>
              <a:rPr lang="ru-RU" dirty="0"/>
              <a:t> об </a:t>
            </a:r>
            <a:r>
              <a:rPr lang="ru-RU" dirty="0" err="1"/>
              <a:t>стіни</a:t>
            </a:r>
            <a:r>
              <a:rPr lang="ru-RU" dirty="0"/>
              <a:t>, </a:t>
            </a:r>
            <a:r>
              <a:rPr lang="ru-RU" dirty="0" err="1"/>
              <a:t>загорожі</a:t>
            </a:r>
            <a:r>
              <a:rPr lang="ru-RU" dirty="0"/>
              <a:t>, </a:t>
            </a:r>
            <a:r>
              <a:rPr lang="ru-RU" dirty="0" err="1"/>
              <a:t>годівниці</a:t>
            </a:r>
            <a:r>
              <a:rPr lang="ru-RU" dirty="0"/>
              <a:t>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еластичність</a:t>
            </a:r>
            <a:r>
              <a:rPr lang="ru-RU" dirty="0"/>
              <a:t>, </a:t>
            </a:r>
            <a:r>
              <a:rPr lang="ru-RU" dirty="0" err="1"/>
              <a:t>потовщується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сухою і </a:t>
            </a:r>
            <a:r>
              <a:rPr lang="ru-RU" dirty="0" err="1"/>
              <a:t>складчастою</a:t>
            </a:r>
            <a:r>
              <a:rPr lang="ru-RU" dirty="0"/>
              <a:t>, шерсть </a:t>
            </a:r>
            <a:r>
              <a:rPr lang="ru-RU" dirty="0" err="1"/>
              <a:t>випадає</a:t>
            </a:r>
            <a:r>
              <a:rPr lang="ru-RU" dirty="0"/>
              <a:t>,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тріщини</a:t>
            </a:r>
            <a:r>
              <a:rPr lang="ru-RU" dirty="0"/>
              <a:t> та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нашарування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 smtClean="0"/>
              <a:t>кірок</a:t>
            </a:r>
            <a:r>
              <a:rPr lang="ru-RU" dirty="0" smtClean="0"/>
              <a:t>. 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Худоба </a:t>
            </a:r>
            <a:r>
              <a:rPr lang="ru-RU" dirty="0" err="1"/>
              <a:t>худне</a:t>
            </a:r>
            <a:r>
              <a:rPr lang="ru-RU" dirty="0"/>
              <a:t>, у </a:t>
            </a:r>
            <a:r>
              <a:rPr lang="ru-RU" dirty="0" err="1"/>
              <a:t>корів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, молодняк часто </a:t>
            </a:r>
            <a:r>
              <a:rPr lang="ru-RU" dirty="0" err="1"/>
              <a:t>гине</a:t>
            </a:r>
            <a:r>
              <a:rPr lang="ru-RU" dirty="0"/>
              <a:t>. У </a:t>
            </a:r>
            <a:r>
              <a:rPr lang="ru-RU" dirty="0" err="1"/>
              <a:t>вгодованих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хвороба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вилизуванням</a:t>
            </a:r>
            <a:r>
              <a:rPr lang="ru-RU" dirty="0"/>
              <a:t>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У 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вгодованість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. У </a:t>
            </a:r>
            <a:r>
              <a:rPr lang="ru-RU" dirty="0" err="1"/>
              <a:t>стійловий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загострюється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996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513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58515"/>
            <a:ext cx="5543128" cy="37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83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FFFF00"/>
                </a:solidFill>
              </a:rPr>
              <a:t>У </a:t>
            </a:r>
            <a:r>
              <a:rPr lang="ru-RU" sz="4000" b="1" dirty="0">
                <a:solidFill>
                  <a:srgbClr val="FFFF00"/>
                </a:solidFill>
              </a:rPr>
              <a:t>коней </a:t>
            </a:r>
            <a:r>
              <a:rPr lang="ru-RU" dirty="0"/>
              <a:t>за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Вони </a:t>
            </a:r>
            <a:r>
              <a:rPr lang="ru-RU" dirty="0" err="1"/>
              <a:t>кусають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труться</a:t>
            </a:r>
            <a:r>
              <a:rPr lang="ru-RU" dirty="0"/>
              <a:t> об </a:t>
            </a:r>
            <a:r>
              <a:rPr lang="ru-RU" dirty="0" err="1"/>
              <a:t>стіну</a:t>
            </a:r>
            <a:r>
              <a:rPr lang="ru-RU" dirty="0"/>
              <a:t>, загорожу, </a:t>
            </a:r>
            <a:r>
              <a:rPr lang="ru-RU" dirty="0" err="1"/>
              <a:t>качаються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.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в </a:t>
            </a:r>
            <a:r>
              <a:rPr lang="ru-RU" dirty="0" err="1"/>
              <a:t>ділянці</a:t>
            </a:r>
            <a:r>
              <a:rPr lang="ru-RU" dirty="0"/>
              <a:t> холки,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плечей</a:t>
            </a:r>
            <a:r>
              <a:rPr lang="ru-RU" dirty="0"/>
              <a:t>, </a:t>
            </a:r>
            <a:r>
              <a:rPr lang="ru-RU" dirty="0" err="1"/>
              <a:t>боків</a:t>
            </a:r>
            <a:r>
              <a:rPr lang="ru-RU" dirty="0"/>
              <a:t>,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кореня</a:t>
            </a:r>
            <a:r>
              <a:rPr lang="ru-RU" dirty="0"/>
              <a:t> хвоста.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 </a:t>
            </a:r>
            <a:r>
              <a:rPr lang="ru-RU" dirty="0" err="1"/>
              <a:t>Пухирці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лопаються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підсихають</a:t>
            </a:r>
            <a:r>
              <a:rPr lang="ru-RU" dirty="0"/>
              <a:t> і з них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кірки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товщини</a:t>
            </a:r>
            <a:r>
              <a:rPr lang="ru-RU" dirty="0"/>
              <a:t> та </a:t>
            </a:r>
            <a:r>
              <a:rPr lang="ru-RU" dirty="0" err="1"/>
              <a:t>розміру</a:t>
            </a:r>
            <a:r>
              <a:rPr lang="ru-RU" dirty="0"/>
              <a:t>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грубою, </a:t>
            </a:r>
            <a:r>
              <a:rPr lang="ru-RU" dirty="0" err="1"/>
              <a:t>складчастою</a:t>
            </a:r>
            <a:r>
              <a:rPr lang="ru-RU" dirty="0"/>
              <a:t>,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. </a:t>
            </a:r>
            <a:r>
              <a:rPr lang="ru-RU" dirty="0" err="1"/>
              <a:t>Апетит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і </a:t>
            </a:r>
            <a:r>
              <a:rPr lang="ru-RU" dirty="0" err="1"/>
              <a:t>коні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худнуть</a:t>
            </a:r>
            <a:r>
              <a:rPr lang="ru-RU" dirty="0"/>
              <a:t>, </a:t>
            </a:r>
            <a:r>
              <a:rPr lang="ru-RU" dirty="0" err="1"/>
              <a:t>стомлюються</a:t>
            </a:r>
            <a:r>
              <a:rPr lang="ru-RU" dirty="0"/>
              <a:t>. </a:t>
            </a:r>
            <a:r>
              <a:rPr lang="ru-RU" dirty="0" err="1"/>
              <a:t>Виснажені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гинуть. 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у коней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локальним</a:t>
            </a:r>
            <a:r>
              <a:rPr lang="ru-RU" dirty="0"/>
              <a:t> </a:t>
            </a:r>
            <a:r>
              <a:rPr lang="ru-RU" dirty="0" err="1"/>
              <a:t>запаленням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на </a:t>
            </a:r>
            <a:r>
              <a:rPr lang="ru-RU" dirty="0" err="1"/>
              <a:t>зразок</a:t>
            </a:r>
            <a:r>
              <a:rPr lang="ru-RU" dirty="0"/>
              <a:t> “</a:t>
            </a:r>
            <a:r>
              <a:rPr lang="ru-RU" dirty="0" err="1"/>
              <a:t>мокрої</a:t>
            </a:r>
            <a:r>
              <a:rPr lang="ru-RU" dirty="0"/>
              <a:t>” </a:t>
            </a:r>
            <a:r>
              <a:rPr lang="ru-RU" dirty="0" err="1"/>
              <a:t>екземи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худнуть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знижуються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35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FFFF00"/>
                </a:solidFill>
              </a:rPr>
              <a:t>У </a:t>
            </a:r>
            <a:r>
              <a:rPr lang="ru-RU" sz="3600" b="1" dirty="0" err="1">
                <a:solidFill>
                  <a:srgbClr val="FFFF00"/>
                </a:solidFill>
              </a:rPr>
              <a:t>кролів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і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незначним</a:t>
            </a:r>
            <a:r>
              <a:rPr lang="ru-RU" dirty="0"/>
              <a:t> </a:t>
            </a:r>
            <a:r>
              <a:rPr lang="ru-RU" dirty="0" err="1"/>
              <a:t>свербежем</a:t>
            </a:r>
            <a:r>
              <a:rPr lang="ru-RU" dirty="0"/>
              <a:t> одного </a:t>
            </a:r>
            <a:r>
              <a:rPr lang="ru-RU" dirty="0" err="1"/>
              <a:t>вуха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вони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розчухувати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 лапами, трясти головою.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 </a:t>
            </a:r>
            <a:r>
              <a:rPr lang="ru-RU" dirty="0" err="1"/>
              <a:t>набрякає</a:t>
            </a:r>
            <a:r>
              <a:rPr lang="ru-RU" dirty="0"/>
              <a:t>, </a:t>
            </a:r>
            <a:r>
              <a:rPr lang="ru-RU" dirty="0" err="1"/>
              <a:t>потовщується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кірок</a:t>
            </a:r>
            <a:r>
              <a:rPr lang="ru-RU" dirty="0"/>
              <a:t> і пробок </a:t>
            </a:r>
            <a:r>
              <a:rPr lang="ru-RU" dirty="0" err="1" smtClean="0"/>
              <a:t>збільшується</a:t>
            </a:r>
            <a:r>
              <a:rPr lang="ru-RU" dirty="0" smtClean="0"/>
              <a:t>. 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слухового ходу </a:t>
            </a:r>
            <a:r>
              <a:rPr lang="ru-RU" dirty="0" err="1"/>
              <a:t>витікає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серозний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гнійний</a:t>
            </a:r>
            <a:r>
              <a:rPr lang="ru-RU" dirty="0"/>
              <a:t> </a:t>
            </a:r>
            <a:r>
              <a:rPr lang="ru-RU" dirty="0" err="1"/>
              <a:t>ексудат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склеює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Хвороба </a:t>
            </a:r>
            <a:r>
              <a:rPr lang="ru-RU" dirty="0" err="1"/>
              <a:t>набуває</a:t>
            </a:r>
            <a:r>
              <a:rPr lang="ru-RU" dirty="0"/>
              <a:t> тяжкого </a:t>
            </a:r>
            <a:r>
              <a:rPr lang="ru-RU" dirty="0" err="1"/>
              <a:t>перебігу</a:t>
            </a:r>
            <a:r>
              <a:rPr lang="ru-RU" dirty="0"/>
              <a:t>. На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уражуються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 У слуховому </a:t>
            </a:r>
            <a:r>
              <a:rPr lang="ru-RU" dirty="0" err="1"/>
              <a:t>ході</a:t>
            </a:r>
            <a:r>
              <a:rPr lang="ru-RU" dirty="0"/>
              <a:t>, на </a:t>
            </a:r>
            <a:r>
              <a:rPr lang="ru-RU" dirty="0" err="1"/>
              <a:t>барабанній</a:t>
            </a:r>
            <a:r>
              <a:rPr lang="ru-RU" dirty="0"/>
              <a:t> </a:t>
            </a:r>
            <a:r>
              <a:rPr lang="ru-RU" dirty="0" err="1"/>
              <a:t>перетинці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густа, </a:t>
            </a:r>
            <a:r>
              <a:rPr lang="ru-RU" dirty="0" err="1"/>
              <a:t>в’язка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коричневого </a:t>
            </a:r>
            <a:r>
              <a:rPr lang="ru-RU" dirty="0" err="1"/>
              <a:t>кольору</a:t>
            </a:r>
            <a:r>
              <a:rPr lang="ru-RU" dirty="0"/>
              <a:t> з </a:t>
            </a:r>
            <a:r>
              <a:rPr lang="ru-RU" dirty="0" err="1"/>
              <a:t>неприємним</a:t>
            </a:r>
            <a:r>
              <a:rPr lang="ru-RU" dirty="0"/>
              <a:t> запахом.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/>
              <a:t>гнійне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й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 У </a:t>
            </a:r>
            <a:r>
              <a:rPr lang="ru-RU" dirty="0" err="1"/>
              <a:t>кролів</a:t>
            </a:r>
            <a:r>
              <a:rPr lang="ru-RU" dirty="0"/>
              <a:t> </a:t>
            </a:r>
            <a:r>
              <a:rPr lang="ru-RU" dirty="0" err="1"/>
              <a:t>звисають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, голова повернута </a:t>
            </a:r>
            <a:r>
              <a:rPr lang="ru-RU" dirty="0" err="1"/>
              <a:t>набік</a:t>
            </a:r>
            <a:r>
              <a:rPr lang="ru-RU" dirty="0"/>
              <a:t>. </a:t>
            </a:r>
            <a:r>
              <a:rPr lang="ru-RU" dirty="0" err="1"/>
              <a:t>Настають</a:t>
            </a:r>
            <a:r>
              <a:rPr lang="ru-RU" dirty="0"/>
              <a:t> </a:t>
            </a:r>
            <a:r>
              <a:rPr lang="ru-RU" dirty="0" err="1"/>
              <a:t>судоми</a:t>
            </a:r>
            <a:r>
              <a:rPr lang="ru-RU" dirty="0"/>
              <a:t>, </a:t>
            </a:r>
            <a:r>
              <a:rPr lang="ru-RU" dirty="0" err="1"/>
              <a:t>паралічі</a:t>
            </a:r>
            <a:r>
              <a:rPr lang="ru-RU" dirty="0"/>
              <a:t> лап та </a:t>
            </a:r>
            <a:r>
              <a:rPr lang="ru-RU" dirty="0" err="1"/>
              <a:t>шиї</a:t>
            </a:r>
            <a:r>
              <a:rPr lang="ru-RU" dirty="0"/>
              <a:t> і </a:t>
            </a:r>
            <a:r>
              <a:rPr lang="ru-RU" dirty="0" err="1"/>
              <a:t>тварини</a:t>
            </a:r>
            <a:r>
              <a:rPr lang="ru-RU" dirty="0"/>
              <a:t> гинуть.</a:t>
            </a:r>
          </a:p>
        </p:txBody>
      </p:sp>
    </p:spTree>
    <p:extLst>
      <p:ext uri="{BB962C8B-B14F-4D97-AF65-F5344CB8AC3E}">
        <p14:creationId xmlns:p14="http://schemas.microsoft.com/office/powerpoint/2010/main" val="3448732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Діагностика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Епізоотологічні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Клінічні</a:t>
            </a:r>
            <a:r>
              <a:rPr lang="ru-RU" dirty="0" smtClean="0"/>
              <a:t> </a:t>
            </a:r>
            <a:r>
              <a:rPr lang="ru-RU" dirty="0" err="1"/>
              <a:t>ознаки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/>
              <a:t>лабораторні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зіскобів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/>
              <a:t>зіскобів</a:t>
            </a:r>
            <a:r>
              <a:rPr lang="ru-RU" dirty="0"/>
              <a:t> </a:t>
            </a:r>
            <a:r>
              <a:rPr lang="ru-RU" dirty="0" err="1"/>
              <a:t>досліджують</a:t>
            </a:r>
            <a:r>
              <a:rPr lang="ru-RU" dirty="0"/>
              <a:t> з метою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мертвих</a:t>
            </a:r>
            <a:r>
              <a:rPr lang="ru-RU" dirty="0"/>
              <a:t> (</a:t>
            </a:r>
            <a:r>
              <a:rPr lang="ru-RU" dirty="0" err="1"/>
              <a:t>мортальні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(</a:t>
            </a:r>
            <a:r>
              <a:rPr lang="ru-RU" dirty="0" err="1"/>
              <a:t>вітальний</a:t>
            </a:r>
            <a:r>
              <a:rPr lang="ru-RU" dirty="0"/>
              <a:t> метод).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мортальні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. З них </a:t>
            </a:r>
            <a:r>
              <a:rPr lang="ru-RU" dirty="0" err="1"/>
              <a:t>найпоширеніший</a:t>
            </a:r>
            <a:r>
              <a:rPr lang="ru-RU" dirty="0"/>
              <a:t> метод </a:t>
            </a:r>
            <a:r>
              <a:rPr lang="ru-RU" dirty="0" err="1"/>
              <a:t>компресорного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sz="3300" b="1" dirty="0" err="1" smtClean="0">
                <a:solidFill>
                  <a:srgbClr val="FFFF00"/>
                </a:solidFill>
              </a:rPr>
              <a:t>Вітальний</a:t>
            </a:r>
            <a:r>
              <a:rPr lang="ru-RU" sz="3300" b="1" dirty="0" smtClean="0">
                <a:solidFill>
                  <a:srgbClr val="FFFF00"/>
                </a:solidFill>
              </a:rPr>
              <a:t> </a:t>
            </a:r>
            <a:r>
              <a:rPr lang="ru-RU" sz="3300" b="1" dirty="0">
                <a:solidFill>
                  <a:srgbClr val="FFFF00"/>
                </a:solidFill>
              </a:rPr>
              <a:t>метод</a:t>
            </a:r>
            <a:r>
              <a:rPr lang="ru-RU" dirty="0"/>
              <a:t>: </a:t>
            </a:r>
            <a:r>
              <a:rPr lang="ru-RU" dirty="0" err="1"/>
              <a:t>відібраний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вміщують</a:t>
            </a:r>
            <a:r>
              <a:rPr lang="ru-RU" dirty="0"/>
              <a:t> у </a:t>
            </a:r>
            <a:r>
              <a:rPr lang="ru-RU" dirty="0" err="1"/>
              <a:t>бактеріологічну</a:t>
            </a:r>
            <a:r>
              <a:rPr lang="ru-RU" dirty="0"/>
              <a:t> чашку і </a:t>
            </a:r>
            <a:r>
              <a:rPr lang="ru-RU" dirty="0" err="1"/>
              <a:t>розглядають</a:t>
            </a:r>
            <a:r>
              <a:rPr lang="ru-RU" dirty="0"/>
              <a:t> на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лупу. </a:t>
            </a:r>
            <a:r>
              <a:rPr lang="ru-RU" dirty="0" err="1"/>
              <a:t>Краї</a:t>
            </a:r>
            <a:r>
              <a:rPr lang="ru-RU" dirty="0"/>
              <a:t> чашки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змащують</a:t>
            </a:r>
            <a:r>
              <a:rPr lang="ru-RU" dirty="0"/>
              <a:t> </a:t>
            </a:r>
            <a:r>
              <a:rPr lang="ru-RU" dirty="0" err="1"/>
              <a:t>вазеліном</a:t>
            </a:r>
            <a:r>
              <a:rPr lang="ru-RU" dirty="0"/>
              <a:t>. </a:t>
            </a:r>
            <a:r>
              <a:rPr lang="ru-RU" dirty="0" err="1"/>
              <a:t>Підігрівши</a:t>
            </a:r>
            <a:r>
              <a:rPr lang="ru-RU" dirty="0"/>
              <a:t> чашку до 30°С, </a:t>
            </a:r>
            <a:r>
              <a:rPr lang="ru-RU" dirty="0" err="1"/>
              <a:t>вже</a:t>
            </a:r>
            <a:r>
              <a:rPr lang="ru-RU" dirty="0"/>
              <a:t> через 10 </a:t>
            </a:r>
            <a:r>
              <a:rPr lang="ru-RU" dirty="0" err="1"/>
              <a:t>хв</a:t>
            </a:r>
            <a:r>
              <a:rPr lang="ru-RU" dirty="0"/>
              <a:t> легко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сірувато-білих</a:t>
            </a:r>
            <a:r>
              <a:rPr lang="ru-RU" dirty="0"/>
              <a:t> </a:t>
            </a:r>
            <a:r>
              <a:rPr lang="ru-RU" dirty="0" err="1"/>
              <a:t>крапок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.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/>
              <a:t>	</a:t>
            </a:r>
            <a:r>
              <a:rPr lang="ru-RU" sz="3300" b="1" dirty="0" err="1" smtClean="0">
                <a:solidFill>
                  <a:srgbClr val="00B0F0"/>
                </a:solidFill>
              </a:rPr>
              <a:t>Диференціюють</a:t>
            </a:r>
            <a:r>
              <a:rPr lang="ru-RU" sz="3300" b="1" dirty="0" smtClean="0">
                <a:solidFill>
                  <a:srgbClr val="00B0F0"/>
                </a:solidFill>
              </a:rPr>
              <a:t> </a:t>
            </a:r>
            <a:r>
              <a:rPr lang="ru-RU" sz="3300" b="1" dirty="0" err="1">
                <a:solidFill>
                  <a:srgbClr val="00B0F0"/>
                </a:solidFill>
              </a:rPr>
              <a:t>псороптоз</a:t>
            </a:r>
            <a:r>
              <a:rPr lang="ru-RU" sz="3300" b="1" dirty="0">
                <a:solidFill>
                  <a:srgbClr val="00B0F0"/>
                </a:solidFill>
              </a:rPr>
              <a:t> </a:t>
            </a:r>
            <a:r>
              <a:rPr lang="ru-RU" sz="3300" b="1" dirty="0" err="1">
                <a:solidFill>
                  <a:srgbClr val="00B0F0"/>
                </a:solidFill>
              </a:rPr>
              <a:t>від</a:t>
            </a:r>
            <a:r>
              <a:rPr lang="ru-RU" sz="3300" b="1" dirty="0">
                <a:solidFill>
                  <a:srgbClr val="00B0F0"/>
                </a:solidFill>
              </a:rPr>
              <a:t> </a:t>
            </a:r>
            <a:r>
              <a:rPr lang="ru-RU" sz="3300" b="1" dirty="0" err="1">
                <a:solidFill>
                  <a:srgbClr val="00B0F0"/>
                </a:solidFill>
              </a:rPr>
              <a:t>саркоптозу</a:t>
            </a:r>
            <a:r>
              <a:rPr lang="ru-RU" sz="3300" b="1" dirty="0">
                <a:solidFill>
                  <a:srgbClr val="00B0F0"/>
                </a:solidFill>
              </a:rPr>
              <a:t>, </a:t>
            </a:r>
            <a:r>
              <a:rPr lang="ru-RU" sz="3300" b="1" dirty="0" err="1">
                <a:solidFill>
                  <a:srgbClr val="00B0F0"/>
                </a:solidFill>
              </a:rPr>
              <a:t>хоріоптозу</a:t>
            </a:r>
            <a:r>
              <a:rPr lang="ru-RU" sz="3300" b="1" dirty="0">
                <a:solidFill>
                  <a:srgbClr val="00B0F0"/>
                </a:solidFill>
              </a:rPr>
              <a:t> і </a:t>
            </a:r>
            <a:r>
              <a:rPr lang="ru-RU" sz="3300" b="1" dirty="0" err="1">
                <a:solidFill>
                  <a:srgbClr val="00B0F0"/>
                </a:solidFill>
              </a:rPr>
              <a:t>демодекозу</a:t>
            </a:r>
            <a:r>
              <a:rPr lang="ru-RU" sz="33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38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Свербіж</a:t>
            </a:r>
            <a:r>
              <a:rPr lang="ru-RU" dirty="0" smtClean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при укусах </a:t>
            </a:r>
            <a:r>
              <a:rPr lang="ru-RU" dirty="0" err="1"/>
              <a:t>іксодових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, </a:t>
            </a:r>
            <a:r>
              <a:rPr lang="ru-RU" dirty="0" err="1"/>
              <a:t>рунця</a:t>
            </a:r>
            <a:r>
              <a:rPr lang="ru-RU" dirty="0"/>
              <a:t>, </a:t>
            </a:r>
            <a:r>
              <a:rPr lang="ru-RU" dirty="0" err="1"/>
              <a:t>вошей</a:t>
            </a:r>
            <a:r>
              <a:rPr lang="ru-RU" dirty="0"/>
              <a:t>, при дерматитах, </a:t>
            </a:r>
            <a:r>
              <a:rPr lang="ru-RU" dirty="0" err="1"/>
              <a:t>спричинених</a:t>
            </a:r>
            <a:r>
              <a:rPr lang="ru-RU" dirty="0"/>
              <a:t> </a:t>
            </a:r>
            <a:r>
              <a:rPr lang="ru-RU" dirty="0" err="1"/>
              <a:t>незадовільними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годівлі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вологому</a:t>
            </a:r>
            <a:r>
              <a:rPr lang="ru-RU" dirty="0"/>
              <a:t> й </a:t>
            </a:r>
            <a:r>
              <a:rPr lang="ru-RU" dirty="0" err="1"/>
              <a:t>брудному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, за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дощем</a:t>
            </a:r>
            <a:r>
              <a:rPr lang="ru-RU" dirty="0"/>
              <a:t> у </a:t>
            </a:r>
            <a:r>
              <a:rPr lang="ru-RU" dirty="0" err="1"/>
              <a:t>прохолодну</a:t>
            </a:r>
            <a:r>
              <a:rPr lang="ru-RU" dirty="0"/>
              <a:t> погоду. У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вовна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при маститах, </a:t>
            </a:r>
            <a:r>
              <a:rPr lang="ru-RU" dirty="0" err="1"/>
              <a:t>виснаженні</a:t>
            </a:r>
            <a:r>
              <a:rPr lang="ru-RU" dirty="0"/>
              <a:t>, </a:t>
            </a:r>
            <a:r>
              <a:rPr lang="ru-RU" dirty="0" err="1"/>
              <a:t>гарячці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спостерігається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58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dirty="0" smtClean="0"/>
              <a:t>	</a:t>
            </a:r>
            <a:r>
              <a:rPr lang="ru-RU" sz="3500" b="1" dirty="0" err="1" smtClean="0">
                <a:solidFill>
                  <a:srgbClr val="FFFF00"/>
                </a:solidFill>
              </a:rPr>
              <a:t>Саркоптози</a:t>
            </a:r>
            <a:r>
              <a:rPr lang="ru-RU" sz="3500" b="1" dirty="0" smtClean="0">
                <a:solidFill>
                  <a:srgbClr val="FFFF00"/>
                </a:solidFill>
              </a:rPr>
              <a:t> </a:t>
            </a:r>
            <a:r>
              <a:rPr lang="ru-RU" sz="3500" b="1" dirty="0">
                <a:solidFill>
                  <a:srgbClr val="FFFF00"/>
                </a:solidFill>
              </a:rPr>
              <a:t>(</a:t>
            </a:r>
            <a:r>
              <a:rPr lang="en-US" sz="3500" b="1" dirty="0" err="1">
                <a:solidFill>
                  <a:srgbClr val="FFFF00"/>
                </a:solidFill>
              </a:rPr>
              <a:t>Sarcoptos</a:t>
            </a:r>
            <a:r>
              <a:rPr lang="ru-RU" sz="3500" b="1" dirty="0">
                <a:solidFill>
                  <a:srgbClr val="FFFF00"/>
                </a:solidFill>
              </a:rPr>
              <a:t>е</a:t>
            </a:r>
            <a:r>
              <a:rPr lang="en-US" sz="3500" b="1" dirty="0">
                <a:solidFill>
                  <a:srgbClr val="FFFF00"/>
                </a:solidFill>
              </a:rPr>
              <a:t>s) </a:t>
            </a:r>
            <a:endParaRPr lang="uk-UA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uk-UA" dirty="0"/>
              <a:t>	</a:t>
            </a:r>
            <a:r>
              <a:rPr lang="ru-RU" dirty="0" smtClean="0"/>
              <a:t>До </a:t>
            </a:r>
            <a:r>
              <a:rPr lang="ru-RU" dirty="0" err="1"/>
              <a:t>підряду</a:t>
            </a:r>
            <a:r>
              <a:rPr lang="ru-RU" dirty="0"/>
              <a:t> </a:t>
            </a:r>
            <a:r>
              <a:rPr lang="en-US" dirty="0" err="1"/>
              <a:t>Sarcoptiformes</a:t>
            </a:r>
            <a:r>
              <a:rPr lang="en-US" dirty="0"/>
              <a:t> </a:t>
            </a:r>
            <a:r>
              <a:rPr lang="ru-RU" dirty="0"/>
              <a:t>належать </a:t>
            </a:r>
            <a:r>
              <a:rPr lang="ru-RU" dirty="0" err="1"/>
              <a:t>надродини</a:t>
            </a:r>
            <a:r>
              <a:rPr lang="ru-RU" dirty="0"/>
              <a:t>: </a:t>
            </a:r>
            <a:r>
              <a:rPr lang="en-US" dirty="0" err="1"/>
              <a:t>Sarcoptoidea</a:t>
            </a:r>
            <a:r>
              <a:rPr lang="en-US" dirty="0"/>
              <a:t> – </a:t>
            </a:r>
            <a:r>
              <a:rPr lang="ru-RU" dirty="0" err="1"/>
              <a:t>саркоптоїдні</a:t>
            </a:r>
            <a:r>
              <a:rPr lang="ru-RU" dirty="0"/>
              <a:t> (</a:t>
            </a:r>
            <a:r>
              <a:rPr lang="ru-RU" dirty="0" err="1"/>
              <a:t>коростяні</a:t>
            </a:r>
            <a:r>
              <a:rPr lang="ru-RU" dirty="0"/>
              <a:t>) </a:t>
            </a:r>
            <a:r>
              <a:rPr lang="ru-RU" dirty="0" err="1"/>
              <a:t>кліщі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Analgesoidea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err="1"/>
              <a:t>пір’яні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і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Т</a:t>
            </a:r>
            <a:r>
              <a:rPr lang="en-US" dirty="0" err="1"/>
              <a:t>yrogliphoidea</a:t>
            </a:r>
            <a:r>
              <a:rPr lang="en-US" dirty="0"/>
              <a:t> – </a:t>
            </a:r>
            <a:r>
              <a:rPr lang="ru-RU" dirty="0" err="1"/>
              <a:t>кормові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надродини</a:t>
            </a:r>
            <a:r>
              <a:rPr lang="ru-RU" dirty="0"/>
              <a:t> </a:t>
            </a:r>
            <a:r>
              <a:rPr lang="en-US" dirty="0" err="1"/>
              <a:t>Sarcoptoidea</a:t>
            </a:r>
            <a:r>
              <a:rPr lang="en-US" dirty="0"/>
              <a:t>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: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Sarcoptidae</a:t>
            </a:r>
            <a:r>
              <a:rPr lang="en-US" dirty="0" smtClean="0"/>
              <a:t> </a:t>
            </a:r>
            <a:r>
              <a:rPr lang="ru-RU" dirty="0"/>
              <a:t>і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Psoroptidae</a:t>
            </a:r>
            <a:r>
              <a:rPr lang="en-US" dirty="0"/>
              <a:t>, </a:t>
            </a:r>
            <a:endParaRPr lang="uk-UA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Збудники</a:t>
            </a:r>
            <a:r>
              <a:rPr lang="ru-RU" dirty="0" smtClean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коростяні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Кліщі</a:t>
            </a:r>
            <a:r>
              <a:rPr lang="ru-RU" dirty="0" smtClean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en-US" dirty="0" err="1"/>
              <a:t>Sarcoptidae</a:t>
            </a:r>
            <a:r>
              <a:rPr lang="en-US" dirty="0"/>
              <a:t> </a:t>
            </a:r>
            <a:r>
              <a:rPr lang="ru-RU" dirty="0" err="1"/>
              <a:t>включають</a:t>
            </a:r>
            <a:r>
              <a:rPr lang="ru-RU" dirty="0"/>
              <a:t> роди </a:t>
            </a:r>
            <a:endParaRPr lang="ru-RU" dirty="0" smtClean="0"/>
          </a:p>
          <a:p>
            <a:pPr marL="137160" indent="0">
              <a:buNone/>
            </a:pPr>
            <a:r>
              <a:rPr lang="en-US" dirty="0" err="1" smtClean="0"/>
              <a:t>Sarcoptes</a:t>
            </a:r>
            <a:r>
              <a:rPr lang="en-US" dirty="0"/>
              <a:t>, </a:t>
            </a:r>
            <a:endParaRPr lang="uk-UA" dirty="0" smtClean="0"/>
          </a:p>
          <a:p>
            <a:pPr marL="137160" indent="0">
              <a:buNone/>
            </a:pPr>
            <a:r>
              <a:rPr lang="en-US" dirty="0" err="1" smtClean="0"/>
              <a:t>Notoedres</a:t>
            </a:r>
            <a:r>
              <a:rPr lang="en-US" dirty="0"/>
              <a:t>, </a:t>
            </a:r>
            <a:endParaRPr lang="uk-UA" dirty="0" smtClean="0"/>
          </a:p>
          <a:p>
            <a:pPr marL="137160" indent="0">
              <a:buNone/>
            </a:pPr>
            <a:r>
              <a:rPr lang="en-US" dirty="0" err="1" smtClean="0"/>
              <a:t>Knemidocoptes</a:t>
            </a:r>
            <a:r>
              <a:rPr lang="en-US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реєструються</a:t>
            </a:r>
            <a:r>
              <a:rPr lang="ru-RU" dirty="0"/>
              <a:t> як в </a:t>
            </a:r>
            <a:r>
              <a:rPr lang="ru-RU" dirty="0" err="1"/>
              <a:t>Україні</a:t>
            </a:r>
            <a:r>
              <a:rPr lang="ru-RU" dirty="0"/>
              <a:t>, так і за </a:t>
            </a:r>
            <a:r>
              <a:rPr lang="ru-RU" dirty="0" err="1"/>
              <a:t>її</a:t>
            </a:r>
            <a:r>
              <a:rPr lang="ru-RU" dirty="0"/>
              <a:t> межами.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en-US" dirty="0" err="1"/>
              <a:t>Sarcoptes</a:t>
            </a:r>
            <a:r>
              <a:rPr lang="en-US" dirty="0"/>
              <a:t> </a:t>
            </a:r>
            <a:r>
              <a:rPr lang="ru-RU" dirty="0"/>
              <a:t>добре </a:t>
            </a:r>
            <a:r>
              <a:rPr lang="ru-RU" dirty="0" err="1"/>
              <a:t>відомий</a:t>
            </a:r>
            <a:r>
              <a:rPr lang="ru-RU" dirty="0"/>
              <a:t> і в </a:t>
            </a:r>
            <a:r>
              <a:rPr lang="ru-RU" dirty="0" err="1"/>
              <a:t>гуманній</a:t>
            </a:r>
            <a:r>
              <a:rPr lang="ru-RU" dirty="0"/>
              <a:t>, і у </a:t>
            </a:r>
            <a:r>
              <a:rPr lang="ru-RU" dirty="0" err="1"/>
              <a:t>ветеринарній</a:t>
            </a:r>
            <a:r>
              <a:rPr lang="ru-RU" dirty="0"/>
              <a:t> </a:t>
            </a:r>
            <a:r>
              <a:rPr lang="ru-RU" dirty="0" err="1"/>
              <a:t>медицині</a:t>
            </a:r>
            <a:r>
              <a:rPr lang="ru-RU" dirty="0"/>
              <a:t> як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саркоптозу</a:t>
            </a:r>
            <a:r>
              <a:rPr lang="ru-RU" dirty="0"/>
              <a:t> (</a:t>
            </a:r>
            <a:r>
              <a:rPr lang="ru-RU" dirty="0" err="1"/>
              <a:t>корости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781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00B0F0"/>
                </a:solidFill>
              </a:rPr>
              <a:t>Лікування</a:t>
            </a:r>
            <a:r>
              <a:rPr lang="ru-RU" sz="4400" b="1" dirty="0">
                <a:solidFill>
                  <a:srgbClr val="00B0F0"/>
                </a:solidFill>
              </a:rPr>
              <a:t>. </a:t>
            </a:r>
            <a:endParaRPr lang="ru-RU" sz="4400" b="1" dirty="0" smtClean="0">
              <a:solidFill>
                <a:srgbClr val="00B0F0"/>
              </a:solidFill>
            </a:endParaRP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Для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з </a:t>
            </a:r>
            <a:r>
              <a:rPr lang="ru-RU" dirty="0" err="1"/>
              <a:t>групи</a:t>
            </a:r>
            <a:r>
              <a:rPr lang="ru-RU" dirty="0"/>
              <a:t> ФОС, </a:t>
            </a:r>
            <a:r>
              <a:rPr lang="ru-RU" dirty="0" err="1"/>
              <a:t>піретроїди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емульсій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 і </a:t>
            </a:r>
            <a:r>
              <a:rPr lang="ru-RU" dirty="0" err="1"/>
              <a:t>обприскування</a:t>
            </a:r>
            <a:r>
              <a:rPr lang="ru-RU" dirty="0"/>
              <a:t>, </a:t>
            </a:r>
            <a:r>
              <a:rPr lang="ru-RU" dirty="0" err="1"/>
              <a:t>аерозолі</a:t>
            </a:r>
            <a:r>
              <a:rPr lang="ru-RU" dirty="0"/>
              <a:t> (</a:t>
            </a:r>
            <a:r>
              <a:rPr lang="ru-RU" dirty="0" err="1"/>
              <a:t>акродекс</a:t>
            </a:r>
            <a:r>
              <a:rPr lang="ru-RU" dirty="0"/>
              <a:t>, </a:t>
            </a:r>
            <a:r>
              <a:rPr lang="ru-RU" dirty="0" err="1"/>
              <a:t>ціодрин</a:t>
            </a:r>
            <a:r>
              <a:rPr lang="ru-RU" dirty="0"/>
              <a:t>, </a:t>
            </a:r>
            <a:r>
              <a:rPr lang="ru-RU" dirty="0" err="1"/>
              <a:t>дикрезил</a:t>
            </a:r>
            <a:r>
              <a:rPr lang="ru-RU" dirty="0"/>
              <a:t>, </a:t>
            </a:r>
            <a:r>
              <a:rPr lang="ru-RU" dirty="0" err="1"/>
              <a:t>дерматозоль</a:t>
            </a:r>
            <a:r>
              <a:rPr lang="ru-RU" dirty="0"/>
              <a:t>) у дозах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настановою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: </a:t>
            </a:r>
            <a:r>
              <a:rPr lang="ru-RU" dirty="0" err="1"/>
              <a:t>дусти</a:t>
            </a:r>
            <a:r>
              <a:rPr lang="ru-RU" dirty="0"/>
              <a:t> </a:t>
            </a:r>
            <a:r>
              <a:rPr lang="ru-RU" dirty="0" err="1"/>
              <a:t>колоїдної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(80–95%), </a:t>
            </a:r>
            <a:r>
              <a:rPr lang="ru-RU" dirty="0" err="1"/>
              <a:t>високодисперсної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(90–95%), </a:t>
            </a:r>
            <a:r>
              <a:rPr lang="ru-RU" dirty="0" err="1"/>
              <a:t>дикрезилу</a:t>
            </a:r>
            <a:r>
              <a:rPr lang="ru-RU" dirty="0"/>
              <a:t> (7%) – 250–500 г на </a:t>
            </a:r>
            <a:r>
              <a:rPr lang="ru-RU" dirty="0" err="1"/>
              <a:t>тварину</a:t>
            </a:r>
            <a:r>
              <a:rPr lang="ru-RU" dirty="0"/>
              <a:t>; 2%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амітразу</a:t>
            </a:r>
            <a:r>
              <a:rPr lang="ru-RU" dirty="0"/>
              <a:t>;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макролідів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наносять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 методом </a:t>
            </a:r>
            <a:r>
              <a:rPr lang="ru-RU" dirty="0" err="1"/>
              <a:t>поливання</a:t>
            </a:r>
            <a:r>
              <a:rPr lang="ru-RU" dirty="0"/>
              <a:t> в </a:t>
            </a:r>
            <a:r>
              <a:rPr lang="ru-RU" dirty="0" err="1"/>
              <a:t>дозі</a:t>
            </a:r>
            <a:r>
              <a:rPr lang="ru-RU" dirty="0"/>
              <a:t> 8– 10 мл на </a:t>
            </a:r>
            <a:r>
              <a:rPr lang="ru-RU" dirty="0" err="1"/>
              <a:t>тварину</a:t>
            </a:r>
            <a:r>
              <a:rPr lang="ru-RU" dirty="0"/>
              <a:t>; </a:t>
            </a:r>
            <a:r>
              <a:rPr lang="ru-RU" dirty="0" err="1"/>
              <a:t>ін’єкції</a:t>
            </a:r>
            <a:r>
              <a:rPr lang="ru-RU" dirty="0"/>
              <a:t> </a:t>
            </a:r>
            <a:r>
              <a:rPr lang="ru-RU" dirty="0" err="1"/>
              <a:t>макроциклічних</a:t>
            </a:r>
            <a:r>
              <a:rPr lang="ru-RU" dirty="0"/>
              <a:t> </a:t>
            </a:r>
            <a:r>
              <a:rPr lang="ru-RU" dirty="0" err="1"/>
              <a:t>лактонів</a:t>
            </a:r>
            <a:r>
              <a:rPr lang="ru-RU" dirty="0"/>
              <a:t> для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у </a:t>
            </a:r>
            <a:r>
              <a:rPr lang="ru-RU" dirty="0" err="1"/>
              <a:t>дозі</a:t>
            </a:r>
            <a:r>
              <a:rPr lang="ru-RU" dirty="0"/>
              <a:t> 0,2 мл/10 кг та </a:t>
            </a:r>
            <a:r>
              <a:rPr lang="ru-RU" dirty="0" err="1"/>
              <a:t>клозантелу</a:t>
            </a:r>
            <a:r>
              <a:rPr lang="ru-RU" dirty="0"/>
              <a:t> – 1 мл/10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 smtClean="0"/>
              <a:t>.</a:t>
            </a:r>
          </a:p>
          <a:p>
            <a:pPr marL="137160" indent="0" algn="ctr">
              <a:buNone/>
            </a:pPr>
            <a:r>
              <a:rPr lang="ru-RU" dirty="0" smtClean="0"/>
              <a:t> </a:t>
            </a:r>
            <a:r>
              <a:rPr lang="ru-RU" sz="3200" b="1" dirty="0">
                <a:solidFill>
                  <a:srgbClr val="00B0F0"/>
                </a:solidFill>
              </a:rPr>
              <a:t>Коням </a:t>
            </a:r>
            <a:r>
              <a:rPr lang="ru-RU" sz="3200" b="1" dirty="0" err="1">
                <a:solidFill>
                  <a:srgbClr val="00B0F0"/>
                </a:solidFill>
              </a:rPr>
              <a:t>ін’єкції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макроциклічних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лактонів</a:t>
            </a:r>
            <a:r>
              <a:rPr lang="ru-RU" sz="3200" b="1" dirty="0">
                <a:solidFill>
                  <a:srgbClr val="00B0F0"/>
                </a:solidFill>
              </a:rPr>
              <a:t> не </a:t>
            </a:r>
            <a:r>
              <a:rPr lang="ru-RU" sz="3200" b="1" dirty="0" err="1">
                <a:solidFill>
                  <a:srgbClr val="00B0F0"/>
                </a:solidFill>
              </a:rPr>
              <a:t>застосовують</a:t>
            </a:r>
            <a:r>
              <a:rPr lang="ru-RU" sz="32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793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сухим способом,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дусти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ін’єкцій</a:t>
            </a:r>
            <a:r>
              <a:rPr lang="ru-RU" dirty="0"/>
              <a:t> і </a:t>
            </a:r>
            <a:r>
              <a:rPr lang="ru-RU" dirty="0" err="1"/>
              <a:t>згодовують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1–2 </a:t>
            </a:r>
            <a:r>
              <a:rPr lang="ru-RU" dirty="0" err="1"/>
              <a:t>міс</a:t>
            </a:r>
            <a:r>
              <a:rPr lang="ru-RU" dirty="0"/>
              <a:t>. у </a:t>
            </a:r>
            <a:r>
              <a:rPr lang="ru-RU" dirty="0" err="1"/>
              <a:t>суміші</a:t>
            </a:r>
            <a:r>
              <a:rPr lang="ru-RU" dirty="0"/>
              <a:t> з кормом очищений порошок </a:t>
            </a:r>
            <a:r>
              <a:rPr lang="ru-RU" dirty="0" err="1"/>
              <a:t>сірки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3–5 г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тварині</a:t>
            </a:r>
            <a:r>
              <a:rPr lang="ru-RU" dirty="0"/>
              <a:t>. Для </a:t>
            </a:r>
            <a:r>
              <a:rPr lang="ru-RU" dirty="0" err="1"/>
              <a:t>дійних</a:t>
            </a:r>
            <a:r>
              <a:rPr lang="ru-RU" dirty="0"/>
              <a:t> </a:t>
            </a:r>
            <a:r>
              <a:rPr lang="ru-RU" dirty="0" err="1"/>
              <a:t>корів</a:t>
            </a:r>
            <a:r>
              <a:rPr lang="ru-RU" dirty="0"/>
              <a:t>, </a:t>
            </a:r>
            <a:r>
              <a:rPr lang="ru-RU" dirty="0" err="1"/>
              <a:t>кіз</a:t>
            </a:r>
            <a:r>
              <a:rPr lang="ru-RU" dirty="0"/>
              <a:t>, телят, </a:t>
            </a:r>
            <a:r>
              <a:rPr lang="ru-RU" dirty="0" err="1"/>
              <a:t>козенят</a:t>
            </a:r>
            <a:r>
              <a:rPr lang="ru-RU" dirty="0"/>
              <a:t>, ягнят </a:t>
            </a:r>
            <a:r>
              <a:rPr lang="ru-RU" dirty="0" err="1"/>
              <a:t>застосовують</a:t>
            </a:r>
            <a:r>
              <a:rPr lang="ru-RU" dirty="0"/>
              <a:t> 2–3% </a:t>
            </a:r>
            <a:r>
              <a:rPr lang="ru-RU" dirty="0" err="1"/>
              <a:t>масляну</a:t>
            </a:r>
            <a:r>
              <a:rPr lang="ru-RU" dirty="0"/>
              <a:t> </a:t>
            </a:r>
            <a:r>
              <a:rPr lang="ru-RU" dirty="0" err="1"/>
              <a:t>суспензію</a:t>
            </a:r>
            <a:r>
              <a:rPr lang="ru-RU" dirty="0"/>
              <a:t> </a:t>
            </a:r>
            <a:r>
              <a:rPr lang="ru-RU" dirty="0" err="1"/>
              <a:t>колоїдної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; </a:t>
            </a:r>
            <a:r>
              <a:rPr lang="ru-RU" dirty="0" err="1"/>
              <a:t>байтикол</a:t>
            </a:r>
            <a:r>
              <a:rPr lang="ru-RU" dirty="0"/>
              <a:t>; </a:t>
            </a:r>
            <a:r>
              <a:rPr lang="ru-RU" dirty="0" err="1"/>
              <a:t>псороптол</a:t>
            </a:r>
            <a:r>
              <a:rPr lang="ru-RU" dirty="0"/>
              <a:t>. Молодняк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на </a:t>
            </a:r>
            <a:r>
              <a:rPr lang="ru-RU" dirty="0" err="1"/>
              <a:t>відгодівлі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препаратами </a:t>
            </a:r>
            <a:r>
              <a:rPr lang="ru-RU" dirty="0" err="1"/>
              <a:t>групи</a:t>
            </a:r>
            <a:r>
              <a:rPr lang="ru-RU" dirty="0"/>
              <a:t> ФОС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піретроїдами</a:t>
            </a:r>
            <a:r>
              <a:rPr lang="ru-RU" dirty="0"/>
              <a:t>.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макроліди</a:t>
            </a:r>
            <a:r>
              <a:rPr lang="ru-RU" dirty="0"/>
              <a:t> та </a:t>
            </a:r>
            <a:r>
              <a:rPr lang="ru-RU" dirty="0" err="1"/>
              <a:t>клозантел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настановою</a:t>
            </a:r>
            <a:r>
              <a:rPr lang="ru-RU" dirty="0"/>
              <a:t>. </a:t>
            </a:r>
            <a:r>
              <a:rPr lang="ru-RU" dirty="0" err="1"/>
              <a:t>Розпилюють</a:t>
            </a:r>
            <a:r>
              <a:rPr lang="ru-RU" dirty="0"/>
              <a:t> на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в </a:t>
            </a:r>
            <a:r>
              <a:rPr lang="ru-RU" dirty="0" err="1"/>
              <a:t>аерозольній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безпропелентній</a:t>
            </a:r>
            <a:r>
              <a:rPr lang="ru-RU" dirty="0"/>
              <a:t> </a:t>
            </a:r>
            <a:r>
              <a:rPr lang="ru-RU" dirty="0" err="1"/>
              <a:t>упаковці</a:t>
            </a:r>
            <a:r>
              <a:rPr lang="ru-RU" dirty="0"/>
              <a:t>: </a:t>
            </a:r>
            <a:r>
              <a:rPr lang="ru-RU" dirty="0" err="1"/>
              <a:t>акродекс</a:t>
            </a:r>
            <a:r>
              <a:rPr lang="ru-RU" dirty="0"/>
              <a:t>, </a:t>
            </a:r>
            <a:r>
              <a:rPr lang="ru-RU" dirty="0" err="1"/>
              <a:t>псороптол</a:t>
            </a:r>
            <a:r>
              <a:rPr lang="ru-RU" dirty="0"/>
              <a:t>, </a:t>
            </a:r>
            <a:r>
              <a:rPr lang="ru-RU" dirty="0" err="1"/>
              <a:t>дикрезил</a:t>
            </a:r>
            <a:r>
              <a:rPr lang="ru-RU" dirty="0"/>
              <a:t>, </a:t>
            </a:r>
            <a:r>
              <a:rPr lang="ru-RU" dirty="0" err="1"/>
              <a:t>ціодрин</a:t>
            </a:r>
            <a:r>
              <a:rPr lang="ru-RU" dirty="0"/>
              <a:t>, </a:t>
            </a:r>
            <a:r>
              <a:rPr lang="ru-RU" dirty="0" err="1"/>
              <a:t>дерматозоль</a:t>
            </a:r>
            <a:r>
              <a:rPr lang="ru-RU" dirty="0"/>
              <a:t>. Для </a:t>
            </a:r>
            <a:r>
              <a:rPr lang="ru-RU" dirty="0" err="1"/>
              <a:t>корів</a:t>
            </a:r>
            <a:r>
              <a:rPr lang="ru-RU" dirty="0"/>
              <a:t>, </a:t>
            </a:r>
            <a:r>
              <a:rPr lang="ru-RU" dirty="0" err="1"/>
              <a:t>кіз</a:t>
            </a:r>
            <a:r>
              <a:rPr lang="ru-RU" dirty="0"/>
              <a:t> </a:t>
            </a:r>
            <a:r>
              <a:rPr lang="ru-RU" dirty="0" err="1"/>
              <a:t>використвують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амітраз</a:t>
            </a:r>
            <a:r>
              <a:rPr lang="ru-RU" dirty="0"/>
              <a:t> (</a:t>
            </a:r>
            <a:r>
              <a:rPr lang="ru-RU" dirty="0" err="1"/>
              <a:t>біпін</a:t>
            </a:r>
            <a:r>
              <a:rPr lang="ru-RU" dirty="0"/>
              <a:t>, </a:t>
            </a:r>
            <a:r>
              <a:rPr lang="ru-RU" dirty="0" err="1"/>
              <a:t>кеназ</a:t>
            </a:r>
            <a:r>
              <a:rPr lang="ru-RU" dirty="0"/>
              <a:t>, тактик).</a:t>
            </a:r>
          </a:p>
        </p:txBody>
      </p:sp>
    </p:spTree>
    <p:extLst>
      <p:ext uri="{BB962C8B-B14F-4D97-AF65-F5344CB8AC3E}">
        <p14:creationId xmlns:p14="http://schemas.microsoft.com/office/powerpoint/2010/main" val="310494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B0F0"/>
                </a:solidFill>
              </a:rPr>
              <a:t>Коням</a:t>
            </a:r>
            <a:r>
              <a:rPr lang="ru-RU" dirty="0" smtClean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настановами</a:t>
            </a:r>
            <a:r>
              <a:rPr lang="ru-RU" dirty="0"/>
              <a:t>.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розпилюють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втирають</a:t>
            </a:r>
            <a:r>
              <a:rPr lang="ru-RU" dirty="0"/>
              <a:t> в </a:t>
            </a:r>
            <a:r>
              <a:rPr lang="ru-RU" dirty="0" err="1"/>
              <a:t>уражені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порошок </a:t>
            </a:r>
            <a:r>
              <a:rPr lang="ru-RU" dirty="0" err="1"/>
              <a:t>колоїдної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250–300 г на </a:t>
            </a:r>
            <a:r>
              <a:rPr lang="ru-RU" dirty="0" err="1"/>
              <a:t>тварину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коней </a:t>
            </a:r>
            <a:r>
              <a:rPr lang="ru-RU" dirty="0" err="1"/>
              <a:t>лікують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присипками</a:t>
            </a:r>
            <a:r>
              <a:rPr lang="ru-RU" dirty="0"/>
              <a:t>, мазями з </a:t>
            </a:r>
            <a:r>
              <a:rPr lang="ru-RU" dirty="0" err="1"/>
              <a:t>антибіотиків</a:t>
            </a:r>
            <a:r>
              <a:rPr lang="ru-RU" dirty="0"/>
              <a:t> і </a:t>
            </a:r>
            <a:r>
              <a:rPr lang="ru-RU" dirty="0" err="1"/>
              <a:t>сульфаніламідів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00B0F0"/>
                </a:solidFill>
              </a:rPr>
              <a:t>Для </a:t>
            </a:r>
            <a:r>
              <a:rPr lang="ru-RU" sz="3200" b="1" dirty="0" err="1">
                <a:solidFill>
                  <a:srgbClr val="00B0F0"/>
                </a:solidFill>
              </a:rPr>
              <a:t>лікування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кролів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підшкірне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внутрішньом’язове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макроциклічних</a:t>
            </a:r>
            <a:r>
              <a:rPr lang="ru-RU" dirty="0"/>
              <a:t> </a:t>
            </a:r>
            <a:r>
              <a:rPr lang="ru-RU" dirty="0" err="1"/>
              <a:t>лактонів</a:t>
            </a:r>
            <a:r>
              <a:rPr lang="ru-RU" dirty="0"/>
              <a:t> у </a:t>
            </a:r>
            <a:r>
              <a:rPr lang="ru-RU" dirty="0" err="1"/>
              <a:t>дозі</a:t>
            </a:r>
            <a:r>
              <a:rPr lang="ru-RU" dirty="0"/>
              <a:t> 0,1 мл/кг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аерозолі</a:t>
            </a:r>
            <a:r>
              <a:rPr lang="ru-RU" dirty="0"/>
              <a:t> </a:t>
            </a:r>
            <a:r>
              <a:rPr lang="ru-RU" dirty="0" err="1"/>
              <a:t>акарицидних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: </a:t>
            </a:r>
            <a:r>
              <a:rPr lang="ru-RU" dirty="0" err="1"/>
              <a:t>акродекс</a:t>
            </a:r>
            <a:r>
              <a:rPr lang="ru-RU" dirty="0"/>
              <a:t>, </a:t>
            </a:r>
            <a:r>
              <a:rPr lang="ru-RU" dirty="0" err="1"/>
              <a:t>арпаліт</a:t>
            </a:r>
            <a:r>
              <a:rPr lang="ru-RU" dirty="0"/>
              <a:t>, </a:t>
            </a:r>
            <a:r>
              <a:rPr lang="ru-RU" dirty="0" err="1"/>
              <a:t>дерматозоль</a:t>
            </a:r>
            <a:r>
              <a:rPr lang="ru-RU" dirty="0"/>
              <a:t>, </a:t>
            </a:r>
            <a:r>
              <a:rPr lang="ru-RU" dirty="0" err="1"/>
              <a:t>дикрезил</a:t>
            </a:r>
            <a:r>
              <a:rPr lang="ru-RU" dirty="0"/>
              <a:t>, </a:t>
            </a:r>
            <a:r>
              <a:rPr lang="ru-RU" dirty="0" err="1"/>
              <a:t>псороптол</a:t>
            </a:r>
            <a:r>
              <a:rPr lang="ru-RU" dirty="0"/>
              <a:t>, </a:t>
            </a:r>
            <a:r>
              <a:rPr lang="ru-RU" dirty="0" err="1"/>
              <a:t>ціодрин</a:t>
            </a:r>
            <a:r>
              <a:rPr lang="ru-RU" dirty="0"/>
              <a:t>; порошки та </a:t>
            </a:r>
            <a:r>
              <a:rPr lang="ru-RU" dirty="0" err="1"/>
              <a:t>емульсії</a:t>
            </a:r>
            <a:r>
              <a:rPr lang="ru-RU" dirty="0"/>
              <a:t>: </a:t>
            </a:r>
            <a:r>
              <a:rPr lang="ru-RU" dirty="0" err="1"/>
              <a:t>фенотіазин</a:t>
            </a:r>
            <a:r>
              <a:rPr lang="ru-RU" dirty="0"/>
              <a:t> (0,5 г); </a:t>
            </a:r>
            <a:r>
              <a:rPr lang="ru-RU" dirty="0" err="1"/>
              <a:t>псороптол</a:t>
            </a:r>
            <a:r>
              <a:rPr lang="ru-RU" dirty="0"/>
              <a:t> (3–5 мл); </a:t>
            </a:r>
            <a:r>
              <a:rPr lang="ru-RU" dirty="0" err="1"/>
              <a:t>ектопор</a:t>
            </a:r>
            <a:r>
              <a:rPr lang="ru-RU" dirty="0"/>
              <a:t> (2 мл). </a:t>
            </a:r>
            <a:r>
              <a:rPr lang="ru-RU" dirty="0" smtClean="0"/>
              <a:t>	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внесення</a:t>
            </a:r>
            <a:r>
              <a:rPr lang="ru-RU" dirty="0"/>
              <a:t> препарату </a:t>
            </a:r>
            <a:r>
              <a:rPr lang="ru-RU" dirty="0" err="1"/>
              <a:t>роблять</a:t>
            </a:r>
            <a:r>
              <a:rPr lang="ru-RU" dirty="0"/>
              <a:t> легкий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6864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 err="1">
                <a:solidFill>
                  <a:srgbClr val="00B0F0"/>
                </a:solidFill>
              </a:rPr>
              <a:t>Обробку</a:t>
            </a:r>
            <a:r>
              <a:rPr lang="ru-RU" sz="4000" b="1" dirty="0">
                <a:solidFill>
                  <a:srgbClr val="00B0F0"/>
                </a:solidFill>
              </a:rPr>
              <a:t> </a:t>
            </a:r>
            <a:r>
              <a:rPr lang="ru-RU" sz="4000" b="1" dirty="0" err="1">
                <a:solidFill>
                  <a:srgbClr val="00B0F0"/>
                </a:solidFill>
              </a:rPr>
              <a:t>всіх</a:t>
            </a:r>
            <a:r>
              <a:rPr lang="ru-RU" sz="4000" b="1" dirty="0">
                <a:solidFill>
                  <a:srgbClr val="00B0F0"/>
                </a:solidFill>
              </a:rPr>
              <a:t> </a:t>
            </a:r>
            <a:r>
              <a:rPr lang="ru-RU" sz="4000" b="1" dirty="0" err="1">
                <a:solidFill>
                  <a:srgbClr val="00B0F0"/>
                </a:solidFill>
              </a:rPr>
              <a:t>тварин</a:t>
            </a:r>
            <a:r>
              <a:rPr lang="ru-RU" sz="4000" b="1" dirty="0">
                <a:solidFill>
                  <a:srgbClr val="00B0F0"/>
                </a:solidFill>
              </a:rPr>
              <a:t> </a:t>
            </a:r>
            <a:r>
              <a:rPr lang="ru-RU" sz="4000" b="1" dirty="0" err="1">
                <a:solidFill>
                  <a:srgbClr val="00B0F0"/>
                </a:solidFill>
              </a:rPr>
              <a:t>повторюють</a:t>
            </a:r>
            <a:r>
              <a:rPr lang="ru-RU" sz="4000" b="1" dirty="0">
                <a:solidFill>
                  <a:srgbClr val="00B0F0"/>
                </a:solidFill>
              </a:rPr>
              <a:t> через 7–10 </a:t>
            </a:r>
            <a:r>
              <a:rPr lang="ru-RU" sz="4000" b="1" dirty="0" err="1" smtClean="0">
                <a:solidFill>
                  <a:srgbClr val="00B0F0"/>
                </a:solidFill>
              </a:rPr>
              <a:t>діб</a:t>
            </a:r>
            <a:r>
              <a:rPr lang="ru-RU" sz="4000" b="1" dirty="0" smtClean="0">
                <a:solidFill>
                  <a:srgbClr val="00B0F0"/>
                </a:solidFill>
              </a:rPr>
              <a:t>.</a:t>
            </a:r>
          </a:p>
          <a:p>
            <a:pPr marL="137160" indent="0" algn="ctr">
              <a:buNone/>
            </a:pPr>
            <a:r>
              <a:rPr lang="ru-RU" sz="4000" dirty="0" err="1"/>
              <a:t>Емульсії</a:t>
            </a:r>
            <a:r>
              <a:rPr lang="ru-RU" sz="4000" dirty="0"/>
              <a:t>, </a:t>
            </a:r>
            <a:r>
              <a:rPr lang="ru-RU" sz="4000" dirty="0" err="1"/>
              <a:t>розчини</a:t>
            </a:r>
            <a:r>
              <a:rPr lang="ru-RU" sz="4000" dirty="0"/>
              <a:t> для </a:t>
            </a:r>
            <a:r>
              <a:rPr lang="ru-RU" sz="4000" dirty="0" err="1"/>
              <a:t>купання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обприскування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 </a:t>
            </a:r>
            <a:r>
              <a:rPr lang="ru-RU" sz="4000" dirty="0" err="1"/>
              <a:t>готують</a:t>
            </a:r>
            <a:r>
              <a:rPr lang="ru-RU" sz="4000" dirty="0"/>
              <a:t> перед </a:t>
            </a:r>
            <a:r>
              <a:rPr lang="ru-RU" sz="4000" dirty="0" err="1"/>
              <a:t>застосуванням</a:t>
            </a:r>
            <a:r>
              <a:rPr lang="ru-RU" sz="4000" dirty="0"/>
              <a:t>, </a:t>
            </a:r>
            <a:r>
              <a:rPr lang="ru-RU" sz="4000" dirty="0" err="1"/>
              <a:t>чітко</a:t>
            </a:r>
            <a:r>
              <a:rPr lang="ru-RU" sz="4000" dirty="0"/>
              <a:t> </a:t>
            </a:r>
            <a:r>
              <a:rPr lang="ru-RU" sz="4000" dirty="0" err="1"/>
              <a:t>дотримуючись</a:t>
            </a:r>
            <a:r>
              <a:rPr lang="ru-RU" sz="4000" dirty="0"/>
              <a:t> </a:t>
            </a:r>
            <a:r>
              <a:rPr lang="ru-RU" sz="4000" dirty="0" err="1"/>
              <a:t>настанови</a:t>
            </a:r>
            <a:r>
              <a:rPr lang="ru-RU" sz="4000" dirty="0"/>
              <a:t> та </a:t>
            </a:r>
            <a:r>
              <a:rPr lang="ru-RU" sz="4000" dirty="0" err="1"/>
              <a:t>техніки</a:t>
            </a:r>
            <a:r>
              <a:rPr lang="ru-RU" sz="4000" dirty="0"/>
              <a:t> </a:t>
            </a:r>
            <a:r>
              <a:rPr lang="ru-RU" sz="4000" dirty="0" err="1"/>
              <a:t>безпеки</a:t>
            </a:r>
            <a:r>
              <a:rPr lang="ru-RU" sz="4000" dirty="0"/>
              <a:t>. Через 2–3 </a:t>
            </a:r>
            <a:r>
              <a:rPr lang="ru-RU" sz="4000" dirty="0" err="1"/>
              <a:t>тижні</a:t>
            </a:r>
            <a:r>
              <a:rPr lang="ru-RU" sz="4000" dirty="0"/>
              <a:t> </a:t>
            </a:r>
            <a:r>
              <a:rPr lang="ru-RU" sz="4000" dirty="0" err="1"/>
              <a:t>після</a:t>
            </a:r>
            <a:r>
              <a:rPr lang="ru-RU" sz="4000" dirty="0"/>
              <a:t> </a:t>
            </a:r>
            <a:r>
              <a:rPr lang="ru-RU" sz="4000" dirty="0" err="1"/>
              <a:t>другої</a:t>
            </a:r>
            <a:r>
              <a:rPr lang="ru-RU" sz="4000" dirty="0"/>
              <a:t> </a:t>
            </a:r>
            <a:r>
              <a:rPr lang="ru-RU" sz="4000" dirty="0" err="1"/>
              <a:t>обробки</a:t>
            </a:r>
            <a:r>
              <a:rPr lang="ru-RU" sz="4000" dirty="0"/>
              <a:t> </a:t>
            </a:r>
            <a:r>
              <a:rPr lang="ru-RU" sz="4000" dirty="0" err="1"/>
              <a:t>проводять</a:t>
            </a:r>
            <a:r>
              <a:rPr lang="ru-RU" sz="4000" dirty="0"/>
              <a:t> </a:t>
            </a:r>
            <a:r>
              <a:rPr lang="ru-RU" sz="4000" dirty="0" err="1"/>
              <a:t>клінічне</a:t>
            </a:r>
            <a:r>
              <a:rPr lang="ru-RU" sz="4000" dirty="0"/>
              <a:t> й </a:t>
            </a:r>
            <a:r>
              <a:rPr lang="ru-RU" sz="4000" dirty="0" err="1"/>
              <a:t>лабораторне</a:t>
            </a:r>
            <a:r>
              <a:rPr lang="ru-RU" sz="4000" dirty="0"/>
              <a:t> </a:t>
            </a:r>
            <a:r>
              <a:rPr lang="ru-RU" sz="4000" dirty="0" err="1"/>
              <a:t>обстеження</a:t>
            </a:r>
            <a:r>
              <a:rPr lang="ru-RU" sz="4000" dirty="0"/>
              <a:t> </a:t>
            </a:r>
            <a:r>
              <a:rPr lang="ru-RU" sz="4000" dirty="0" err="1"/>
              <a:t>всіх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. 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36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600" b="1" dirty="0" err="1">
                <a:solidFill>
                  <a:srgbClr val="00B0F0"/>
                </a:solidFill>
              </a:rPr>
              <a:t>Профілактика</a:t>
            </a:r>
            <a:r>
              <a:rPr lang="ru-RU" sz="3600" b="1" dirty="0">
                <a:solidFill>
                  <a:srgbClr val="00B0F0"/>
                </a:solidFill>
              </a:rPr>
              <a:t> та заходи </a:t>
            </a:r>
            <a:r>
              <a:rPr lang="ru-RU" sz="3600" b="1" dirty="0" err="1">
                <a:solidFill>
                  <a:srgbClr val="00B0F0"/>
                </a:solidFill>
              </a:rPr>
              <a:t>боротьби</a:t>
            </a:r>
            <a:r>
              <a:rPr lang="ru-RU" sz="3600" b="1" dirty="0">
                <a:solidFill>
                  <a:srgbClr val="00B0F0"/>
                </a:solidFill>
              </a:rPr>
              <a:t>. </a:t>
            </a:r>
            <a:endParaRPr lang="ru-RU" sz="36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Новоприбулих</a:t>
            </a:r>
            <a:r>
              <a:rPr lang="ru-RU" dirty="0" smtClean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карантинують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 на </a:t>
            </a:r>
            <a:r>
              <a:rPr lang="ru-RU" dirty="0" err="1"/>
              <a:t>псороптоз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у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всю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дезакаризації</a:t>
            </a:r>
            <a:r>
              <a:rPr lang="ru-RU" dirty="0"/>
              <a:t> та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і </a:t>
            </a:r>
            <a:r>
              <a:rPr lang="ru-RU" dirty="0" err="1"/>
              <a:t>підозрюваних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переганяють</a:t>
            </a:r>
            <a:r>
              <a:rPr lang="ru-RU" dirty="0"/>
              <a:t> в </a:t>
            </a: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кошару.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вологим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сухим способом,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пору року, температуру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Вилікуваних</a:t>
            </a:r>
            <a:r>
              <a:rPr lang="ru-RU" dirty="0" smtClean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утримують</a:t>
            </a:r>
            <a:r>
              <a:rPr lang="ru-RU" dirty="0"/>
              <a:t> на </a:t>
            </a:r>
            <a:r>
              <a:rPr lang="ru-RU" dirty="0" err="1"/>
              <a:t>контролі</a:t>
            </a:r>
            <a:r>
              <a:rPr lang="ru-RU" dirty="0"/>
              <a:t> до </a:t>
            </a:r>
            <a:r>
              <a:rPr lang="ru-RU" dirty="0" err="1"/>
              <a:t>весни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вважаютьоздоровленими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фермі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механічними</a:t>
            </a:r>
            <a:r>
              <a:rPr lang="ru-RU" dirty="0"/>
              <a:t> </a:t>
            </a:r>
            <a:r>
              <a:rPr lang="ru-RU" dirty="0" err="1"/>
              <a:t>переносниками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псороптозу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1289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Отару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, </a:t>
            </a:r>
            <a:r>
              <a:rPr lang="ru-RU" dirty="0" err="1"/>
              <a:t>навесні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стриження</a:t>
            </a:r>
            <a:r>
              <a:rPr lang="ru-RU" dirty="0"/>
              <a:t> й </a:t>
            </a:r>
            <a:r>
              <a:rPr lang="ru-RU" dirty="0" err="1"/>
              <a:t>восени</a:t>
            </a:r>
            <a:r>
              <a:rPr lang="ru-RU" dirty="0"/>
              <a:t> до </a:t>
            </a:r>
            <a:r>
              <a:rPr lang="ru-RU" dirty="0" err="1"/>
              <a:t>переведення</a:t>
            </a:r>
            <a:r>
              <a:rPr lang="ru-RU" dirty="0"/>
              <a:t> на </a:t>
            </a:r>
            <a:r>
              <a:rPr lang="ru-RU" dirty="0" err="1"/>
              <a:t>стійлове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купають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Овець</a:t>
            </a:r>
            <a:r>
              <a:rPr lang="ru-RU" dirty="0" smtClean="0"/>
              <a:t> </a:t>
            </a:r>
            <a:r>
              <a:rPr lang="ru-RU" dirty="0" err="1"/>
              <a:t>купають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стриження</a:t>
            </a:r>
            <a:r>
              <a:rPr lang="ru-RU" dirty="0"/>
              <a:t> на 3–5 </a:t>
            </a:r>
            <a:r>
              <a:rPr lang="ru-RU" dirty="0" err="1"/>
              <a:t>добу</a:t>
            </a:r>
            <a:r>
              <a:rPr lang="ru-RU" dirty="0"/>
              <a:t>. За </a:t>
            </a:r>
            <a:r>
              <a:rPr lang="ru-RU" dirty="0" err="1"/>
              <a:t>кілька</a:t>
            </a:r>
            <a:r>
              <a:rPr lang="ru-RU" dirty="0"/>
              <a:t> годин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удосталь</a:t>
            </a:r>
            <a:r>
              <a:rPr lang="ru-RU" dirty="0"/>
              <a:t> </a:t>
            </a:r>
            <a:r>
              <a:rPr lang="ru-RU" dirty="0" err="1"/>
              <a:t>годують</a:t>
            </a:r>
            <a:r>
              <a:rPr lang="ru-RU" dirty="0"/>
              <a:t> і </a:t>
            </a:r>
            <a:r>
              <a:rPr lang="ru-RU" dirty="0" err="1"/>
              <a:t>напувають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/>
              <a:t>купання</a:t>
            </a:r>
            <a:r>
              <a:rPr lang="ru-RU" dirty="0"/>
              <a:t> –1–2 </a:t>
            </a:r>
            <a:r>
              <a:rPr lang="ru-RU" dirty="0" err="1"/>
              <a:t>хв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занурюють</a:t>
            </a:r>
            <a:r>
              <a:rPr lang="ru-RU" dirty="0"/>
              <a:t> у </a:t>
            </a:r>
            <a:r>
              <a:rPr lang="ru-RU" dirty="0" err="1"/>
              <a:t>рідину</a:t>
            </a:r>
            <a:r>
              <a:rPr lang="ru-RU" dirty="0"/>
              <a:t> з головою на 2–3 с. Температура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емульсії</a:t>
            </a:r>
            <a:r>
              <a:rPr lang="ru-RU" dirty="0"/>
              <a:t> у </a:t>
            </a:r>
            <a:r>
              <a:rPr lang="ru-RU" dirty="0" err="1"/>
              <a:t>ванні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18–25°С.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Вівцематок</a:t>
            </a:r>
            <a:r>
              <a:rPr lang="ru-RU" dirty="0" smtClean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купати</a:t>
            </a:r>
            <a:r>
              <a:rPr lang="ru-RU" dirty="0"/>
              <a:t> за 15 </a:t>
            </a:r>
            <a:r>
              <a:rPr lang="ru-RU" dirty="0" err="1"/>
              <a:t>діб</a:t>
            </a:r>
            <a:r>
              <a:rPr lang="ru-RU" dirty="0"/>
              <a:t> до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осіменіння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у жарку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дощову</a:t>
            </a:r>
            <a:r>
              <a:rPr lang="ru-RU" dirty="0"/>
              <a:t> погоду. Один і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акарицидний</a:t>
            </a:r>
            <a:r>
              <a:rPr lang="ru-RU" dirty="0"/>
              <a:t> препарат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з часом </a:t>
            </a:r>
            <a:r>
              <a:rPr lang="ru-RU" dirty="0" err="1"/>
              <a:t>знижується</a:t>
            </a:r>
            <a:r>
              <a:rPr lang="ru-RU" dirty="0"/>
              <a:t>.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дезакаризацію</a:t>
            </a:r>
            <a:r>
              <a:rPr lang="ru-RU" dirty="0"/>
              <a:t> </a:t>
            </a:r>
            <a:r>
              <a:rPr lang="ru-RU" dirty="0" err="1"/>
              <a:t>кролятників</a:t>
            </a:r>
            <a:r>
              <a:rPr lang="ru-RU" dirty="0"/>
              <a:t>, </a:t>
            </a:r>
            <a:r>
              <a:rPr lang="ru-RU" dirty="0" err="1"/>
              <a:t>шедів</a:t>
            </a:r>
            <a:r>
              <a:rPr lang="ru-RU" dirty="0"/>
              <a:t>. </a:t>
            </a:r>
            <a:r>
              <a:rPr lang="ru-RU" dirty="0" err="1"/>
              <a:t>Клітки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знаходились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кролі</a:t>
            </a:r>
            <a:r>
              <a:rPr lang="ru-RU" dirty="0"/>
              <a:t>, </a:t>
            </a:r>
            <a:r>
              <a:rPr lang="ru-RU" dirty="0" err="1"/>
              <a:t>чистять</a:t>
            </a:r>
            <a:r>
              <a:rPr lang="ru-RU" dirty="0"/>
              <a:t>, </a:t>
            </a:r>
            <a:r>
              <a:rPr lang="ru-RU" dirty="0" err="1"/>
              <a:t>миють</a:t>
            </a:r>
            <a:r>
              <a:rPr lang="ru-RU" dirty="0"/>
              <a:t>, </a:t>
            </a:r>
            <a:r>
              <a:rPr lang="ru-RU" dirty="0" err="1"/>
              <a:t>обшпарюють</a:t>
            </a:r>
            <a:r>
              <a:rPr lang="ru-RU" dirty="0"/>
              <a:t> </a:t>
            </a:r>
            <a:r>
              <a:rPr lang="ru-RU" dirty="0" err="1"/>
              <a:t>окропом</a:t>
            </a:r>
            <a:r>
              <a:rPr lang="ru-RU" dirty="0"/>
              <a:t> і </a:t>
            </a:r>
            <a:r>
              <a:rPr lang="ru-RU" dirty="0" err="1"/>
              <a:t>обприскують</a:t>
            </a:r>
            <a:r>
              <a:rPr lang="ru-RU" dirty="0"/>
              <a:t> 4–5% </a:t>
            </a:r>
            <a:r>
              <a:rPr lang="ru-RU" dirty="0" err="1"/>
              <a:t>розчином</a:t>
            </a:r>
            <a:r>
              <a:rPr lang="ru-RU" dirty="0"/>
              <a:t> лугу.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кролів</a:t>
            </a:r>
            <a:r>
              <a:rPr lang="ru-RU" dirty="0"/>
              <a:t> у </a:t>
            </a:r>
            <a:r>
              <a:rPr lang="ru-RU" dirty="0" err="1"/>
              <a:t>шедах</a:t>
            </a:r>
            <a:r>
              <a:rPr lang="ru-RU" dirty="0"/>
              <a:t> </a:t>
            </a:r>
            <a:r>
              <a:rPr lang="ru-RU" dirty="0" err="1"/>
              <a:t>дезакаризацію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не </a:t>
            </a:r>
            <a:r>
              <a:rPr lang="ru-RU" dirty="0" err="1"/>
              <a:t>проводять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 за </a:t>
            </a:r>
            <a:r>
              <a:rPr lang="ru-RU" dirty="0" err="1"/>
              <a:t>низьких</a:t>
            </a:r>
            <a:r>
              <a:rPr lang="ru-RU" dirty="0"/>
              <a:t> температур гинуть. </a:t>
            </a:r>
          </a:p>
        </p:txBody>
      </p:sp>
    </p:spTree>
    <p:extLst>
      <p:ext uri="{BB962C8B-B14F-4D97-AF65-F5344CB8AC3E}">
        <p14:creationId xmlns:p14="http://schemas.microsoft.com/office/powerpoint/2010/main" val="1446223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Контрольн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ветеринарна</a:t>
            </a:r>
            <a:r>
              <a:rPr lang="ru-RU" dirty="0"/>
              <a:t> </a:t>
            </a:r>
            <a:r>
              <a:rPr lang="ru-RU" dirty="0" err="1"/>
              <a:t>арахнологія</a:t>
            </a:r>
            <a:r>
              <a:rPr lang="ru-RU" dirty="0"/>
              <a:t>?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саркоптоїдози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у </a:t>
            </a:r>
            <a:r>
              <a:rPr lang="ru-RU" dirty="0" err="1"/>
              <a:t>жуйних</a:t>
            </a:r>
            <a:r>
              <a:rPr lang="ru-RU" dirty="0"/>
              <a:t>?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3</a:t>
            </a:r>
            <a:r>
              <a:rPr lang="ru-RU" dirty="0"/>
              <a:t>. Де </a:t>
            </a:r>
            <a:r>
              <a:rPr lang="ru-RU" dirty="0" err="1"/>
              <a:t>локалізуються</a:t>
            </a:r>
            <a:r>
              <a:rPr lang="ru-RU" dirty="0"/>
              <a:t> </a:t>
            </a:r>
            <a:r>
              <a:rPr lang="ru-RU" dirty="0" err="1"/>
              <a:t>свербуни</a:t>
            </a:r>
            <a:r>
              <a:rPr lang="ru-RU" dirty="0"/>
              <a:t>, </a:t>
            </a:r>
            <a:r>
              <a:rPr lang="ru-RU" dirty="0" err="1"/>
              <a:t>нашкірники</a:t>
            </a:r>
            <a:r>
              <a:rPr lang="ru-RU" dirty="0"/>
              <a:t>, </a:t>
            </a:r>
            <a:r>
              <a:rPr lang="ru-RU" dirty="0" err="1"/>
              <a:t>шкіроїди</a:t>
            </a:r>
            <a:r>
              <a:rPr lang="ru-RU" dirty="0"/>
              <a:t> у </a:t>
            </a:r>
            <a:r>
              <a:rPr lang="ru-RU" dirty="0" err="1"/>
              <a:t>жуйних</a:t>
            </a:r>
            <a:r>
              <a:rPr lang="ru-RU" dirty="0"/>
              <a:t>?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саркоптоїдози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у коней?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клінічні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псороптозу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? 6.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акарицидні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демодекозу</a:t>
            </a:r>
            <a:r>
              <a:rPr lang="ru-RU" dirty="0"/>
              <a:t> у </a:t>
            </a:r>
            <a:r>
              <a:rPr lang="ru-RU" dirty="0" err="1"/>
              <a:t>корів</a:t>
            </a:r>
            <a:r>
              <a:rPr lang="ru-RU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312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b="1" dirty="0" err="1">
                <a:solidFill>
                  <a:srgbClr val="FFFF00"/>
                </a:solidFill>
              </a:rPr>
              <a:t>Морфологія</a:t>
            </a:r>
            <a:r>
              <a:rPr lang="ru-RU" sz="4400" b="1" dirty="0">
                <a:solidFill>
                  <a:srgbClr val="FFFF00"/>
                </a:solidFill>
              </a:rPr>
              <a:t>.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en-US" dirty="0" err="1"/>
              <a:t>Sarcoptes</a:t>
            </a:r>
            <a:r>
              <a:rPr lang="en-US" dirty="0"/>
              <a:t> (</a:t>
            </a:r>
            <a:r>
              <a:rPr lang="ru-RU" dirty="0" err="1"/>
              <a:t>свербуни</a:t>
            </a:r>
            <a:r>
              <a:rPr lang="ru-RU" dirty="0"/>
              <a:t>) –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, </a:t>
            </a:r>
            <a:r>
              <a:rPr lang="ru-RU" dirty="0" err="1"/>
              <a:t>самці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до 0,2 мм, самки – 0,5 мм.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/>
              <a:t>округлої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блідо-сірого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Кутикула </a:t>
            </a:r>
            <a:r>
              <a:rPr lang="ru-RU" dirty="0" err="1"/>
              <a:t>посмугована</a:t>
            </a:r>
            <a:r>
              <a:rPr lang="ru-RU" dirty="0"/>
              <a:t> в поперечному </a:t>
            </a:r>
            <a:r>
              <a:rPr lang="ru-RU" dirty="0" err="1"/>
              <a:t>напрямку</a:t>
            </a:r>
            <a:r>
              <a:rPr lang="ru-RU" dirty="0"/>
              <a:t> й на спинному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трикутної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луски</a:t>
            </a:r>
            <a:r>
              <a:rPr lang="ru-RU" dirty="0"/>
              <a:t> та щетинки, </a:t>
            </a:r>
            <a:r>
              <a:rPr lang="ru-RU" dirty="0" err="1"/>
              <a:t>спрямовані</a:t>
            </a:r>
            <a:r>
              <a:rPr lang="ru-RU" dirty="0"/>
              <a:t> назад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Лапки </a:t>
            </a:r>
            <a:r>
              <a:rPr lang="ru-RU" dirty="0" err="1"/>
              <a:t>короткі</a:t>
            </a:r>
            <a:r>
              <a:rPr lang="ru-RU" dirty="0"/>
              <a:t>, </a:t>
            </a:r>
            <a:r>
              <a:rPr lang="ru-RU" dirty="0" err="1"/>
              <a:t>товсті</a:t>
            </a:r>
            <a:r>
              <a:rPr lang="ru-RU" dirty="0"/>
              <a:t>, </a:t>
            </a:r>
            <a:r>
              <a:rPr lang="ru-RU" dirty="0" err="1"/>
              <a:t>конусоподібні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присоски на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нечленистих</a:t>
            </a:r>
            <a:r>
              <a:rPr lang="ru-RU" dirty="0"/>
              <a:t> </a:t>
            </a:r>
            <a:r>
              <a:rPr lang="ru-RU" dirty="0" err="1"/>
              <a:t>стриженьках</a:t>
            </a:r>
            <a:r>
              <a:rPr lang="ru-RU" dirty="0"/>
              <a:t>. </a:t>
            </a:r>
            <a:r>
              <a:rPr lang="ru-RU" dirty="0" err="1"/>
              <a:t>Кріпляться</a:t>
            </a:r>
            <a:r>
              <a:rPr lang="ru-RU" dirty="0"/>
              <a:t> вони з вентрального боку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кліща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/>
              <a:t>самок </a:t>
            </a:r>
            <a:r>
              <a:rPr lang="ru-RU" dirty="0" err="1"/>
              <a:t>задня</a:t>
            </a:r>
            <a:r>
              <a:rPr lang="ru-RU" dirty="0"/>
              <a:t> пара лапок без </a:t>
            </a:r>
            <a:r>
              <a:rPr lang="ru-RU" dirty="0" err="1"/>
              <a:t>присосків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щетинки, а у </a:t>
            </a:r>
            <a:r>
              <a:rPr lang="ru-RU" dirty="0" err="1"/>
              <a:t>самців</a:t>
            </a:r>
            <a:r>
              <a:rPr lang="ru-RU" dirty="0"/>
              <a:t> є </a:t>
            </a:r>
            <a:r>
              <a:rPr lang="ru-RU" dirty="0" err="1"/>
              <a:t>довгі</a:t>
            </a:r>
            <a:r>
              <a:rPr lang="ru-RU" dirty="0"/>
              <a:t> щетинки на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парі</a:t>
            </a:r>
            <a:r>
              <a:rPr lang="ru-RU" dirty="0"/>
              <a:t> лапок.</a:t>
            </a:r>
          </a:p>
        </p:txBody>
      </p:sp>
    </p:spTree>
    <p:extLst>
      <p:ext uri="{BB962C8B-B14F-4D97-AF65-F5344CB8AC3E}">
        <p14:creationId xmlns:p14="http://schemas.microsoft.com/office/powerpoint/2010/main" val="32370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Хоботок </a:t>
            </a:r>
            <a:r>
              <a:rPr lang="ru-RU" dirty="0"/>
              <a:t>– </a:t>
            </a:r>
            <a:r>
              <a:rPr lang="ru-RU" dirty="0" err="1"/>
              <a:t>гризучого</a:t>
            </a:r>
            <a:r>
              <a:rPr lang="ru-RU" dirty="0"/>
              <a:t> типу, короткий, </a:t>
            </a:r>
            <a:r>
              <a:rPr lang="ru-RU" dirty="0" err="1"/>
              <a:t>підковоподібний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тонких </a:t>
            </a:r>
            <a:r>
              <a:rPr lang="ru-RU" dirty="0" err="1"/>
              <a:t>хеліцер</a:t>
            </a:r>
            <a:r>
              <a:rPr lang="ru-RU" dirty="0"/>
              <a:t> і </a:t>
            </a:r>
            <a:r>
              <a:rPr lang="ru-RU" dirty="0" err="1"/>
              <a:t>тричленистих</a:t>
            </a:r>
            <a:r>
              <a:rPr lang="ru-RU" dirty="0"/>
              <a:t> </a:t>
            </a:r>
            <a:r>
              <a:rPr lang="ru-RU" dirty="0" err="1"/>
              <a:t>пальп</a:t>
            </a:r>
            <a:r>
              <a:rPr lang="ru-RU" dirty="0"/>
              <a:t>. Очей </a:t>
            </a:r>
            <a:r>
              <a:rPr lang="ru-RU" dirty="0" err="1"/>
              <a:t>немає</a:t>
            </a:r>
            <a:r>
              <a:rPr lang="ru-RU" dirty="0"/>
              <a:t>. Анус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задньому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/>
              <a:t>великі</a:t>
            </a:r>
            <a:r>
              <a:rPr lang="ru-RU" dirty="0"/>
              <a:t>, 0,15–0,25 мм </a:t>
            </a:r>
            <a:r>
              <a:rPr lang="ru-RU" dirty="0" err="1"/>
              <a:t>завдовжки</a:t>
            </a:r>
            <a:r>
              <a:rPr lang="ru-RU" dirty="0"/>
              <a:t>, </a:t>
            </a:r>
            <a:r>
              <a:rPr lang="ru-RU" dirty="0" err="1"/>
              <a:t>овальні</a:t>
            </a:r>
            <a:r>
              <a:rPr lang="ru-RU" dirty="0"/>
              <a:t>, </a:t>
            </a:r>
            <a:r>
              <a:rPr lang="ru-RU" dirty="0" err="1"/>
              <a:t>незрілі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двошарову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44817"/>
            <a:ext cx="5491311" cy="41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639</Words>
  <Application>Microsoft Office PowerPoint</Application>
  <PresentationFormat>Экран (4:3)</PresentationFormat>
  <Paragraphs>210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Діагностика. </vt:lpstr>
      <vt:lpstr>Презентация PowerPoint</vt:lpstr>
      <vt:lpstr>Презентация PowerPoint</vt:lpstr>
      <vt:lpstr>Лікування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Діагностика.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питання.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24</cp:revision>
  <dcterms:created xsi:type="dcterms:W3CDTF">2015-05-16T09:33:37Z</dcterms:created>
  <dcterms:modified xsi:type="dcterms:W3CDTF">2023-12-13T09:40:57Z</dcterms:modified>
</cp:coreProperties>
</file>