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7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33F33-4F4F-4D5A-A8E7-046C6BB5910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9FDC-ECAB-4E75-B19C-F45B6EA8D7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6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49FDC-ECAB-4E75-B19C-F45B6EA8D7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6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3C8DEE-1DD8-4912-9386-C2848276522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2E163D-A25E-44FB-9A07-B6D48E193EF1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3035" cy="18002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МІНІСТЕРСТВО ОСВІТИ І НАУКИ УКРАЇНИ</a:t>
            </a:r>
            <a:br>
              <a:rPr lang="uk-UA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</a:b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ВСП «</a:t>
            </a:r>
            <a:r>
              <a:rPr lang="ru-RU" sz="1300" kern="0" dirty="0" err="1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Компаніївський</a:t>
            </a: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1300" kern="0" dirty="0" err="1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фаховий</a:t>
            </a: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1300" kern="0" dirty="0" err="1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коледж</a:t>
            </a: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1300" kern="0" dirty="0" err="1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ветеринарної</a:t>
            </a: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1300" kern="0" dirty="0" err="1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медицини</a:t>
            </a: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БНАУ»</a:t>
            </a:r>
            <a:b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</a:br>
            <a: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/>
            </a:r>
            <a:br>
              <a:rPr lang="ru-RU" sz="1300" kern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</a:br>
            <a:r>
              <a:rPr lang="ru-RU" i="1" kern="0" dirty="0" err="1">
                <a:ln>
                  <a:noFill/>
                </a:ln>
                <a:solidFill>
                  <a:srgbClr val="073E87"/>
                </a:solidFill>
                <a:effectLst/>
                <a:latin typeface="Times New Roman"/>
                <a:cs typeface="Arial"/>
                <a:sym typeface="Arial"/>
              </a:rPr>
              <a:t>Типи</a:t>
            </a:r>
            <a:r>
              <a:rPr lang="ru-RU" i="1" kern="0" dirty="0">
                <a:ln>
                  <a:noFill/>
                </a:ln>
                <a:solidFill>
                  <a:srgbClr val="073E87"/>
                </a:solidFill>
                <a:effectLst/>
                <a:latin typeface="Times New Roman"/>
                <a:cs typeface="Arial"/>
                <a:sym typeface="Arial"/>
              </a:rPr>
              <a:t> темпераменту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46533"/>
            <a:ext cx="7344816" cy="30101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498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флегматик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88432" cy="302433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2348879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низький рівень активності поведінки, млявість, ледачий, безвілля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Повільний і спокійний в діях міміці, мові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Наполегливий і завзятий «трудівник життя»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 себе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Розрахувавши свої сили, справу доводить до кінця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Економить сили, даремно їх не витрачає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7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93610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меланхолік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276872"/>
            <a:ext cx="3888431" cy="295232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2132857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реакція не відповідає силі роздратування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почуттів і стійкість при слабкому вираженні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чомусь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зосереджуватися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 вплив часто викликає тривалу гальмівну реакцію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Стримана приглушена моторика і мова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Сором'язлив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боягуз не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​​рішучий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8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5" y="260648"/>
            <a:ext cx="7632849" cy="1440160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Визначення типу темпераменту за формою обличчя.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17853"/>
            <a:ext cx="7704856" cy="44374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642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260648"/>
            <a:ext cx="7627926" cy="1152128"/>
          </a:xfrm>
        </p:spPr>
        <p:txBody>
          <a:bodyPr/>
          <a:lstStyle/>
          <a:p>
            <a:r>
              <a:rPr lang="uk-UA" sz="4800" i="1" dirty="0" smtClean="0">
                <a:solidFill>
                  <a:srgbClr val="002060"/>
                </a:solidFill>
              </a:rPr>
              <a:t>Роль темпераменту у</a:t>
            </a:r>
            <a:br>
              <a:rPr lang="uk-UA" sz="4800" i="1" dirty="0" smtClean="0">
                <a:solidFill>
                  <a:srgbClr val="002060"/>
                </a:solidFill>
              </a:rPr>
            </a:br>
            <a:r>
              <a:rPr lang="uk-UA" sz="4800" i="1" dirty="0" smtClean="0">
                <a:solidFill>
                  <a:srgbClr val="002060"/>
                </a:solidFill>
              </a:rPr>
              <a:t>спілкуванні.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200800" cy="352839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914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71942" cy="1152128"/>
          </a:xfrm>
        </p:spPr>
        <p:txBody>
          <a:bodyPr/>
          <a:lstStyle/>
          <a:p>
            <a:r>
              <a:rPr lang="uk-UA" sz="4800" i="1" dirty="0" smtClean="0">
                <a:solidFill>
                  <a:srgbClr val="002060"/>
                </a:solidFill>
              </a:rPr>
              <a:t>Впевненість в залежності від темпераменту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488832" cy="403244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224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99934" cy="1008112"/>
          </a:xfrm>
        </p:spPr>
        <p:txBody>
          <a:bodyPr/>
          <a:lstStyle/>
          <a:p>
            <a:r>
              <a:rPr lang="uk-UA" sz="4800" i="1" dirty="0" smtClean="0">
                <a:solidFill>
                  <a:srgbClr val="002060"/>
                </a:solidFill>
              </a:rPr>
              <a:t>Сон в залежності від темпераменту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560840" cy="410445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609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188640"/>
            <a:ext cx="7627926" cy="1152128"/>
          </a:xfrm>
        </p:spPr>
        <p:txBody>
          <a:bodyPr/>
          <a:lstStyle/>
          <a:p>
            <a:r>
              <a:rPr lang="uk-UA" sz="4800" i="1" dirty="0" smtClean="0">
                <a:solidFill>
                  <a:srgbClr val="002060"/>
                </a:solidFill>
              </a:rPr>
              <a:t>Апетит в залежності від темпераменту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632848" cy="396044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295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080120"/>
          </a:xfrm>
        </p:spPr>
        <p:txBody>
          <a:bodyPr/>
          <a:lstStyle/>
          <a:p>
            <a:r>
              <a:rPr lang="uk-UA" sz="4000" i="1" dirty="0" smtClean="0">
                <a:solidFill>
                  <a:srgbClr val="002060"/>
                </a:solidFill>
              </a:rPr>
              <a:t>Дружба в залежності від темпераменту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488832" cy="424847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105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Вправа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«Визначення </a:t>
            </a:r>
            <a:r>
              <a:rPr lang="uk-UA" sz="28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темпераменту за відбитком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пальців»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Мета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: 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визначити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власний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 тип темпераменту»</a:t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20480" cy="30963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943447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Темперамент визначають за різноманітними діагностичними опитувальниками,які звичай запровадив </a:t>
            </a:r>
            <a:r>
              <a:rPr lang="uk-UA" sz="1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Айзенко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.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Кожна людина має свій малюнок на подушечках пальців рук, що використовують під час розшуку злочинців за відбитками пальців. 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Цей малюнок є унікальним і неповторним, ні в кого у світі він не може бути однаковим. 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Малюнок у центрі подушечок пальців може бути трьох видів: петля, завитка, дуга. Якщо у вас усі петлі – ви флегматик, якщо петель більше, ніж спіралей – ви сангвінік, якщо спіралей більше ніж петель – ви холерик, якщо є хоча б одна дуга – ви меланхолік.</a:t>
            </a:r>
            <a:endParaRPr lang="ru-RU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6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i="1" dirty="0">
                <a:solidFill>
                  <a:srgbClr val="002060"/>
                </a:solidFill>
              </a:rPr>
              <a:t>Учасникам пропонується за командою ведучого вирівняти скріпку в одну лінію. Потім скласти її у вихідне положення.</a:t>
            </a:r>
            <a:endParaRPr lang="ru-RU" sz="20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1" y="188640"/>
            <a:ext cx="8064895" cy="151216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uk-UA" sz="1800" i="1" dirty="0" smtClean="0">
                <a:solidFill>
                  <a:srgbClr val="002060"/>
                </a:solidFill>
              </a:rPr>
              <a:t/>
            </a:r>
            <a:br>
              <a:rPr lang="uk-UA" sz="1800" i="1" dirty="0" smtClean="0">
                <a:solidFill>
                  <a:srgbClr val="002060"/>
                </a:solidFill>
              </a:rPr>
            </a:br>
            <a:r>
              <a:rPr lang="uk-UA" sz="1800" i="1" dirty="0">
                <a:solidFill>
                  <a:srgbClr val="002060"/>
                </a:solidFill>
              </a:rPr>
              <a:t/>
            </a:r>
            <a:br>
              <a:rPr lang="uk-UA" sz="1800" i="1" dirty="0">
                <a:solidFill>
                  <a:srgbClr val="002060"/>
                </a:solidFill>
              </a:rPr>
            </a:br>
            <a:r>
              <a:rPr lang="uk-UA" sz="1800" i="1" dirty="0" smtClean="0">
                <a:solidFill>
                  <a:srgbClr val="002060"/>
                </a:solidFill>
              </a:rPr>
              <a:t/>
            </a:r>
            <a:br>
              <a:rPr lang="uk-UA" sz="1800" i="1" dirty="0" smtClean="0">
                <a:solidFill>
                  <a:srgbClr val="002060"/>
                </a:solidFill>
              </a:rPr>
            </a:br>
            <a:r>
              <a:rPr lang="uk-UA" sz="3200" b="1" i="1" dirty="0" smtClean="0">
                <a:solidFill>
                  <a:srgbClr val="002060"/>
                </a:solidFill>
              </a:rPr>
              <a:t>Вправа </a:t>
            </a:r>
            <a:r>
              <a:rPr lang="uk-UA" sz="3200" b="1" i="1" dirty="0">
                <a:solidFill>
                  <a:srgbClr val="002060"/>
                </a:solidFill>
              </a:rPr>
              <a:t>«Скріпка</a:t>
            </a:r>
            <a:r>
              <a:rPr lang="uk-UA" sz="3200" b="1" i="1" dirty="0" smtClean="0">
                <a:solidFill>
                  <a:srgbClr val="002060"/>
                </a:solidFill>
              </a:rPr>
              <a:t>»</a:t>
            </a:r>
            <a:br>
              <a:rPr lang="uk-UA" sz="3200" b="1" i="1" dirty="0" smtClean="0">
                <a:solidFill>
                  <a:srgbClr val="002060"/>
                </a:solidFill>
              </a:rPr>
            </a:br>
            <a:r>
              <a:rPr lang="uk-UA" sz="3200" b="1" i="1" dirty="0" smtClean="0">
                <a:solidFill>
                  <a:srgbClr val="073E87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uk-UA" sz="2000" b="1" i="1" dirty="0">
                <a:solidFill>
                  <a:srgbClr val="073E87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Мета</a:t>
            </a:r>
            <a:r>
              <a:rPr lang="uk-UA" sz="2000" i="1" dirty="0">
                <a:solidFill>
                  <a:srgbClr val="073E87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: усвідомлення учасниками неминучості змін, що відбуваються після того, як образиш людину.</a:t>
            </a:r>
            <a:r>
              <a:rPr lang="ru-RU" sz="2000" i="1" dirty="0">
                <a:solidFill>
                  <a:srgbClr val="073E87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srgbClr val="073E87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</a:b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Скрепки канцелярские никелированные 50 мм 100 шт.Buromax BM.5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8338"/>
            <a:ext cx="3096344" cy="26869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3118338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Коли ображаєш людину – не замислюєшся над природою людської поведінки, чому вона чинить саме так, а не по – іншому; а відновити хороші стосунки, як і нашу скріпку, дуже важко. Тепер, я сподіваюся, ви вже знаєте, що всі люди різні, унікальні, а тому не варто сперечатися з тим , хто думає або чинить не так, як ви, адже природа, можливо, просто наділила його зовсім іншим темпераментом.</a:t>
            </a:r>
            <a:endParaRPr lang="ru-RU" i="1" dirty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1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uk-UA" sz="2800" b="1" i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– це характеристика людини    - темп,  </a:t>
            </a:r>
            <a:r>
              <a:rPr lang="uk-UA" sz="2800" b="1" i="1" dirty="0" smtClean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швидкість, </a:t>
            </a:r>
            <a:r>
              <a:rPr lang="uk-UA" sz="2800" b="1" i="1" dirty="0" smtClean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ритм, </a:t>
            </a:r>
            <a:r>
              <a:rPr lang="uk-UA" sz="2800" b="1" i="1" dirty="0" smtClean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інтенсивність,    психічних процесів і станів.</a:t>
            </a:r>
            <a:br>
              <a:rPr lang="uk-UA" sz="2800" b="1" i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968552" cy="35283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64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2348880"/>
            <a:ext cx="4968552" cy="38884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 </a:t>
            </a:r>
            <a:r>
              <a:rPr lang="ru-RU" sz="2900" b="1" i="1" dirty="0" err="1" smtClean="0">
                <a:solidFill>
                  <a:srgbClr val="002060"/>
                </a:solidFill>
              </a:rPr>
              <a:t>Завдання</a:t>
            </a:r>
            <a:r>
              <a:rPr lang="ru-RU" sz="2900" b="1" i="1" dirty="0">
                <a:solidFill>
                  <a:srgbClr val="002060"/>
                </a:solidFill>
              </a:rPr>
              <a:t>: </a:t>
            </a:r>
            <a:r>
              <a:rPr lang="ru-RU" sz="2900" dirty="0" err="1">
                <a:solidFill>
                  <a:srgbClr val="002060"/>
                </a:solidFill>
              </a:rPr>
              <a:t>кожній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підгрупі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намалювати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свій</a:t>
            </a:r>
            <a:r>
              <a:rPr lang="ru-RU" sz="2900" dirty="0">
                <a:solidFill>
                  <a:srgbClr val="002060"/>
                </a:solidFill>
              </a:rPr>
              <a:t> тип темпераменту. </a:t>
            </a:r>
            <a:r>
              <a:rPr lang="ru-RU" sz="2900" dirty="0" err="1">
                <a:solidFill>
                  <a:srgbClr val="002060"/>
                </a:solidFill>
              </a:rPr>
              <a:t>Потім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представник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від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кожної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групи</a:t>
            </a:r>
            <a:r>
              <a:rPr lang="ru-RU" sz="2900" dirty="0">
                <a:solidFill>
                  <a:srgbClr val="002060"/>
                </a:solidFill>
              </a:rPr>
              <a:t> за </a:t>
            </a:r>
            <a:r>
              <a:rPr lang="ru-RU" sz="2900" dirty="0" err="1">
                <a:solidFill>
                  <a:srgbClr val="002060"/>
                </a:solidFill>
              </a:rPr>
              <a:t>дорученням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інших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демонструє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малюнок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dirty="0" smtClean="0">
                <a:solidFill>
                  <a:srgbClr val="002060"/>
                </a:solidFill>
              </a:rPr>
              <a:t>( </a:t>
            </a:r>
            <a:r>
              <a:rPr lang="ru-RU" sz="2900" dirty="0">
                <a:solidFill>
                  <a:srgbClr val="002060"/>
                </a:solidFill>
              </a:rPr>
              <a:t>доводить, </a:t>
            </a:r>
            <a:r>
              <a:rPr lang="ru-RU" sz="2900" dirty="0" err="1">
                <a:solidFill>
                  <a:srgbClr val="002060"/>
                </a:solidFill>
              </a:rPr>
              <a:t>що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саме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цей</a:t>
            </a:r>
            <a:r>
              <a:rPr lang="ru-RU" sz="2900" dirty="0">
                <a:solidFill>
                  <a:srgbClr val="002060"/>
                </a:solidFill>
              </a:rPr>
              <a:t> тип темпераменту </a:t>
            </a:r>
            <a:r>
              <a:rPr lang="ru-RU" sz="2900" dirty="0" err="1">
                <a:solidFill>
                  <a:srgbClr val="002060"/>
                </a:solidFill>
              </a:rPr>
              <a:t>зображено</a:t>
            </a:r>
            <a:r>
              <a:rPr lang="ru-RU" sz="2900" dirty="0">
                <a:solidFill>
                  <a:srgbClr val="002060"/>
                </a:solidFill>
              </a:rPr>
              <a:t> на </a:t>
            </a:r>
            <a:r>
              <a:rPr lang="ru-RU" sz="2900" dirty="0" err="1">
                <a:solidFill>
                  <a:srgbClr val="002060"/>
                </a:solidFill>
              </a:rPr>
              <a:t>малюнок</a:t>
            </a:r>
            <a:r>
              <a:rPr lang="ru-RU" sz="2900" dirty="0" smtClean="0">
                <a:solidFill>
                  <a:srgbClr val="002060"/>
                </a:solidFill>
              </a:rPr>
              <a:t>).</a:t>
            </a:r>
          </a:p>
          <a:p>
            <a:endParaRPr lang="uk-UA" sz="2900" dirty="0">
              <a:solidFill>
                <a:srgbClr val="002060"/>
              </a:solidFill>
            </a:endParaRPr>
          </a:p>
          <a:p>
            <a:endParaRPr lang="ru-RU" sz="2900" dirty="0" smtClean="0">
              <a:solidFill>
                <a:srgbClr val="002060"/>
              </a:solidFill>
            </a:endParaRPr>
          </a:p>
          <a:p>
            <a:endParaRPr lang="ru-RU" sz="2900" dirty="0">
              <a:solidFill>
                <a:srgbClr val="002060"/>
              </a:solidFill>
            </a:endParaRPr>
          </a:p>
          <a:p>
            <a:r>
              <a:rPr lang="ru-RU" sz="2900" b="1" i="1" dirty="0" err="1">
                <a:solidFill>
                  <a:srgbClr val="002060"/>
                </a:solidFill>
              </a:rPr>
              <a:t>Етюд</a:t>
            </a:r>
            <a:r>
              <a:rPr lang="ru-RU" sz="2900" b="1" i="1" dirty="0">
                <a:solidFill>
                  <a:srgbClr val="002060"/>
                </a:solidFill>
              </a:rPr>
              <a:t> « </a:t>
            </a:r>
            <a:r>
              <a:rPr lang="ru-RU" sz="2900" b="1" i="1" dirty="0" err="1">
                <a:solidFill>
                  <a:srgbClr val="002060"/>
                </a:solidFill>
              </a:rPr>
              <a:t>Печиво</a:t>
            </a:r>
            <a:r>
              <a:rPr lang="ru-RU" sz="2900" b="1" i="1" dirty="0">
                <a:solidFill>
                  <a:srgbClr val="002060"/>
                </a:solidFill>
              </a:rPr>
              <a:t>»</a:t>
            </a:r>
            <a:endParaRPr lang="ru-RU" sz="2900" i="1" dirty="0">
              <a:solidFill>
                <a:srgbClr val="002060"/>
              </a:solidFill>
            </a:endParaRPr>
          </a:p>
          <a:p>
            <a:r>
              <a:rPr lang="ru-RU" sz="2900" dirty="0" err="1">
                <a:solidFill>
                  <a:srgbClr val="002060"/>
                </a:solidFill>
              </a:rPr>
              <a:t>Завдання</a:t>
            </a:r>
            <a:r>
              <a:rPr lang="ru-RU" sz="2900" dirty="0">
                <a:solidFill>
                  <a:srgbClr val="002060"/>
                </a:solidFill>
              </a:rPr>
              <a:t>: </a:t>
            </a:r>
            <a:r>
              <a:rPr lang="ru-RU" sz="2900" dirty="0" err="1">
                <a:solidFill>
                  <a:srgbClr val="002060"/>
                </a:solidFill>
              </a:rPr>
              <a:t>показати</a:t>
            </a:r>
            <a:r>
              <a:rPr lang="ru-RU" sz="2900" dirty="0">
                <a:solidFill>
                  <a:srgbClr val="002060"/>
                </a:solidFill>
              </a:rPr>
              <a:t> за </a:t>
            </a:r>
            <a:r>
              <a:rPr lang="ru-RU" sz="2900" dirty="0" err="1">
                <a:solidFill>
                  <a:srgbClr val="002060"/>
                </a:solidFill>
              </a:rPr>
              <a:t>допомогою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міміки</a:t>
            </a:r>
            <a:r>
              <a:rPr lang="ru-RU" sz="2900" dirty="0">
                <a:solidFill>
                  <a:srgbClr val="002060"/>
                </a:solidFill>
              </a:rPr>
              <a:t> та </a:t>
            </a:r>
            <a:r>
              <a:rPr lang="ru-RU" sz="2900" dirty="0" err="1">
                <a:solidFill>
                  <a:srgbClr val="002060"/>
                </a:solidFill>
              </a:rPr>
              <a:t>пантоміміки</a:t>
            </a:r>
            <a:r>
              <a:rPr lang="ru-RU" sz="2900" dirty="0">
                <a:solidFill>
                  <a:srgbClr val="002060"/>
                </a:solidFill>
              </a:rPr>
              <a:t>, як </a:t>
            </a:r>
            <a:r>
              <a:rPr lang="ru-RU" sz="2900" dirty="0" err="1">
                <a:solidFill>
                  <a:srgbClr val="002060"/>
                </a:solidFill>
              </a:rPr>
              <a:t>людина</a:t>
            </a:r>
            <a:r>
              <a:rPr lang="ru-RU" sz="2900" dirty="0">
                <a:solidFill>
                  <a:srgbClr val="002060"/>
                </a:solidFill>
              </a:rPr>
              <a:t> кожного типу темпераменту </a:t>
            </a:r>
            <a:r>
              <a:rPr lang="ru-RU" sz="2900" dirty="0" err="1">
                <a:solidFill>
                  <a:srgbClr val="002060"/>
                </a:solidFill>
              </a:rPr>
              <a:t>купуватиме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печиво</a:t>
            </a:r>
            <a:r>
              <a:rPr lang="ru-RU" sz="2900" dirty="0">
                <a:solidFill>
                  <a:srgbClr val="002060"/>
                </a:solidFill>
              </a:rPr>
              <a:t>.</a:t>
            </a:r>
          </a:p>
          <a:p>
            <a:r>
              <a:rPr lang="ru-RU" sz="29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17169" cy="864096"/>
          </a:xfrm>
        </p:spPr>
        <p:txBody>
          <a:bodyPr/>
          <a:lstStyle/>
          <a:p>
            <a:r>
              <a:rPr lang="ru-RU" sz="3600" b="1" i="1" dirty="0" err="1" smtClean="0">
                <a:solidFill>
                  <a:srgbClr val="002060"/>
                </a:solidFill>
              </a:rPr>
              <a:t>Вправа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« Темперамент у </a:t>
            </a:r>
            <a:r>
              <a:rPr lang="ru-RU" sz="3600" b="1" i="1" dirty="0" err="1">
                <a:solidFill>
                  <a:srgbClr val="002060"/>
                </a:solidFill>
              </a:rPr>
              <a:t>малюнках</a:t>
            </a:r>
            <a:r>
              <a:rPr lang="ru-RU" sz="3600" b="1" i="1" dirty="0">
                <a:solidFill>
                  <a:srgbClr val="002060"/>
                </a:solidFill>
              </a:rPr>
              <a:t>»</a:t>
            </a:r>
            <a:r>
              <a:rPr lang="ru-RU" sz="3600" i="1" dirty="0">
                <a:solidFill>
                  <a:srgbClr val="002060"/>
                </a:solidFill>
              </a:rPr>
              <a:t/>
            </a:r>
            <a:br>
              <a:rPr lang="ru-RU" sz="3600" i="1" dirty="0">
                <a:solidFill>
                  <a:srgbClr val="002060"/>
                </a:solidFill>
              </a:rPr>
            </a:b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2664296" cy="1584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2664296" cy="18669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7167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789040"/>
            <a:ext cx="8049216" cy="233712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Не </a:t>
            </a:r>
            <a:r>
              <a:rPr lang="ru-RU" b="1" i="1" dirty="0" err="1">
                <a:solidFill>
                  <a:srgbClr val="002060"/>
                </a:solidFill>
              </a:rPr>
              <a:t>існує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темпераментів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поганих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чи</a:t>
            </a:r>
            <a:r>
              <a:rPr lang="ru-RU" b="1" i="1" dirty="0">
                <a:solidFill>
                  <a:srgbClr val="002060"/>
                </a:solidFill>
              </a:rPr>
              <a:t> хороших. Тип темпераменту не </a:t>
            </a:r>
            <a:r>
              <a:rPr lang="ru-RU" b="1" i="1" dirty="0" err="1">
                <a:solidFill>
                  <a:srgbClr val="002060"/>
                </a:solidFill>
              </a:rPr>
              <a:t>визначає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соціальної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цінності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особистості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Неважливо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який</a:t>
            </a:r>
            <a:r>
              <a:rPr lang="ru-RU" b="1" i="1" dirty="0">
                <a:solidFill>
                  <a:srgbClr val="002060"/>
                </a:solidFill>
              </a:rPr>
              <a:t> характер </a:t>
            </a:r>
            <a:r>
              <a:rPr lang="ru-RU" b="1" i="1" dirty="0" err="1">
                <a:solidFill>
                  <a:srgbClr val="002060"/>
                </a:solidFill>
              </a:rPr>
              <a:t>притаманний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вашому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другову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знайомому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рідній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людині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</a:rPr>
              <a:t>Краще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сприймати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любити</a:t>
            </a:r>
            <a:r>
              <a:rPr lang="ru-RU" b="1" i="1" dirty="0">
                <a:solidFill>
                  <a:srgbClr val="002060"/>
                </a:solidFill>
              </a:rPr>
              <a:t> людей такими, як вони є. Бог створив нас </a:t>
            </a:r>
            <a:r>
              <a:rPr lang="ru-RU" b="1" i="1" dirty="0" err="1">
                <a:solidFill>
                  <a:srgbClr val="002060"/>
                </a:solidFill>
              </a:rPr>
              <a:t>усіх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різними</a:t>
            </a:r>
            <a:r>
              <a:rPr lang="ru-RU" b="1" i="1" dirty="0">
                <a:solidFill>
                  <a:srgbClr val="002060"/>
                </a:solidFill>
              </a:rPr>
              <a:t>, але на </a:t>
            </a:r>
            <a:r>
              <a:rPr lang="ru-RU" b="1" i="1" dirty="0" err="1">
                <a:solidFill>
                  <a:srgbClr val="002060"/>
                </a:solidFill>
              </a:rPr>
              <a:t>планеті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			</a:t>
            </a:r>
            <a:r>
              <a:rPr lang="ru-RU" sz="2800" b="1" i="1" dirty="0" smtClean="0">
                <a:solidFill>
                  <a:srgbClr val="002060"/>
                </a:solidFill>
              </a:rPr>
              <a:t>ДЯКУЮ ЗА УВАГУ.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3040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78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273630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Темперамент </a:t>
            </a:r>
            <a:r>
              <a:rPr lang="ru-RU" sz="2000" b="1" i="1" dirty="0" err="1">
                <a:solidFill>
                  <a:srgbClr val="002060"/>
                </a:solidFill>
              </a:rPr>
              <a:t>вважається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вродженою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стійкою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властивістю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психіки</a:t>
            </a:r>
            <a:r>
              <a:rPr lang="ru-RU" sz="2000" b="1" i="1" dirty="0">
                <a:solidFill>
                  <a:srgbClr val="002060"/>
                </a:solidFill>
              </a:rPr>
              <a:t>, яка </a:t>
            </a:r>
            <a:r>
              <a:rPr lang="ru-RU" sz="2000" b="1" i="1" dirty="0" err="1">
                <a:solidFill>
                  <a:srgbClr val="002060"/>
                </a:solidFill>
              </a:rPr>
              <a:t>визначає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динаміку</a:t>
            </a:r>
            <a:r>
              <a:rPr lang="ru-RU" sz="2000" b="1" i="1" dirty="0">
                <a:solidFill>
                  <a:srgbClr val="002060"/>
                </a:solidFill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</a:rPr>
              <a:t>інтенсивність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швидкість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емоційність</a:t>
            </a:r>
            <a:r>
              <a:rPr lang="ru-RU" sz="2000" b="1" i="1" dirty="0">
                <a:solidFill>
                  <a:srgbClr val="002060"/>
                </a:solidFill>
              </a:rPr>
              <a:t>) </a:t>
            </a:r>
            <a:r>
              <a:rPr lang="ru-RU" sz="2000" b="1" i="1" dirty="0" err="1">
                <a:solidFill>
                  <a:srgbClr val="002060"/>
                </a:solidFill>
              </a:rPr>
              <a:t>психічних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процесів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станів</a:t>
            </a:r>
            <a:r>
              <a:rPr lang="ru-RU" sz="2000" b="1" i="1" dirty="0">
                <a:solidFill>
                  <a:srgbClr val="002060"/>
                </a:solidFill>
              </a:rPr>
              <a:t>. Темперамент </a:t>
            </a:r>
            <a:r>
              <a:rPr lang="ru-RU" sz="2000" b="1" i="1" dirty="0" err="1">
                <a:solidFill>
                  <a:srgbClr val="002060"/>
                </a:solidFill>
              </a:rPr>
              <a:t>впливає</a:t>
            </a:r>
            <a:r>
              <a:rPr lang="ru-RU" sz="2000" b="1" i="1" dirty="0">
                <a:solidFill>
                  <a:srgbClr val="002060"/>
                </a:solidFill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</a:rPr>
              <a:t>спосіб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реагування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людини</a:t>
            </a:r>
            <a:r>
              <a:rPr lang="ru-RU" sz="2000" b="1" i="1" dirty="0">
                <a:solidFill>
                  <a:srgbClr val="002060"/>
                </a:solidFill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</a:rPr>
              <a:t>різні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події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ситуації</a:t>
            </a:r>
            <a:r>
              <a:rPr lang="ru-RU" sz="2000" b="1" i="1" dirty="0">
                <a:solidFill>
                  <a:srgbClr val="002060"/>
                </a:solidFill>
              </a:rPr>
              <a:t> та людей, а </a:t>
            </a:r>
            <a:r>
              <a:rPr lang="ru-RU" sz="2000" b="1" i="1" dirty="0" err="1">
                <a:solidFill>
                  <a:srgbClr val="002060"/>
                </a:solidFill>
              </a:rPr>
              <a:t>також</a:t>
            </a:r>
            <a:r>
              <a:rPr lang="ru-RU" sz="2000" b="1" i="1" dirty="0">
                <a:solidFill>
                  <a:srgbClr val="002060"/>
                </a:solidFill>
              </a:rPr>
              <a:t> на стиль </a:t>
            </a:r>
            <a:r>
              <a:rPr lang="ru-RU" sz="2000" b="1" i="1" dirty="0" err="1">
                <a:solidFill>
                  <a:srgbClr val="002060"/>
                </a:solidFill>
              </a:rPr>
              <a:t>її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діяльності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поведінки</a:t>
            </a:r>
            <a:r>
              <a:rPr lang="ru-RU" sz="2000" b="1" i="1" dirty="0">
                <a:solidFill>
                  <a:srgbClr val="002060"/>
                </a:solidFill>
              </a:rPr>
              <a:t> та </a:t>
            </a:r>
            <a:r>
              <a:rPr lang="ru-RU" sz="2000" b="1" i="1" dirty="0" err="1">
                <a:solidFill>
                  <a:srgbClr val="002060"/>
                </a:solidFill>
              </a:rPr>
              <a:t>спілкування</a:t>
            </a:r>
            <a:r>
              <a:rPr lang="ru-RU" sz="2000" b="1" i="1" dirty="0">
                <a:solidFill>
                  <a:srgbClr val="002060"/>
                </a:solidFill>
              </a:rPr>
              <a:t>. Темперамент не </a:t>
            </a:r>
            <a:r>
              <a:rPr lang="ru-RU" sz="2000" b="1" i="1" dirty="0" err="1">
                <a:solidFill>
                  <a:srgbClr val="002060"/>
                </a:solidFill>
              </a:rPr>
              <a:t>залежить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від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змісту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цілей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мотивів</a:t>
            </a:r>
            <a:r>
              <a:rPr lang="ru-RU" sz="2000" b="1" i="1" dirty="0">
                <a:solidFill>
                  <a:srgbClr val="002060"/>
                </a:solidFill>
              </a:rPr>
              <a:t> та </a:t>
            </a:r>
            <a:r>
              <a:rPr lang="ru-RU" sz="2000" b="1" i="1" dirty="0" err="1">
                <a:solidFill>
                  <a:srgbClr val="002060"/>
                </a:solidFill>
              </a:rPr>
              <a:t>інтересів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людини</a:t>
            </a:r>
            <a:r>
              <a:rPr lang="ru-RU" sz="2000" b="1" i="1" dirty="0">
                <a:solidFill>
                  <a:srgbClr val="002060"/>
                </a:solidFill>
              </a:rPr>
              <a:t>, але становить основу для </a:t>
            </a:r>
            <a:r>
              <a:rPr lang="ru-RU" sz="2000" b="1" i="1" dirty="0" err="1">
                <a:solidFill>
                  <a:srgbClr val="002060"/>
                </a:solidFill>
              </a:rPr>
              <a:t>розвитку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її</a:t>
            </a:r>
            <a:r>
              <a:rPr lang="ru-RU" sz="2000" b="1" i="1" dirty="0">
                <a:solidFill>
                  <a:srgbClr val="002060"/>
                </a:solidFill>
              </a:rPr>
              <a:t> характеру, </a:t>
            </a:r>
            <a:r>
              <a:rPr lang="ru-RU" sz="2000" b="1" i="1" dirty="0" err="1">
                <a:solidFill>
                  <a:srgbClr val="002060"/>
                </a:solidFill>
              </a:rPr>
              <a:t>особистості</a:t>
            </a:r>
            <a:r>
              <a:rPr lang="ru-RU" sz="2000" b="1" i="1" dirty="0">
                <a:solidFill>
                  <a:srgbClr val="002060"/>
                </a:solidFill>
              </a:rPr>
              <a:t> та </a:t>
            </a:r>
            <a:r>
              <a:rPr lang="ru-RU" sz="2000" b="1" i="1" dirty="0" err="1">
                <a:solidFill>
                  <a:srgbClr val="002060"/>
                </a:solidFill>
              </a:rPr>
              <a:t>здібностей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Темперамент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8906"/>
            <a:ext cx="3312368" cy="170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23607"/>
            <a:ext cx="2736304" cy="15578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223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Вперше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темпераменти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b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сказав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Гіппократ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492896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співвідношенням</a:t>
            </a:r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жовчі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жовчі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952328" cy="396044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257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Петрович    </a:t>
            </a:r>
            <a:b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Павлов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85" t="26" r="18982" b="22505"/>
          <a:stretch/>
        </p:blipFill>
        <p:spPr>
          <a:xfrm>
            <a:off x="575734" y="2132856"/>
            <a:ext cx="2736304" cy="39604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5896" y="2636912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відмінностей поведінки      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лежать фундаментальні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 нервових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сила збудження і гальмування,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їх врівноваженість і рухливість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2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i="1" dirty="0" smtClean="0">
                <a:solidFill>
                  <a:srgbClr val="002060"/>
                </a:solidFill>
              </a:rPr>
              <a:t>Типи темпераменту за </a:t>
            </a:r>
            <a:br>
              <a:rPr lang="uk-UA" sz="4800" i="1" dirty="0" smtClean="0">
                <a:solidFill>
                  <a:srgbClr val="002060"/>
                </a:solidFill>
              </a:rPr>
            </a:br>
            <a:r>
              <a:rPr lang="uk-UA" sz="4800" i="1" dirty="0" smtClean="0">
                <a:solidFill>
                  <a:srgbClr val="002060"/>
                </a:solidFill>
              </a:rPr>
              <a:t>І. П. Павловим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272808" cy="38164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310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2099518"/>
            <a:ext cx="6408712" cy="435381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Холерик </a:t>
            </a:r>
            <a:r>
              <a:rPr lang="ru-RU" dirty="0">
                <a:solidFill>
                  <a:srgbClr val="002060"/>
                </a:solidFill>
              </a:rPr>
              <a:t>– сильна </a:t>
            </a:r>
            <a:r>
              <a:rPr lang="ru-RU" dirty="0" err="1">
                <a:solidFill>
                  <a:srgbClr val="002060"/>
                </a:solidFill>
              </a:rPr>
              <a:t>нервова</a:t>
            </a:r>
            <a:r>
              <a:rPr lang="ru-RU" dirty="0">
                <a:solidFill>
                  <a:srgbClr val="002060"/>
                </a:solidFill>
              </a:rPr>
              <a:t> система,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легко </a:t>
            </a:r>
            <a:r>
              <a:rPr lang="ru-RU" dirty="0" err="1">
                <a:solidFill>
                  <a:srgbClr val="002060"/>
                </a:solidFill>
              </a:rPr>
              <a:t>переключається</a:t>
            </a:r>
            <a:r>
              <a:rPr lang="ru-RU" dirty="0">
                <a:solidFill>
                  <a:srgbClr val="002060"/>
                </a:solidFill>
              </a:rPr>
              <a:t> з одного виду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інший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проте</a:t>
            </a:r>
            <a:r>
              <a:rPr lang="ru-RU" dirty="0">
                <a:solidFill>
                  <a:srgbClr val="002060"/>
                </a:solidFill>
              </a:rPr>
              <a:t> часто </a:t>
            </a:r>
            <a:r>
              <a:rPr lang="ru-RU" dirty="0" err="1">
                <a:solidFill>
                  <a:srgbClr val="002060"/>
                </a:solidFill>
              </a:rPr>
              <a:t>буває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неврівноваженим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Швидко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приймає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рішення</a:t>
            </a:r>
            <a:r>
              <a:rPr lang="ru-RU" dirty="0">
                <a:solidFill>
                  <a:srgbClr val="002060"/>
                </a:solidFill>
              </a:rPr>
              <a:t>, але в </a:t>
            </a:r>
            <a:r>
              <a:rPr lang="ru-RU" dirty="0" err="1">
                <a:solidFill>
                  <a:srgbClr val="002060"/>
                </a:solidFill>
              </a:rPr>
              <a:t>неї</a:t>
            </a:r>
            <a:r>
              <a:rPr lang="ru-RU" dirty="0">
                <a:solidFill>
                  <a:srgbClr val="002060"/>
                </a:solidFill>
              </a:rPr>
              <a:t> часто </a:t>
            </a:r>
            <a:r>
              <a:rPr lang="ru-RU" dirty="0" err="1">
                <a:solidFill>
                  <a:srgbClr val="002060"/>
                </a:solidFill>
              </a:rPr>
              <a:t>бувають</a:t>
            </a:r>
            <a:r>
              <a:rPr lang="ru-RU" dirty="0">
                <a:solidFill>
                  <a:srgbClr val="002060"/>
                </a:solidFill>
              </a:rPr>
              <a:t> перепади настрою, а </a:t>
            </a:r>
            <a:r>
              <a:rPr lang="ru-RU" dirty="0" err="1">
                <a:solidFill>
                  <a:srgbClr val="002060"/>
                </a:solidFill>
              </a:rPr>
              <a:t>отже</a:t>
            </a:r>
            <a:r>
              <a:rPr lang="ru-RU" dirty="0">
                <a:solidFill>
                  <a:srgbClr val="002060"/>
                </a:solidFill>
              </a:rPr>
              <a:t>, вона </a:t>
            </a:r>
            <a:r>
              <a:rPr lang="ru-RU" dirty="0" err="1">
                <a:solidFill>
                  <a:srgbClr val="002060"/>
                </a:solidFill>
              </a:rPr>
              <a:t>запальна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різка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стосунках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оточенням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прямолінійна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оцінках</a:t>
            </a:r>
            <a:r>
              <a:rPr lang="ru-RU" dirty="0">
                <a:solidFill>
                  <a:srgbClr val="002060"/>
                </a:solidFill>
              </a:rPr>
              <a:t>, часто не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себе </a:t>
            </a:r>
            <a:r>
              <a:rPr lang="ru-RU" dirty="0" err="1">
                <a:solidFill>
                  <a:srgbClr val="002060"/>
                </a:solidFill>
              </a:rPr>
              <a:t>стримати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ініціативна</a:t>
            </a:r>
            <a:r>
              <a:rPr lang="ru-RU" dirty="0">
                <a:solidFill>
                  <a:srgbClr val="002060"/>
                </a:solidFill>
              </a:rPr>
              <a:t>, активна, </a:t>
            </a:r>
            <a:r>
              <a:rPr lang="ru-RU" dirty="0" err="1">
                <a:solidFill>
                  <a:srgbClr val="002060"/>
                </a:solidFill>
              </a:rPr>
              <a:t>наполеглива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Сангвінік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сильна </a:t>
            </a:r>
            <a:r>
              <a:rPr lang="ru-RU" dirty="0" err="1">
                <a:solidFill>
                  <a:srgbClr val="002060"/>
                </a:solidFill>
              </a:rPr>
              <a:t>нервова</a:t>
            </a:r>
            <a:r>
              <a:rPr lang="ru-RU" dirty="0">
                <a:solidFill>
                  <a:srgbClr val="002060"/>
                </a:solidFill>
              </a:rPr>
              <a:t> система,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гарну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працездатність</a:t>
            </a:r>
            <a:r>
              <a:rPr lang="ru-RU" dirty="0">
                <a:solidFill>
                  <a:srgbClr val="002060"/>
                </a:solidFill>
              </a:rPr>
              <a:t>, легко </a:t>
            </a:r>
            <a:r>
              <a:rPr lang="ru-RU" dirty="0" err="1">
                <a:solidFill>
                  <a:srgbClr val="002060"/>
                </a:solidFill>
              </a:rPr>
              <a:t>переключається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одного виду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інший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урівноважений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активний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комунікабельний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товариський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гарні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організаторські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здібності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нерідко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лідером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Недостатньо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чутливий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зрозуміти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почуття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поверховий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рідко</a:t>
            </a:r>
            <a:r>
              <a:rPr lang="ru-RU" dirty="0">
                <a:solidFill>
                  <a:srgbClr val="002060"/>
                </a:solidFill>
              </a:rPr>
              <a:t> доводить справу до </a:t>
            </a:r>
            <a:r>
              <a:rPr lang="ru-RU" dirty="0" err="1">
                <a:solidFill>
                  <a:srgbClr val="002060"/>
                </a:solidFill>
              </a:rPr>
              <a:t>кінця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Флегматик</a:t>
            </a:r>
            <a:r>
              <a:rPr lang="ru-RU" dirty="0">
                <a:solidFill>
                  <a:srgbClr val="002060"/>
                </a:solidFill>
              </a:rPr>
              <a:t> –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сильну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працездатну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нервову</a:t>
            </a:r>
            <a:r>
              <a:rPr lang="ru-RU" dirty="0">
                <a:solidFill>
                  <a:srgbClr val="002060"/>
                </a:solidFill>
              </a:rPr>
              <a:t> систему, але </a:t>
            </a:r>
            <a:r>
              <a:rPr lang="ru-RU" dirty="0" err="1">
                <a:solidFill>
                  <a:srgbClr val="002060"/>
                </a:solidFill>
              </a:rPr>
              <a:t>важко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включається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нову</a:t>
            </a:r>
            <a:r>
              <a:rPr lang="ru-RU" dirty="0">
                <a:solidFill>
                  <a:srgbClr val="002060"/>
                </a:solidFill>
              </a:rPr>
              <a:t> роботу, а </a:t>
            </a:r>
            <a:r>
              <a:rPr lang="ru-RU" dirty="0" err="1">
                <a:solidFill>
                  <a:srgbClr val="002060"/>
                </a:solidFill>
              </a:rPr>
              <a:t>отже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складно </a:t>
            </a:r>
            <a:r>
              <a:rPr lang="ru-RU" dirty="0" err="1">
                <a:solidFill>
                  <a:srgbClr val="002060"/>
                </a:solidFill>
              </a:rPr>
              <a:t>збити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наміченої</a:t>
            </a:r>
            <a:r>
              <a:rPr lang="ru-RU" dirty="0">
                <a:solidFill>
                  <a:srgbClr val="002060"/>
                </a:solidFill>
              </a:rPr>
              <a:t> дороги. </a:t>
            </a:r>
            <a:r>
              <a:rPr lang="ru-RU" dirty="0" err="1">
                <a:solidFill>
                  <a:srgbClr val="002060"/>
                </a:solidFill>
              </a:rPr>
              <a:t>Спокійний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навіть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найскладніших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ситуаціях</a:t>
            </a:r>
            <a:r>
              <a:rPr lang="ru-RU" dirty="0">
                <a:solidFill>
                  <a:srgbClr val="002060"/>
                </a:solidFill>
              </a:rPr>
              <a:t>, часто </a:t>
            </a:r>
            <a:r>
              <a:rPr lang="ru-RU" dirty="0" err="1">
                <a:solidFill>
                  <a:srgbClr val="002060"/>
                </a:solidFill>
              </a:rPr>
              <a:t>дотримується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чіткого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розпорядку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повільний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урівноважений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пасивний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Меланхолік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слабкий</a:t>
            </a:r>
            <a:r>
              <a:rPr lang="ru-RU" dirty="0">
                <a:solidFill>
                  <a:srgbClr val="002060"/>
                </a:solidFill>
              </a:rPr>
              <a:t> тип </a:t>
            </a:r>
            <a:r>
              <a:rPr lang="ru-RU" dirty="0" err="1">
                <a:solidFill>
                  <a:srgbClr val="002060"/>
                </a:solidFill>
              </a:rPr>
              <a:t>нервової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дуже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чутливий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всього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відбувається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Меланхолік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швидко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втомлюється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проте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швидко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адаптується</a:t>
            </a:r>
            <a:r>
              <a:rPr lang="ru-RU" dirty="0">
                <a:solidFill>
                  <a:srgbClr val="002060"/>
                </a:solidFill>
              </a:rPr>
              <a:t> в будь – </a:t>
            </a:r>
            <a:r>
              <a:rPr lang="ru-RU" dirty="0" err="1">
                <a:solidFill>
                  <a:srgbClr val="002060"/>
                </a:solidFill>
              </a:rPr>
              <a:t>якому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колективі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завдяки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своїй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готовності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підкорятися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тривожний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неініціативний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замкнутий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1" y="260648"/>
            <a:ext cx="7488833" cy="936104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Типи темпераменту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0" y="2099518"/>
            <a:ext cx="2160240" cy="1080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157110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15711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7232"/>
            <a:ext cx="2157110" cy="10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холерик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04456" cy="316835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2276872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 підвищеною збудливістю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Властиві різкість і стрімкість рухів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Яскравий прояв емоційних переживань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громадських інтересах ініціативний, енергійний, принциповий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Нездатний до самоконтролю при емоційних обставинах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0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сангвінік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8521"/>
            <a:ext cx="3744416" cy="321670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2204864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пристосовується до нових умов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сходиться з людьми, товариський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 переживання як правило не глибокі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Міміка багата, рухлива виразна</a:t>
            </a:r>
          </a:p>
          <a:p>
            <a:pPr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Непосидючий, недостатньо регулює свої імпульси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6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637</Words>
  <Application>Microsoft Office PowerPoint</Application>
  <PresentationFormat>Екран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Твердый переплет</vt:lpstr>
      <vt:lpstr>МІНІСТЕРСТВО ОСВІТИ І НАУКИ УКРАЇНИ ВСП «Компаніївський фаховий коледж ветеринарної медицини БНАУ»  Типи темпераменту</vt:lpstr>
      <vt:lpstr>Темперамент – це характеристика людини    - темп,   швидкість,  ритм,  інтенсивність,    психічних процесів і станів. </vt:lpstr>
      <vt:lpstr>Темперамент</vt:lpstr>
      <vt:lpstr>Вперше про темпераменти        сказав Гіппократ:</vt:lpstr>
      <vt:lpstr>Іван Петрович       Павлов</vt:lpstr>
      <vt:lpstr>Типи темпераменту за  І. П. Павловим</vt:lpstr>
      <vt:lpstr>Типи темпераменту</vt:lpstr>
      <vt:lpstr>«Чистий» холерик</vt:lpstr>
      <vt:lpstr>«Чистий» сангвінік</vt:lpstr>
      <vt:lpstr>«Чистий» флегматик</vt:lpstr>
      <vt:lpstr>«Чистий» меланхолік</vt:lpstr>
      <vt:lpstr>Визначення типу темпераменту за формою обличчя.</vt:lpstr>
      <vt:lpstr>Роль темпераменту у спілкуванні.</vt:lpstr>
      <vt:lpstr>Впевненість в залежності від темпераменту</vt:lpstr>
      <vt:lpstr>Сон в залежності від темпераменту</vt:lpstr>
      <vt:lpstr>Апетит в залежності від темпераменту</vt:lpstr>
      <vt:lpstr>Дружба в залежності від темпераменту</vt:lpstr>
      <vt:lpstr>Вправа «Визначення темпераменту за відбитком пальців» Мета: визначити власний тип темпераменту» </vt:lpstr>
      <vt:lpstr>   Вправа «Скріпка»  Мета: усвідомлення учасниками неминучості змін, що відбуваються після того, як образиш людину. </vt:lpstr>
      <vt:lpstr>Вправа  « Темперамент у малюнках»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ВСП «Компаніївський фаховий коледж ветеринарної медицини БНАУ»  Типи темпераменту</dc:title>
  <dc:creator>User</dc:creator>
  <cp:lastModifiedBy>Пользователь</cp:lastModifiedBy>
  <cp:revision>29</cp:revision>
  <dcterms:created xsi:type="dcterms:W3CDTF">2025-04-21T07:07:20Z</dcterms:created>
  <dcterms:modified xsi:type="dcterms:W3CDTF">2025-04-30T05:42:19Z</dcterms:modified>
</cp:coreProperties>
</file>