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6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14" autoAdjust="0"/>
  </p:normalViewPr>
  <p:slideViewPr>
    <p:cSldViewPr>
      <p:cViewPr varScale="1">
        <p:scale>
          <a:sx n="105" d="100"/>
          <a:sy n="105" d="100"/>
        </p:scale>
        <p:origin x="-11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42036"/>
            <a:ext cx="8424936" cy="15121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4000" b="1" i="1" dirty="0" smtClean="0">
                <a:solidFill>
                  <a:srgbClr val="FFC000"/>
                </a:solidFill>
              </a:rPr>
              <a:t>Негативні психоемоційні стани.</a:t>
            </a:r>
            <a:br>
              <a:rPr lang="uk-UA" sz="4000" b="1" i="1" dirty="0" smtClean="0">
                <a:solidFill>
                  <a:srgbClr val="FFC000"/>
                </a:solidFill>
              </a:rPr>
            </a:br>
            <a:r>
              <a:rPr lang="uk-UA" sz="4000" b="1" i="1" dirty="0" smtClean="0">
                <a:solidFill>
                  <a:srgbClr val="FFC000"/>
                </a:solidFill>
              </a:rPr>
              <a:t>Перша психологічна допомога.</a:t>
            </a:r>
            <a:endParaRPr lang="ru-RU" sz="4000" b="1" i="1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172200" cy="6858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uk-UA" sz="2400" kern="0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МІНІСТЕРСТВО ОСВІТИ І НАУКИ УКРАЇНИ</a:t>
            </a:r>
            <a:br>
              <a:rPr lang="uk-UA" sz="2400" kern="0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</a:br>
            <a:r>
              <a:rPr lang="ru-RU" sz="2400" kern="0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ВСП «</a:t>
            </a:r>
            <a:r>
              <a:rPr lang="ru-RU" sz="2400" kern="0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Компаніївський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фаховий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коледж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ветеринарної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медицини</a:t>
            </a:r>
            <a:r>
              <a:rPr lang="ru-RU" sz="2400" kern="0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БНАУ»</a:t>
            </a:r>
            <a:br>
              <a:rPr lang="ru-RU" sz="2400" kern="0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96952"/>
            <a:ext cx="6624736" cy="3384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44296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15895"/>
            <a:ext cx="4752528" cy="600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		</a:t>
            </a:r>
            <a:r>
              <a:rPr lang="ru-RU" sz="3600" b="1" i="1" dirty="0" smtClean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ІСТЕРИКА</a:t>
            </a:r>
            <a:endParaRPr lang="ru-RU" sz="3600" b="1" i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		</a:t>
            </a:r>
            <a:r>
              <a:rPr lang="ru-RU" dirty="0" smtClean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Як </a:t>
            </a:r>
            <a:r>
              <a:rPr lang="ru-RU" dirty="0" err="1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допомогти</a:t>
            </a:r>
            <a:r>
              <a:rPr lang="ru-RU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?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dirty="0" smtClean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1.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Видаліть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глядачів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створіть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спокійну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обстановку.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Необхідно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залишитися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з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потерпілим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наодинці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якщо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це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є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безпечним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для вас. </a:t>
            </a:r>
            <a:endParaRPr lang="ru-RU" sz="2800" b="1" i="1" dirty="0"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2.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Несподівано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вчиніть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дію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яка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може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сильно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здивувати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(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дати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ляпас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облити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водою,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різко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крикнути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на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людину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). </a:t>
            </a:r>
            <a:endParaRPr lang="ru-RU" sz="2800" b="1" i="1" dirty="0"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3.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Говоріть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із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постраждалим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короткими фразами,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впевненим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тоном («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Випий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води», «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Умийся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»). </a:t>
            </a:r>
            <a:endParaRPr lang="ru-RU" sz="2800" b="1" i="1" dirty="0"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4.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Після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істерики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настає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занепад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сил.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Укладіть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постраждалого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спати</a:t>
            </a: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 </a:t>
            </a:r>
            <a:endParaRPr lang="ru-RU" sz="2800" b="1" i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AutoShape 2" descr="Істерики | Київський Центр КП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31683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443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4248472" cy="525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sz="3600" b="1" i="1" dirty="0" smtClean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ПАНІЧНА АТАКА</a:t>
            </a:r>
            <a:r>
              <a:rPr lang="ru-RU" sz="3600" b="1" i="1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. </a:t>
            </a:r>
            <a:endParaRPr lang="ru-RU" sz="3600" b="1" i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sz="2800" i="1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Як </a:t>
            </a:r>
            <a:r>
              <a:rPr lang="ru-RU" sz="2800" i="1" dirty="0" err="1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допомогти</a:t>
            </a:r>
            <a:r>
              <a:rPr lang="ru-RU" sz="2800" i="1" dirty="0" smtClean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?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endParaRPr lang="uk-UA" sz="2800" i="1" dirty="0">
              <a:solidFill>
                <a:srgbClr val="FFC000"/>
              </a:solidFill>
              <a:latin typeface="Arial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b="1" i="1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•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Попросіть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людину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сісти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опустити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голову та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впертись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ногами в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підлогу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•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Попросіть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постраждалого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зосередитися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на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диханні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і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дихати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повільно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 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•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Переключіть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увагу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Попросіть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людину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розповісти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про те,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що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вона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бачить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та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чує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b="1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09634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0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15895"/>
            <a:ext cx="4536504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sz="3600" b="1" i="1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НЕРВОВЕ </a:t>
            </a:r>
            <a:r>
              <a:rPr lang="ru-RU" sz="3600" b="1" i="1" dirty="0" smtClean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ТРЕМТІННЯ</a:t>
            </a:r>
            <a:endParaRPr lang="ru-RU" sz="3600" b="1" i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sz="2000" i="1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Як </a:t>
            </a:r>
            <a:r>
              <a:rPr lang="ru-RU" sz="2000" i="1" dirty="0" err="1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допомогти</a:t>
            </a:r>
            <a:r>
              <a:rPr lang="ru-RU" sz="2000" i="1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? </a:t>
            </a:r>
            <a:endParaRPr lang="ru-RU" sz="2000" i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1.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Візьміть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потерпілого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за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плечі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і сильно,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різко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потрясіть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протягом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10-15 секунд.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2.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Продовжуйте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розмовляти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з ним,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інакше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він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може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сприйняти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ваші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дії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як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напад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3. Не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можна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: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обіймати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потерпілого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чи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притискати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його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себе;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укривати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постраждалого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чимось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теплим;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заспокоювати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говорити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щоб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він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узяв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себе в руки. 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852936"/>
            <a:ext cx="31683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8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64704"/>
            <a:ext cx="4968552" cy="564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15000"/>
              </a:lnSpc>
              <a:buSzPts val="1100"/>
            </a:pPr>
            <a:r>
              <a:rPr lang="ru-RU" sz="3600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АГРЕСІЯ. </a:t>
            </a:r>
            <a:endParaRPr lang="ru-RU" sz="36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	</a:t>
            </a:r>
            <a:r>
              <a:rPr lang="ru-RU" sz="2000" dirty="0" smtClean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Як </a:t>
            </a:r>
            <a:r>
              <a:rPr lang="ru-RU" sz="2000" dirty="0" err="1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допомогти</a:t>
            </a:r>
            <a:r>
              <a:rPr lang="ru-RU" sz="2000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? </a:t>
            </a:r>
            <a:endParaRPr lang="ru-RU" sz="2000" dirty="0" smtClean="0">
              <a:solidFill>
                <a:srgbClr val="FFC000"/>
              </a:solidFill>
              <a:latin typeface="Arial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1.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Зведіть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до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мінімуму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кількість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оточуючих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2. Дайте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людині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можливість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випустити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емоції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3.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Доручіть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роботу,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пов'язану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з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високим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фізичним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навантаженням</a:t>
            </a:r>
            <a:r>
              <a:rPr lang="ru-RU" sz="20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en-US" sz="2000" dirty="0" smtClean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4.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Демонструйте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доброзичливість</a:t>
            </a:r>
            <a:r>
              <a:rPr lang="ru-RU" sz="2000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en-US" sz="2000" dirty="0" smtClean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5.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Намагайтеся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розрядити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ситуацію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смішними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коментарями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діями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uk-UA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35380"/>
            <a:ext cx="316835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1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0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91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8838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633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7444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81642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152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26469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803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84784"/>
            <a:ext cx="56166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00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73016"/>
            <a:ext cx="7421448" cy="2218184"/>
          </a:xfrm>
        </p:spPr>
        <p:txBody>
          <a:bodyPr/>
          <a:lstStyle/>
          <a:p>
            <a:pPr lvl="0"/>
            <a:r>
              <a:rPr lang="uk-UA" sz="2400" i="1" dirty="0" smtClean="0">
                <a:solidFill>
                  <a:srgbClr val="FFC000"/>
                </a:solidFill>
                <a:effectLst/>
              </a:rPr>
              <a:t/>
            </a:r>
            <a:br>
              <a:rPr lang="uk-UA" sz="2400" i="1" dirty="0" smtClean="0">
                <a:solidFill>
                  <a:srgbClr val="FFC000"/>
                </a:solidFill>
                <a:effectLst/>
              </a:rPr>
            </a:br>
            <a:r>
              <a:rPr lang="uk-UA" sz="2400" i="1" dirty="0">
                <a:solidFill>
                  <a:srgbClr val="FFC000"/>
                </a:solidFill>
                <a:effectLst/>
              </a:rPr>
              <a:t/>
            </a:r>
            <a:br>
              <a:rPr lang="uk-UA" sz="2400" i="1" dirty="0">
                <a:solidFill>
                  <a:srgbClr val="FFC000"/>
                </a:solidFill>
                <a:effectLst/>
              </a:rPr>
            </a:br>
            <a:r>
              <a:rPr lang="uk-UA" sz="2400" i="1" dirty="0" smtClean="0">
                <a:solidFill>
                  <a:srgbClr val="FFC000"/>
                </a:solidFill>
                <a:effectLst/>
              </a:rPr>
              <a:t/>
            </a:r>
            <a:br>
              <a:rPr lang="uk-UA" sz="2400" i="1" dirty="0" smtClean="0">
                <a:solidFill>
                  <a:srgbClr val="FFC000"/>
                </a:solidFill>
                <a:effectLst/>
              </a:rPr>
            </a:br>
            <a:r>
              <a:rPr lang="uk-UA" sz="2400" i="1" dirty="0">
                <a:solidFill>
                  <a:srgbClr val="FFC000"/>
                </a:solidFill>
                <a:effectLst/>
              </a:rPr>
              <a:t/>
            </a:r>
            <a:br>
              <a:rPr lang="uk-UA" sz="2400" i="1" dirty="0">
                <a:solidFill>
                  <a:srgbClr val="FFC000"/>
                </a:solidFill>
                <a:effectLst/>
              </a:rPr>
            </a:br>
            <a:r>
              <a:rPr lang="uk-UA" sz="2400" i="1" dirty="0" smtClean="0">
                <a:solidFill>
                  <a:srgbClr val="FFC000"/>
                </a:solidFill>
                <a:effectLst/>
              </a:rPr>
              <a:t/>
            </a:r>
            <a:br>
              <a:rPr lang="uk-UA" sz="2400" i="1" dirty="0" smtClean="0">
                <a:solidFill>
                  <a:srgbClr val="FFC000"/>
                </a:solidFill>
                <a:effectLst/>
              </a:rPr>
            </a:br>
            <a:r>
              <a:rPr lang="uk-UA" sz="2400" i="1" dirty="0" smtClean="0">
                <a:solidFill>
                  <a:srgbClr val="FFC000"/>
                </a:solidFill>
                <a:effectLst/>
              </a:rPr>
              <a:t/>
            </a:r>
            <a:br>
              <a:rPr lang="uk-UA" sz="2400" i="1" dirty="0" smtClean="0">
                <a:solidFill>
                  <a:srgbClr val="FFC000"/>
                </a:solidFill>
                <a:effectLst/>
              </a:rPr>
            </a:br>
            <a:r>
              <a:rPr lang="uk-UA" sz="2400" i="1" dirty="0">
                <a:solidFill>
                  <a:srgbClr val="FFC000"/>
                </a:solidFill>
                <a:effectLst/>
              </a:rPr>
              <a:t/>
            </a:r>
            <a:br>
              <a:rPr lang="uk-UA" sz="2400" i="1" dirty="0">
                <a:solidFill>
                  <a:srgbClr val="FFC000"/>
                </a:solidFill>
                <a:effectLst/>
              </a:rPr>
            </a:br>
            <a:r>
              <a:rPr lang="uk-UA" sz="2400" i="1" dirty="0" smtClean="0">
                <a:solidFill>
                  <a:srgbClr val="FFC000"/>
                </a:solidFill>
                <a:effectLst/>
              </a:rPr>
              <a:t>Перша </a:t>
            </a:r>
            <a:r>
              <a:rPr lang="uk-UA" sz="2400" i="1" dirty="0">
                <a:solidFill>
                  <a:srgbClr val="FFC000"/>
                </a:solidFill>
                <a:effectLst/>
              </a:rPr>
              <a:t>психологічна допомога</a:t>
            </a:r>
            <a:r>
              <a:rPr lang="ru-RU" sz="2400" i="1" dirty="0">
                <a:solidFill>
                  <a:srgbClr val="FFC000"/>
                </a:solidFill>
                <a:effectLst/>
              </a:rPr>
              <a:t> </a:t>
            </a:r>
            <a:r>
              <a:rPr lang="uk-UA" sz="2400" i="1" dirty="0">
                <a:solidFill>
                  <a:srgbClr val="FFC000"/>
                </a:solidFill>
                <a:effectLst/>
              </a:rPr>
              <a:t> – це дії, які надають підтримку та допомогу людям, що цього </a:t>
            </a:r>
            <a:r>
              <a:rPr lang="uk-UA" sz="2400" i="1" dirty="0" smtClean="0">
                <a:solidFill>
                  <a:srgbClr val="FFC000"/>
                </a:solidFill>
                <a:effectLst/>
              </a:rPr>
              <a:t>потребують</a:t>
            </a:r>
            <a:r>
              <a:rPr lang="uk-UA" sz="2400" i="1" dirty="0">
                <a:solidFill>
                  <a:srgbClr val="FFC000"/>
                </a:solidFill>
                <a:effectLst/>
              </a:rPr>
              <a:t>. </a:t>
            </a:r>
            <a:r>
              <a:rPr lang="uk-UA" sz="2400" i="1" dirty="0" smtClean="0">
                <a:solidFill>
                  <a:srgbClr val="FFC000"/>
                </a:solidFill>
                <a:effectLst/>
              </a:rPr>
              <a:t>Це </a:t>
            </a:r>
            <a:r>
              <a:rPr lang="uk-UA" sz="2400" i="1" dirty="0">
                <a:solidFill>
                  <a:srgbClr val="FFC000"/>
                </a:solidFill>
                <a:effectLst/>
              </a:rPr>
              <a:t>набір навичок і знань, які застосовуються аби підтримати людину в </a:t>
            </a:r>
            <a:r>
              <a:rPr lang="uk-UA" sz="2400" i="1" dirty="0" err="1">
                <a:solidFill>
                  <a:srgbClr val="FFC000"/>
                </a:solidFill>
                <a:effectLst/>
              </a:rPr>
              <a:t>дистресі</a:t>
            </a:r>
            <a:r>
              <a:rPr lang="uk-UA" sz="2400" i="1" dirty="0">
                <a:solidFill>
                  <a:srgbClr val="FFC000"/>
                </a:solidFill>
                <a:effectLst/>
              </a:rPr>
              <a:t>, а також це метод допомогти комусь заспокоїтися та керувати ситуацією.</a:t>
            </a:r>
            <a:r>
              <a:rPr lang="ru-RU" sz="2400" i="1" dirty="0">
                <a:solidFill>
                  <a:srgbClr val="FFC000"/>
                </a:solidFill>
                <a:effectLst/>
              </a:rPr>
              <a:t> </a:t>
            </a:r>
            <a:br>
              <a:rPr lang="ru-RU" sz="2400" i="1" dirty="0">
                <a:solidFill>
                  <a:srgbClr val="FFC000"/>
                </a:solidFill>
                <a:effectLst/>
              </a:rPr>
            </a:br>
            <a:endParaRPr lang="ru-RU" sz="2400" i="1" dirty="0">
              <a:solidFill>
                <a:srgbClr val="FFC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7128792" cy="3052086"/>
          </a:xfrm>
        </p:spPr>
      </p:pic>
    </p:spTree>
    <p:extLst>
      <p:ext uri="{BB962C8B-B14F-4D97-AF65-F5344CB8AC3E}">
        <p14:creationId xmlns:p14="http://schemas.microsoft.com/office/powerpoint/2010/main" val="55298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78904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FFC000"/>
                </a:solidFill>
              </a:rPr>
              <a:t>ППД </a:t>
            </a:r>
            <a:r>
              <a:rPr lang="ru-RU" sz="2800" b="1" i="1" dirty="0" err="1">
                <a:solidFill>
                  <a:srgbClr val="FFC000"/>
                </a:solidFill>
              </a:rPr>
              <a:t>спрямована</a:t>
            </a:r>
            <a:r>
              <a:rPr lang="ru-RU" sz="2800" b="1" i="1" dirty="0">
                <a:solidFill>
                  <a:srgbClr val="FFC000"/>
                </a:solidFill>
              </a:rPr>
              <a:t> на </a:t>
            </a:r>
            <a:r>
              <a:rPr lang="ru-RU" sz="2800" b="1" i="1" dirty="0" err="1">
                <a:solidFill>
                  <a:srgbClr val="FFC000"/>
                </a:solidFill>
              </a:rPr>
              <a:t>підтримку</a:t>
            </a:r>
            <a:r>
              <a:rPr lang="ru-RU" sz="2800" b="1" i="1" dirty="0">
                <a:solidFill>
                  <a:srgbClr val="FFC000"/>
                </a:solidFill>
              </a:rPr>
              <a:t> тих </a:t>
            </a:r>
            <a:r>
              <a:rPr lang="ru-RU" sz="2800" b="1" i="1" dirty="0" err="1">
                <a:solidFill>
                  <a:srgbClr val="FFC000"/>
                </a:solidFill>
              </a:rPr>
              <a:t>осіб</a:t>
            </a:r>
            <a:r>
              <a:rPr lang="ru-RU" sz="2800" b="1" i="1" dirty="0">
                <a:solidFill>
                  <a:srgbClr val="FFC000"/>
                </a:solidFill>
              </a:rPr>
              <a:t>, </a:t>
            </a:r>
            <a:r>
              <a:rPr lang="ru-RU" sz="2800" b="1" i="1" dirty="0" err="1">
                <a:solidFill>
                  <a:srgbClr val="FFC000"/>
                </a:solidFill>
              </a:rPr>
              <a:t>які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постраждали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від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кризової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події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нещодавно</a:t>
            </a:r>
            <a:r>
              <a:rPr lang="ru-RU" sz="2800" b="1" i="1" dirty="0">
                <a:solidFill>
                  <a:srgbClr val="FFC000"/>
                </a:solidFill>
              </a:rPr>
              <a:t>. Ви можете </a:t>
            </a:r>
            <a:r>
              <a:rPr lang="ru-RU" sz="2800" b="1" i="1" dirty="0" err="1">
                <a:solidFill>
                  <a:srgbClr val="FFC000"/>
                </a:solidFill>
              </a:rPr>
              <a:t>надавати</a:t>
            </a:r>
            <a:r>
              <a:rPr lang="ru-RU" sz="2800" b="1" i="1" dirty="0">
                <a:solidFill>
                  <a:srgbClr val="FFC000"/>
                </a:solidFill>
              </a:rPr>
              <a:t> ППД </a:t>
            </a:r>
            <a:r>
              <a:rPr lang="ru-RU" sz="2800" b="1" i="1" dirty="0" err="1">
                <a:solidFill>
                  <a:srgbClr val="FFC000"/>
                </a:solidFill>
              </a:rPr>
              <a:t>під</a:t>
            </a:r>
            <a:r>
              <a:rPr lang="ru-RU" sz="2800" b="1" i="1" dirty="0">
                <a:solidFill>
                  <a:srgbClr val="FFC000"/>
                </a:solidFill>
              </a:rPr>
              <a:t> час </a:t>
            </a:r>
            <a:r>
              <a:rPr lang="ru-RU" sz="2800" b="1" i="1" dirty="0" err="1">
                <a:solidFill>
                  <a:srgbClr val="FFC000"/>
                </a:solidFill>
              </a:rPr>
              <a:t>першого</a:t>
            </a:r>
            <a:r>
              <a:rPr lang="ru-RU" sz="2800" b="1" i="1" dirty="0">
                <a:solidFill>
                  <a:srgbClr val="FFC000"/>
                </a:solidFill>
              </a:rPr>
              <a:t> ж контакту </a:t>
            </a:r>
            <a:r>
              <a:rPr lang="ru-RU" sz="2800" b="1" i="1" dirty="0" err="1">
                <a:solidFill>
                  <a:srgbClr val="FFC000"/>
                </a:solidFill>
              </a:rPr>
              <a:t>із</a:t>
            </a:r>
            <a:r>
              <a:rPr lang="ru-RU" sz="2800" b="1" i="1" dirty="0">
                <a:solidFill>
                  <a:srgbClr val="FFC000"/>
                </a:solidFill>
              </a:rPr>
              <a:t> людьми, </a:t>
            </a:r>
            <a:r>
              <a:rPr lang="ru-RU" sz="2800" b="1" i="1" dirty="0" err="1">
                <a:solidFill>
                  <a:srgbClr val="FFC000"/>
                </a:solidFill>
              </a:rPr>
              <a:t>що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перебувають</a:t>
            </a:r>
            <a:r>
              <a:rPr lang="ru-RU" sz="2800" b="1" i="1" dirty="0">
                <a:solidFill>
                  <a:srgbClr val="FFC000"/>
                </a:solidFill>
              </a:rPr>
              <a:t> у </a:t>
            </a:r>
            <a:r>
              <a:rPr lang="ru-RU" sz="2800" b="1" i="1" dirty="0" err="1">
                <a:solidFill>
                  <a:srgbClr val="FFC000"/>
                </a:solidFill>
              </a:rPr>
              <a:t>стані</a:t>
            </a:r>
            <a:r>
              <a:rPr lang="ru-RU" sz="2800" b="1" i="1" dirty="0">
                <a:solidFill>
                  <a:srgbClr val="FFC000"/>
                </a:solidFill>
              </a:rPr>
              <a:t> сильного </a:t>
            </a:r>
            <a:r>
              <a:rPr lang="ru-RU" sz="2800" b="1" i="1" dirty="0" err="1">
                <a:solidFill>
                  <a:srgbClr val="FFC000"/>
                </a:solidFill>
              </a:rPr>
              <a:t>дистресу</a:t>
            </a:r>
            <a:r>
              <a:rPr lang="ru-RU" sz="2800" b="1" i="1" dirty="0">
                <a:solidFill>
                  <a:srgbClr val="FFC000"/>
                </a:solidFill>
              </a:rPr>
              <a:t>. А </a:t>
            </a:r>
            <a:r>
              <a:rPr lang="ru-RU" sz="2800" b="1" i="1" dirty="0" err="1">
                <a:solidFill>
                  <a:srgbClr val="FFC000"/>
                </a:solidFill>
              </a:rPr>
              <a:t>таке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зазвичай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буває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або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під</a:t>
            </a:r>
            <a:r>
              <a:rPr lang="ru-RU" sz="2800" b="1" i="1" dirty="0">
                <a:solidFill>
                  <a:srgbClr val="FFC000"/>
                </a:solidFill>
              </a:rPr>
              <a:t> час, </a:t>
            </a:r>
            <a:r>
              <a:rPr lang="ru-RU" sz="2800" b="1" i="1" dirty="0" err="1">
                <a:solidFill>
                  <a:srgbClr val="FFC000"/>
                </a:solidFill>
              </a:rPr>
              <a:t>або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одразу</a:t>
            </a:r>
            <a:r>
              <a:rPr lang="ru-RU" sz="2800" b="1" i="1" dirty="0">
                <a:solidFill>
                  <a:srgbClr val="FFC000"/>
                </a:solidFill>
              </a:rPr>
              <a:t> ж </a:t>
            </a:r>
            <a:r>
              <a:rPr lang="ru-RU" sz="2800" b="1" i="1" dirty="0" err="1">
                <a:solidFill>
                  <a:srgbClr val="FFC000"/>
                </a:solidFill>
              </a:rPr>
              <a:t>після</a:t>
            </a:r>
            <a:r>
              <a:rPr lang="ru-RU" sz="2800" b="1" i="1" dirty="0">
                <a:solidFill>
                  <a:srgbClr val="FFC000"/>
                </a:solidFill>
              </a:rPr>
              <a:t> </a:t>
            </a:r>
            <a:r>
              <a:rPr lang="ru-RU" sz="2800" b="1" i="1" dirty="0" err="1">
                <a:solidFill>
                  <a:srgbClr val="FFC000"/>
                </a:solidFill>
              </a:rPr>
              <a:t>події</a:t>
            </a:r>
            <a:r>
              <a:rPr lang="ru-RU" sz="2800" b="1" i="1" dirty="0">
                <a:solidFill>
                  <a:srgbClr val="FFC000"/>
                </a:solidFill>
              </a:rPr>
              <a:t>. </a:t>
            </a:r>
            <a:r>
              <a:rPr lang="ru-RU" sz="2800" b="1" i="1" dirty="0" smtClean="0">
                <a:solidFill>
                  <a:srgbClr val="FFC000"/>
                </a:solidFill>
              </a:rPr>
              <a:t> </a:t>
            </a:r>
            <a:endParaRPr lang="ru-RU" sz="2800" b="1" i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3285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1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2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7768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 err="1">
                <a:solidFill>
                  <a:srgbClr val="FFC000"/>
                </a:solidFill>
              </a:rPr>
              <a:t>Реакціями</a:t>
            </a:r>
            <a:r>
              <a:rPr lang="ru-RU" sz="4000" b="1" i="1" dirty="0">
                <a:solidFill>
                  <a:srgbClr val="FFC000"/>
                </a:solidFill>
              </a:rPr>
              <a:t> </a:t>
            </a:r>
            <a:r>
              <a:rPr lang="ru-RU" sz="4000" b="1" i="1" dirty="0" err="1">
                <a:solidFill>
                  <a:srgbClr val="FFC000"/>
                </a:solidFill>
              </a:rPr>
              <a:t>під</a:t>
            </a:r>
            <a:r>
              <a:rPr lang="ru-RU" sz="4000" b="1" i="1" dirty="0">
                <a:solidFill>
                  <a:srgbClr val="FFC000"/>
                </a:solidFill>
              </a:rPr>
              <a:t> час </a:t>
            </a:r>
            <a:r>
              <a:rPr lang="ru-RU" sz="4000" b="1" i="1" dirty="0" err="1">
                <a:solidFill>
                  <a:srgbClr val="FFC000"/>
                </a:solidFill>
              </a:rPr>
              <a:t>кризової</a:t>
            </a:r>
            <a:r>
              <a:rPr lang="ru-RU" sz="4000" b="1" i="1" dirty="0">
                <a:solidFill>
                  <a:srgbClr val="FFC000"/>
                </a:solidFill>
              </a:rPr>
              <a:t> </a:t>
            </a:r>
            <a:r>
              <a:rPr lang="ru-RU" sz="4000" b="1" i="1" dirty="0" err="1">
                <a:solidFill>
                  <a:srgbClr val="FFC000"/>
                </a:solidFill>
              </a:rPr>
              <a:t>ситуації</a:t>
            </a:r>
            <a:r>
              <a:rPr lang="ru-RU" sz="4000" b="1" i="1" dirty="0">
                <a:solidFill>
                  <a:srgbClr val="FFC000"/>
                </a:solidFill>
              </a:rPr>
              <a:t> </a:t>
            </a:r>
            <a:r>
              <a:rPr lang="ru-RU" sz="4000" b="1" i="1" dirty="0" err="1">
                <a:solidFill>
                  <a:srgbClr val="FFC000"/>
                </a:solidFill>
              </a:rPr>
              <a:t>можуть</a:t>
            </a:r>
            <a:r>
              <a:rPr lang="ru-RU" sz="4000" b="1" i="1" dirty="0">
                <a:solidFill>
                  <a:srgbClr val="FFC000"/>
                </a:solidFill>
              </a:rPr>
              <a:t> бути: </a:t>
            </a:r>
          </a:p>
          <a:p>
            <a:pPr lvl="0"/>
            <a:r>
              <a:rPr lang="ru-RU" sz="3600" b="1" i="1" dirty="0" smtClean="0">
                <a:solidFill>
                  <a:srgbClr val="FFC000"/>
                </a:solidFill>
              </a:rPr>
              <a:t>		• </a:t>
            </a:r>
            <a:r>
              <a:rPr lang="ru-RU" sz="3600" b="1" i="1" dirty="0">
                <a:solidFill>
                  <a:srgbClr val="FFC000"/>
                </a:solidFill>
              </a:rPr>
              <a:t>страх</a:t>
            </a:r>
          </a:p>
          <a:p>
            <a:pPr lvl="0"/>
            <a:r>
              <a:rPr lang="ru-RU" sz="3600" b="1" i="1" dirty="0" smtClean="0">
                <a:solidFill>
                  <a:srgbClr val="FFC000"/>
                </a:solidFill>
              </a:rPr>
              <a:t>		• </a:t>
            </a:r>
            <a:r>
              <a:rPr lang="ru-RU" sz="3600" b="1" i="1" dirty="0">
                <a:solidFill>
                  <a:srgbClr val="FFC000"/>
                </a:solidFill>
              </a:rPr>
              <a:t>ступор</a:t>
            </a:r>
          </a:p>
          <a:p>
            <a:pPr lvl="0"/>
            <a:r>
              <a:rPr lang="ru-RU" sz="3600" b="1" i="1" dirty="0" smtClean="0">
                <a:solidFill>
                  <a:srgbClr val="FFC000"/>
                </a:solidFill>
              </a:rPr>
              <a:t>		• </a:t>
            </a:r>
            <a:r>
              <a:rPr lang="ru-RU" sz="3600" b="1" i="1" dirty="0">
                <a:solidFill>
                  <a:srgbClr val="FFC000"/>
                </a:solidFill>
              </a:rPr>
              <a:t>плач</a:t>
            </a:r>
          </a:p>
          <a:p>
            <a:pPr lvl="0"/>
            <a:r>
              <a:rPr lang="ru-RU" sz="3600" b="1" i="1" dirty="0" smtClean="0">
                <a:solidFill>
                  <a:srgbClr val="FFC000"/>
                </a:solidFill>
              </a:rPr>
              <a:t>		• </a:t>
            </a:r>
            <a:r>
              <a:rPr lang="ru-RU" sz="3600" b="1" i="1" dirty="0" err="1">
                <a:solidFill>
                  <a:srgbClr val="FFC000"/>
                </a:solidFill>
              </a:rPr>
              <a:t>істерика</a:t>
            </a:r>
            <a:endParaRPr lang="ru-RU" sz="3600" b="1" i="1" dirty="0">
              <a:solidFill>
                <a:srgbClr val="FFC000"/>
              </a:solidFill>
            </a:endParaRPr>
          </a:p>
          <a:p>
            <a:pPr lvl="0"/>
            <a:r>
              <a:rPr lang="ru-RU" sz="3600" b="1" i="1" dirty="0" smtClean="0">
                <a:solidFill>
                  <a:srgbClr val="FFC000"/>
                </a:solidFill>
              </a:rPr>
              <a:t>		• </a:t>
            </a:r>
            <a:r>
              <a:rPr lang="ru-RU" sz="3600" b="1" i="1" dirty="0" err="1">
                <a:solidFill>
                  <a:srgbClr val="FFC000"/>
                </a:solidFill>
              </a:rPr>
              <a:t>панічна</a:t>
            </a:r>
            <a:r>
              <a:rPr lang="ru-RU" sz="3600" b="1" i="1" dirty="0">
                <a:solidFill>
                  <a:srgbClr val="FFC000"/>
                </a:solidFill>
              </a:rPr>
              <a:t> атака</a:t>
            </a:r>
          </a:p>
          <a:p>
            <a:pPr lvl="0"/>
            <a:r>
              <a:rPr lang="ru-RU" sz="3600" b="1" i="1" dirty="0" smtClean="0">
                <a:solidFill>
                  <a:srgbClr val="FFC000"/>
                </a:solidFill>
              </a:rPr>
              <a:t>		• </a:t>
            </a:r>
            <a:r>
              <a:rPr lang="ru-RU" sz="3600" b="1" i="1" dirty="0" err="1">
                <a:solidFill>
                  <a:srgbClr val="FFC000"/>
                </a:solidFill>
              </a:rPr>
              <a:t>нервове</a:t>
            </a:r>
            <a:r>
              <a:rPr lang="ru-RU" sz="3600" b="1" i="1" dirty="0">
                <a:solidFill>
                  <a:srgbClr val="FFC000"/>
                </a:solidFill>
              </a:rPr>
              <a:t> </a:t>
            </a:r>
            <a:r>
              <a:rPr lang="ru-RU" sz="3600" b="1" i="1" dirty="0" err="1">
                <a:solidFill>
                  <a:srgbClr val="FFC000"/>
                </a:solidFill>
              </a:rPr>
              <a:t>тремтіння</a:t>
            </a:r>
            <a:endParaRPr lang="ru-RU" sz="3600" b="1" i="1" dirty="0">
              <a:solidFill>
                <a:srgbClr val="FFC000"/>
              </a:solidFill>
            </a:endParaRPr>
          </a:p>
          <a:p>
            <a:pPr lvl="0"/>
            <a:r>
              <a:rPr lang="ru-RU" sz="3600" b="1" i="1" dirty="0" smtClean="0">
                <a:solidFill>
                  <a:srgbClr val="FFC000"/>
                </a:solidFill>
              </a:rPr>
              <a:t>		• </a:t>
            </a:r>
            <a:r>
              <a:rPr lang="ru-RU" sz="3600" b="1" i="1" dirty="0" err="1">
                <a:solidFill>
                  <a:srgbClr val="FFC000"/>
                </a:solidFill>
              </a:rPr>
              <a:t>агресія</a:t>
            </a:r>
            <a:endParaRPr lang="ru-RU" sz="3600" b="1" i="1" dirty="0">
              <a:solidFill>
                <a:srgbClr val="FFC000"/>
              </a:solidFill>
            </a:endParaRPr>
          </a:p>
          <a:p>
            <a:pPr lvl="0"/>
            <a:r>
              <a:rPr lang="ru-RU" sz="3600" b="1" i="1" dirty="0" smtClean="0">
                <a:solidFill>
                  <a:srgbClr val="FFC000"/>
                </a:solidFill>
              </a:rPr>
              <a:t> 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4824536" cy="639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			</a:t>
            </a:r>
            <a:r>
              <a:rPr lang="ru-RU" sz="3600" i="1" dirty="0" smtClean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СТРАХ</a:t>
            </a:r>
            <a:r>
              <a:rPr lang="ru-RU" sz="3600" i="1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. </a:t>
            </a:r>
            <a:endParaRPr lang="ru-RU" sz="3600" i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			</a:t>
            </a:r>
            <a:r>
              <a:rPr lang="ru-RU" sz="2000" dirty="0" smtClean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Як </a:t>
            </a:r>
            <a:r>
              <a:rPr lang="ru-RU" sz="2000" dirty="0" err="1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допомогти</a:t>
            </a:r>
            <a:r>
              <a:rPr lang="ru-RU" sz="2000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? </a:t>
            </a:r>
            <a:endParaRPr lang="ru-RU" sz="2000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Покладіть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руку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постраждалого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на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зап'ястя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щоб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він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відчув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ваш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спокій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Це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буде для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нього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сигналом,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що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ви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поруч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і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він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не один. 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2.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Дихайте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глибоко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і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рівно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Заохочуйте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постраждалого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дихати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в одному з вами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ритмі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 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3.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Якщо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потерпілий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говорить, то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слухайте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його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виявляйте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зацікавленість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розуміння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співчуття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 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4.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Зробіть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потерпілому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легкий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масаж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найбільш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напружених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м'язів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20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тіла</a:t>
            </a:r>
            <a:r>
              <a:rPr lang="ru-RU" sz="20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b="1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600400" cy="404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975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5"/>
            <a:ext cx="52565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			</a:t>
            </a:r>
            <a:r>
              <a:rPr lang="ru-RU" sz="3600" b="1" i="1" dirty="0" smtClean="0">
                <a:solidFill>
                  <a:srgbClr val="FFC000"/>
                </a:solidFill>
              </a:rPr>
              <a:t>СТУПОР</a:t>
            </a:r>
            <a:r>
              <a:rPr lang="ru-RU" sz="3600" b="1" i="1" dirty="0">
                <a:solidFill>
                  <a:srgbClr val="FFC000"/>
                </a:solidFill>
              </a:rPr>
              <a:t>. </a:t>
            </a:r>
          </a:p>
          <a:p>
            <a:pPr lvl="0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			</a:t>
            </a:r>
            <a:r>
              <a:rPr lang="ru-RU" sz="2000" b="1" i="1" dirty="0" smtClean="0">
                <a:solidFill>
                  <a:srgbClr val="FFC000"/>
                </a:solidFill>
              </a:rPr>
              <a:t>Як </a:t>
            </a:r>
            <a:r>
              <a:rPr lang="ru-RU" sz="2000" b="1" i="1" dirty="0" err="1">
                <a:solidFill>
                  <a:srgbClr val="FFC000"/>
                </a:solidFill>
              </a:rPr>
              <a:t>допомогти</a:t>
            </a:r>
            <a:r>
              <a:rPr lang="ru-RU" sz="2000" b="1" i="1" dirty="0" smtClean="0">
                <a:solidFill>
                  <a:srgbClr val="FFC000"/>
                </a:solidFill>
              </a:rPr>
              <a:t>:</a:t>
            </a:r>
          </a:p>
          <a:p>
            <a:pPr lvl="0"/>
            <a:endParaRPr lang="ru-RU" i="1" dirty="0">
              <a:solidFill>
                <a:srgbClr val="FFC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1.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Підійдіть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людини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повільно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візьміть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за руку і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запросіть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йти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разом з вами.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Використовуйте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фрази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 «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Тобі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не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можна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залишатися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тут», «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Тобі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потрібна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допомога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»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тощо</a:t>
            </a: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n-US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ru-RU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2.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Зігніть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постраждалому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пальці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обох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руках і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притисніть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їх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до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основи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долоні</a:t>
            </a:r>
            <a:r>
              <a:rPr lang="ru-RU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en-US" b="1" i="1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ru-RU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3. Людина,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перебуваючи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у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ступорі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може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чути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бачити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. Тому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говоріть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їй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вухо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тихо,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повільно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чітко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те,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може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викликати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сильні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емоції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(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краще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негативні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).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Необхідно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будь-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якими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засобами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добитися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реакції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потерпілого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вивести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із</a:t>
            </a:r>
            <a:r>
              <a:rPr lang="ru-RU" b="1" i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заціпеніння</a:t>
            </a:r>
            <a:endParaRPr lang="ru-RU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64" y="2420888"/>
            <a:ext cx="3120823" cy="426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52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56621"/>
            <a:ext cx="4464496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			</a:t>
            </a:r>
            <a:r>
              <a:rPr lang="ru-RU" sz="3600" i="1" dirty="0" smtClean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ПЛАЧ</a:t>
            </a:r>
            <a:r>
              <a:rPr lang="ru-RU" sz="3600" i="1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. </a:t>
            </a:r>
            <a:endParaRPr lang="ru-RU" sz="3600" i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100"/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		</a:t>
            </a:r>
            <a:r>
              <a:rPr lang="ru-RU" i="1" dirty="0" smtClean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Як </a:t>
            </a:r>
            <a:r>
              <a:rPr lang="ru-RU" i="1" dirty="0" err="1" smtClean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опомогти</a:t>
            </a:r>
            <a:r>
              <a:rPr lang="ru-RU" i="1" dirty="0">
                <a:solidFill>
                  <a:srgbClr val="FFC000"/>
                </a:solidFill>
                <a:latin typeface="Arial"/>
                <a:ea typeface="Times New Roman"/>
                <a:cs typeface="Times New Roman"/>
              </a:rPr>
              <a:t>? </a:t>
            </a:r>
            <a:endParaRPr lang="ru-RU" sz="2800" i="1" dirty="0">
              <a:solidFill>
                <a:srgbClr val="FFC000"/>
              </a:solidFill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1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 Не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залишайте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постраждалого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одного. </a:t>
            </a:r>
            <a:endParaRPr lang="ru-RU" sz="1600" b="1" i="1" dirty="0"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2.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Встановіть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фізичний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контакт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із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постраждалим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(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візьміть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за руку,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покладіть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свою руку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йому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на плече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або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спину, погладьте по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голові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). Дайте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відчути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,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що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ви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поряд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 </a:t>
            </a:r>
            <a:endParaRPr lang="ru-RU" sz="1600" b="1" i="1" dirty="0"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3.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Застосовуйте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прийоми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активного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слухання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: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періодично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вимовляйте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«ага», «так», кивайте головою,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повторюйте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за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людиною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уривки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фраз,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говоріть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про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свої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почуття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та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почуття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постраждалого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1600" b="1" i="1" dirty="0"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SzPts val="1100"/>
              <a:buFont typeface="Wingdings" pitchFamily="2" charset="2"/>
              <a:buChar char="q"/>
            </a:pP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4. Не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намагайтеся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заспокоїти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постраждалого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 Дайте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йому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можливість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виплакатися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і </a:t>
            </a:r>
            <a:r>
              <a:rPr lang="ru-RU" sz="1600" b="1" i="1" dirty="0" err="1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виговоритися</a:t>
            </a:r>
            <a:r>
              <a:rPr lang="ru-RU" sz="1600" b="1" i="1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 </a:t>
            </a:r>
            <a:endParaRPr lang="ru-RU" sz="1600" b="1" i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276872"/>
            <a:ext cx="38884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96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116</TotalTime>
  <Words>75</Words>
  <Application>Microsoft Office PowerPoint</Application>
  <PresentationFormat>Екран (4:3)</PresentationFormat>
  <Paragraphs>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Базовая</vt:lpstr>
      <vt:lpstr>Негативні психоемоційні стани. Перша психологічна допомога.</vt:lpstr>
      <vt:lpstr>       Перша психологічна допомога  – це дії, які надають підтримку та допомогу людям, що цього потребують. Це набір навичок і знань, які застосовуються аби підтримати людину в дистресі, а також це метод допомогти комусь заспокоїтися та керувати ситуацією. 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Перша психологічна допомога при негативних психолемоційних станах.</dc:title>
  <dc:creator>User</dc:creator>
  <cp:lastModifiedBy>Пользователь</cp:lastModifiedBy>
  <cp:revision>15</cp:revision>
  <dcterms:created xsi:type="dcterms:W3CDTF">2024-12-13T07:09:43Z</dcterms:created>
  <dcterms:modified xsi:type="dcterms:W3CDTF">2025-04-30T06:03:50Z</dcterms:modified>
</cp:coreProperties>
</file>