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75" r:id="rId4"/>
    <p:sldId id="276" r:id="rId5"/>
    <p:sldId id="263" r:id="rId6"/>
    <p:sldId id="277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83" r:id="rId16"/>
    <p:sldId id="278" r:id="rId17"/>
    <p:sldId id="282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213159-EB88-412A-8100-81E86583F6F3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942A5A9-6514-4EEE-9703-D161214EFB39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cplianyJSEgAM4aU9W0FSQ9hplCxFGytfuJZgUj32YbNj3EA/viewform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293864"/>
            <a:ext cx="3014464" cy="685800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тренінгу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8928992" cy="1800199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Мотивація - рушійна сила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933056"/>
            <a:ext cx="3960439" cy="239910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971600" y="188640"/>
            <a:ext cx="7772400" cy="6480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600" dirty="0" smtClean="0">
                <a:latin typeface="+mn-lt"/>
              </a:rPr>
              <a:t>МІНІСТЕРСТВО ОСВІТИ І НАУКИ УКРАЇНИ</a:t>
            </a:r>
          </a:p>
          <a:p>
            <a:pPr algn="ctr"/>
            <a:r>
              <a:rPr lang="ru-RU" sz="1600" dirty="0" smtClean="0">
                <a:latin typeface="+mn-lt"/>
              </a:rPr>
              <a:t>ВСП «</a:t>
            </a:r>
            <a:r>
              <a:rPr lang="ru-RU" sz="1600" dirty="0" err="1" smtClean="0">
                <a:latin typeface="+mn-lt"/>
              </a:rPr>
              <a:t>Компаніївський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фаховий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коледж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ветеринарної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медицини</a:t>
            </a:r>
            <a:r>
              <a:rPr lang="ru-RU" sz="1600" dirty="0" smtClean="0">
                <a:latin typeface="+mn-lt"/>
              </a:rPr>
              <a:t> БНАУ»</a:t>
            </a:r>
            <a:endParaRPr lang="ru-RU" sz="1600" dirty="0">
              <a:latin typeface="+mn-lt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436096" y="4417618"/>
            <a:ext cx="3230488" cy="7712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Алла 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КВАШУК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практичний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психолог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коледжу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233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5"/>
            <a:ext cx="813690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/>
              <a:t>			</a:t>
            </a:r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уяви</a:t>
            </a:r>
            <a:endParaRPr lang="ru-RU" sz="24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Уява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утворити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стимул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досягнення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мети</a:t>
            </a:r>
            <a:r>
              <a:rPr lang="ru-RU" dirty="0"/>
              <a:t>.</a:t>
            </a:r>
            <a:endParaRPr lang="ru-RU" sz="1400" dirty="0"/>
          </a:p>
          <a:p>
            <a:pPr lvl="1" algn="just">
              <a:spcBef>
                <a:spcPts val="600"/>
              </a:spcBef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уявляєте</a:t>
            </a:r>
            <a:r>
              <a:rPr lang="ru-RU" dirty="0"/>
              <a:t> себе </a:t>
            </a:r>
            <a:r>
              <a:rPr lang="ru-RU" dirty="0" err="1"/>
              <a:t>успішним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мети, яку </a:t>
            </a:r>
            <a:r>
              <a:rPr lang="ru-RU" dirty="0" err="1"/>
              <a:t>хотіли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вашу </a:t>
            </a:r>
            <a:r>
              <a:rPr lang="ru-RU" dirty="0" err="1"/>
              <a:t>мотивацію</a:t>
            </a:r>
            <a:r>
              <a:rPr lang="ru-RU" dirty="0"/>
              <a:t> до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мети.</a:t>
            </a:r>
            <a:endParaRPr lang="ru-RU" sz="1400" dirty="0"/>
          </a:p>
          <a:p>
            <a:pPr lvl="1" algn="just">
              <a:spcBef>
                <a:spcPts val="600"/>
              </a:spcBef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уяви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досягнутий</a:t>
            </a:r>
            <a:r>
              <a:rPr lang="ru-RU" dirty="0"/>
              <a:t> шляхом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i="1" dirty="0" err="1"/>
              <a:t>візуалізації</a:t>
            </a:r>
            <a:r>
              <a:rPr lang="ru-RU" i="1" dirty="0"/>
              <a:t>, </a:t>
            </a:r>
            <a:r>
              <a:rPr lang="ru-RU" i="1" dirty="0" err="1"/>
              <a:t>медитації</a:t>
            </a:r>
            <a:r>
              <a:rPr lang="ru-RU" i="1" dirty="0"/>
              <a:t> </a:t>
            </a:r>
            <a:r>
              <a:rPr lang="ru-RU" dirty="0"/>
              <a:t>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технік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зосередженню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та </a:t>
            </a:r>
            <a:r>
              <a:rPr lang="ru-RU" dirty="0" err="1"/>
              <a:t>створенню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образної</a:t>
            </a:r>
            <a:r>
              <a:rPr lang="ru-RU" dirty="0"/>
              <a:t> </a:t>
            </a:r>
            <a:r>
              <a:rPr lang="ru-RU" dirty="0" err="1"/>
              <a:t>уяви</a:t>
            </a:r>
            <a:r>
              <a:rPr lang="ru-RU" dirty="0"/>
              <a:t>.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24" y="3385358"/>
            <a:ext cx="5040560" cy="32840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53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3"/>
            <a:ext cx="83529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/>
              <a:t>	</a:t>
            </a:r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позитивного </a:t>
            </a:r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підсилення</a:t>
            </a:r>
            <a:endParaRPr lang="ru-RU" sz="24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стимул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зміцнений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використовувати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підсилення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нагороджувати</a:t>
            </a:r>
            <a:r>
              <a:rPr lang="ru-RU" dirty="0"/>
              <a:t> себе за </a:t>
            </a:r>
            <a:r>
              <a:rPr lang="ru-RU" dirty="0" err="1"/>
              <a:t>досягнення</a:t>
            </a:r>
            <a:r>
              <a:rPr lang="ru-RU" dirty="0"/>
              <a:t> маленьких </a:t>
            </a:r>
            <a:r>
              <a:rPr lang="ru-RU" dirty="0" err="1"/>
              <a:t>кроків</a:t>
            </a:r>
            <a:r>
              <a:rPr lang="ru-RU" dirty="0"/>
              <a:t> на шляху до мети,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дозволяючи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перерву на </a:t>
            </a:r>
            <a:r>
              <a:rPr lang="ru-RU" dirty="0" err="1"/>
              <a:t>улюблену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вечерю у </a:t>
            </a:r>
            <a:r>
              <a:rPr lang="ru-RU" dirty="0" err="1"/>
              <a:t>ресторані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важкого</a:t>
            </a:r>
            <a:r>
              <a:rPr lang="ru-RU" dirty="0"/>
              <a:t> </a:t>
            </a:r>
            <a:r>
              <a:rPr lang="ru-RU" dirty="0" err="1"/>
              <a:t>робочого</a:t>
            </a:r>
            <a:r>
              <a:rPr lang="ru-RU" dirty="0"/>
              <a:t> дня</a:t>
            </a:r>
            <a:r>
              <a:rPr lang="ru-RU" dirty="0" smtClean="0"/>
              <a:t>.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336" y="2618581"/>
            <a:ext cx="5985296" cy="3963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31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99288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творчості</a:t>
            </a:r>
            <a:endParaRPr lang="ru-RU" sz="24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Внутрішній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стимул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підсилено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 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стимулюючою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dirty="0" err="1"/>
              <a:t>Творча</a:t>
            </a:r>
            <a:r>
              <a:rPr lang="ru-RU" dirty="0"/>
              <a:t> робота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робите</a:t>
            </a:r>
            <a:r>
              <a:rPr lang="ru-RU" dirty="0"/>
              <a:t>, і </a:t>
            </a:r>
            <a:r>
              <a:rPr lang="ru-RU" dirty="0" err="1"/>
              <a:t>заохочувати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та </a:t>
            </a:r>
            <a:r>
              <a:rPr lang="ru-RU" dirty="0" err="1"/>
              <a:t>знань</a:t>
            </a:r>
            <a:r>
              <a:rPr lang="ru-RU" dirty="0"/>
              <a:t>.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419" y="2233716"/>
            <a:ext cx="3069388" cy="2455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64" y="3356992"/>
            <a:ext cx="3069388" cy="25313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807" y="3933056"/>
            <a:ext cx="2500156" cy="2455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77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640960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i="1" dirty="0" smtClean="0">
                <a:solidFill>
                  <a:schemeClr val="tx2">
                    <a:lumMod val="90000"/>
                  </a:schemeClr>
                </a:solidFill>
              </a:rPr>
              <a:t>			</a:t>
            </a:r>
            <a:r>
              <a:rPr lang="ru-RU" sz="20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самоконтролю</a:t>
            </a:r>
            <a:endParaRPr lang="ru-RU" sz="20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600"/>
              </a:spcBef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Самоконтроль є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ключовим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чинником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досягненні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мети.</a:t>
            </a:r>
            <a:endParaRPr lang="ru-RU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600"/>
              </a:spcBef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дисципліну</a:t>
            </a:r>
            <a:r>
              <a:rPr lang="ru-RU" dirty="0"/>
              <a:t> та самоконтроль,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плану і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кроки для </a:t>
            </a:r>
            <a:r>
              <a:rPr lang="ru-RU" dirty="0" err="1"/>
              <a:t>досягнення</a:t>
            </a:r>
            <a:r>
              <a:rPr lang="ru-RU" dirty="0"/>
              <a:t> мети.</a:t>
            </a:r>
            <a:endParaRPr lang="ru-RU" sz="1400" dirty="0"/>
          </a:p>
          <a:p>
            <a:pPr lvl="1">
              <a:spcBef>
                <a:spcPts val="600"/>
              </a:spcBef>
            </a:pPr>
            <a:r>
              <a:rPr lang="ru-RU" dirty="0" err="1"/>
              <a:t>Розвиток</a:t>
            </a:r>
            <a:r>
              <a:rPr lang="ru-RU" dirty="0"/>
              <a:t> самоконтролю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знадобитись</a:t>
            </a:r>
            <a:r>
              <a:rPr lang="ru-RU" dirty="0"/>
              <a:t> для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стимулу до </a:t>
            </a:r>
            <a:r>
              <a:rPr lang="ru-RU" dirty="0" err="1"/>
              <a:t>досягнення</a:t>
            </a:r>
            <a:r>
              <a:rPr lang="ru-RU" dirty="0"/>
              <a:t> мети</a:t>
            </a:r>
            <a:r>
              <a:rPr lang="ru-RU" dirty="0" smtClean="0"/>
              <a:t>.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ru-RU" sz="1400" dirty="0"/>
          </a:p>
          <a:p>
            <a:pPr lvl="0"/>
            <a:r>
              <a:rPr lang="en-US" sz="2000" b="1" i="1" dirty="0" smtClean="0">
                <a:solidFill>
                  <a:schemeClr val="tx2">
                    <a:lumMod val="90000"/>
                  </a:schemeClr>
                </a:solidFill>
              </a:rPr>
              <a:t>		 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95241"/>
            <a:ext cx="5688632" cy="41301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92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i="1" dirty="0" smtClean="0">
                <a:solidFill>
                  <a:schemeClr val="tx2">
                    <a:lumMod val="90000"/>
                  </a:schemeClr>
                </a:solidFill>
              </a:rPr>
              <a:t>	</a:t>
            </a:r>
            <a:r>
              <a:rPr lang="ru-RU" sz="20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Створення</a:t>
            </a:r>
            <a:r>
              <a:rPr lang="ru-RU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сприятливого</a:t>
            </a:r>
            <a:r>
              <a:rPr lang="ru-RU" sz="20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середовища</a:t>
            </a:r>
            <a:endParaRPr lang="ru-RU" sz="20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зберегти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мотивацію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досягнення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мети</a:t>
            </a:r>
            <a:r>
              <a:rPr lang="ru-RU" dirty="0"/>
              <a:t>.</a:t>
            </a:r>
            <a:endParaRPr lang="ru-RU" sz="1400" dirty="0"/>
          </a:p>
          <a:p>
            <a:pPr lvl="1" algn="just">
              <a:spcBef>
                <a:spcPts val="600"/>
              </a:spcBef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комфортного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зосереджувати</a:t>
            </a:r>
            <a:r>
              <a:rPr lang="ru-RU" dirty="0"/>
              <a:t> на мету та </a:t>
            </a:r>
            <a:r>
              <a:rPr lang="ru-RU" dirty="0" err="1"/>
              <a:t>збільшувати</a:t>
            </a:r>
            <a:r>
              <a:rPr lang="ru-RU" dirty="0"/>
              <a:t> </a:t>
            </a:r>
            <a:r>
              <a:rPr lang="ru-RU" dirty="0" err="1"/>
              <a:t>мотивацію</a:t>
            </a:r>
            <a:r>
              <a:rPr lang="ru-RU" dirty="0"/>
              <a:t>.</a:t>
            </a:r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420888"/>
            <a:ext cx="6480720" cy="3781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048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52500"/>
            <a:ext cx="8136903" cy="1362075"/>
          </a:xfrm>
        </p:spPr>
        <p:txBody>
          <a:bodyPr/>
          <a:lstStyle/>
          <a:p>
            <a:pPr algn="ctr"/>
            <a:r>
              <a:rPr lang="uk-UA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САМОАНАЛІЗ  СТИМУЛІВ  І 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ПЕРЕШКОД</a:t>
            </a:r>
            <a:endParaRPr lang="uk-U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068960"/>
            <a:ext cx="7772400" cy="253724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Анкетування</a:t>
            </a:r>
          </a:p>
          <a:p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/>
              <a:t>Оцініть за п’ятибальною системою чинники, які стимулюють розвиток Вашої професійної майстерності, мотивують до нього або перешкоджають йому: 5 – так (</a:t>
            </a:r>
            <a:r>
              <a:rPr lang="uk-UA" i="1" dirty="0"/>
              <a:t>перешкоджають або стимулюють</a:t>
            </a:r>
            <a:r>
              <a:rPr lang="uk-UA" dirty="0"/>
              <a:t>); 4 – скоріше так, ніж ні; 3 – і так, і ні; 2 – скоріше ні; 1 – </a:t>
            </a:r>
            <a:r>
              <a:rPr lang="uk-UA" dirty="0" err="1" smtClean="0"/>
              <a:t>ні</a:t>
            </a:r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58924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docs.google.com/forms/d/e/1FAIpQLScplianyJSEgAM4aU9W0FSQ9hplCxFGytfuJZgUj32YbNj3EA/viewform</a:t>
            </a:r>
            <a:endParaRPr lang="uk-UA" dirty="0" smtClean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904881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872" y="2470835"/>
            <a:ext cx="3888432" cy="3502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39552" y="692696"/>
            <a:ext cx="802838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</a:rPr>
              <a:t>Мета</a:t>
            </a: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2400" dirty="0"/>
              <a:t>усвідомлення своєї важливості в житті студентів.</a:t>
            </a: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</a:rPr>
              <a:t>Хід </a:t>
            </a:r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</a:rPr>
              <a:t>вправи</a:t>
            </a: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r>
              <a:rPr lang="uk-UA" sz="2400" dirty="0" smtClean="0"/>
              <a:t>Вам потрібно уявити,що </a:t>
            </a:r>
            <a:r>
              <a:rPr lang="uk-UA" sz="2400" dirty="0"/>
              <a:t>через 10 </a:t>
            </a:r>
            <a:r>
              <a:rPr lang="uk-UA" sz="2400" dirty="0" smtClean="0"/>
              <a:t>років ви </a:t>
            </a:r>
            <a:r>
              <a:rPr lang="uk-UA" sz="2400" dirty="0"/>
              <a:t>отримали листа від </a:t>
            </a:r>
            <a:r>
              <a:rPr lang="uk-UA" sz="2400" dirty="0" smtClean="0"/>
              <a:t>свого </a:t>
            </a:r>
            <a:r>
              <a:rPr lang="uk-UA" sz="2400" dirty="0"/>
              <a:t>студента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ВПРАВА « ЛИСТ ВІД СТУДЕНТА»</a:t>
            </a:r>
            <a:endParaRPr lang="ru-RU" sz="28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2646" y="2832620"/>
            <a:ext cx="4572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uk-UA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Завдання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Напишіть </a:t>
            </a:r>
            <a:r>
              <a:rPr lang="uk-UA" sz="2400" dirty="0"/>
              <a:t>цей лист від імені студента, що він пам’ятає про вчителя</a:t>
            </a:r>
            <a:r>
              <a:rPr lang="uk-UA" sz="2400" dirty="0" smtClean="0"/>
              <a:t>, за </a:t>
            </a:r>
            <a:r>
              <a:rPr lang="uk-UA" sz="2400" dirty="0"/>
              <a:t>що вдячний</a:t>
            </a:r>
            <a:r>
              <a:rPr lang="uk-UA" sz="2400" dirty="0" smtClean="0"/>
              <a:t>, як </a:t>
            </a:r>
            <a:r>
              <a:rPr lang="uk-UA" sz="2400" dirty="0"/>
              <a:t>уроки вплинули на його життя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601233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uk-UA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 написання можна прочитати листи.</a:t>
            </a: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921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9"/>
            <a:ext cx="7772400" cy="936104"/>
          </a:xfrm>
        </p:spPr>
        <p:txBody>
          <a:bodyPr/>
          <a:lstStyle/>
          <a:p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ТЕСТ ДЕЛІНГЕРА «Пізнай себе»</a:t>
            </a:r>
            <a:endParaRPr lang="uk-UA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340768"/>
            <a:ext cx="7772400" cy="1122238"/>
          </a:xfrm>
        </p:spPr>
        <p:txBody>
          <a:bodyPr/>
          <a:lstStyle/>
          <a:p>
            <a:pPr algn="ctr"/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Геометричні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фігури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розповісти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певні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характеру. 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70892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Подивіться</a:t>
            </a:r>
            <a:r>
              <a:rPr lang="ru-RU" dirty="0"/>
              <a:t> на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: </a:t>
            </a:r>
            <a:r>
              <a:rPr lang="ru-RU" i="1" dirty="0"/>
              <a:t>квадрат, </a:t>
            </a:r>
            <a:r>
              <a:rPr lang="ru-RU" i="1" dirty="0" err="1"/>
              <a:t>трикутник</a:t>
            </a:r>
            <a:r>
              <a:rPr lang="ru-RU" i="1" dirty="0"/>
              <a:t>, </a:t>
            </a:r>
            <a:r>
              <a:rPr lang="ru-RU" i="1" dirty="0" err="1"/>
              <a:t>прямокутник</a:t>
            </a:r>
            <a:r>
              <a:rPr lang="ru-RU" i="1" dirty="0"/>
              <a:t>, круг, зигзаг. </a:t>
            </a:r>
            <a:r>
              <a:rPr lang="ru-RU" dirty="0" err="1"/>
              <a:t>Оберіть</a:t>
            </a:r>
            <a:r>
              <a:rPr lang="ru-RU" dirty="0"/>
              <a:t> з них ту, яка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привабила</a:t>
            </a:r>
            <a:r>
              <a:rPr lang="ru-RU" dirty="0"/>
              <a:t> Вас. </a:t>
            </a:r>
            <a:r>
              <a:rPr lang="ru-RU" dirty="0" err="1"/>
              <a:t>Запишіть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№ 1.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проранжуйте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залишилися</a:t>
            </a:r>
            <a:r>
              <a:rPr lang="ru-RU" dirty="0"/>
              <a:t>, в порядку </a:t>
            </a:r>
            <a:r>
              <a:rPr lang="ru-RU" dirty="0" err="1"/>
              <a:t>переваги</a:t>
            </a:r>
            <a:r>
              <a:rPr lang="ru-RU" dirty="0"/>
              <a:t> і </a:t>
            </a:r>
            <a:r>
              <a:rPr lang="ru-RU" dirty="0" err="1"/>
              <a:t>запишіть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номерами</a:t>
            </a:r>
            <a:endParaRPr lang="uk-UA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323528" y="4221088"/>
            <a:ext cx="8640960" cy="1630997"/>
            <a:chOff x="179512" y="4086814"/>
            <a:chExt cx="8640960" cy="16309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9512" y="4149080"/>
              <a:ext cx="1512168" cy="1296144"/>
            </a:xfrm>
            <a:prstGeom prst="rect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076056" y="4153768"/>
              <a:ext cx="2016224" cy="1296144"/>
            </a:xfrm>
            <a:prstGeom prst="rect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Равнобедренный треугольник 6"/>
            <p:cNvSpPr/>
            <p:nvPr/>
          </p:nvSpPr>
          <p:spPr>
            <a:xfrm>
              <a:off x="1907704" y="4149080"/>
              <a:ext cx="1440160" cy="1300832"/>
            </a:xfrm>
            <a:prstGeom prst="triangle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3491880" y="4120108"/>
              <a:ext cx="1440160" cy="1363464"/>
            </a:xfrm>
            <a:prstGeom prst="ellipse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7332955" y="4086814"/>
              <a:ext cx="1487517" cy="1630997"/>
            </a:xfrm>
            <a:custGeom>
              <a:avLst/>
              <a:gdLst>
                <a:gd name="connsiteX0" fmla="*/ 0 w 1342721"/>
                <a:gd name="connsiteY0" fmla="*/ 476308 h 1630997"/>
                <a:gd name="connsiteX1" fmla="*/ 470517 w 1342721"/>
                <a:gd name="connsiteY1" fmla="*/ 14669 h 1630997"/>
                <a:gd name="connsiteX2" fmla="*/ 106532 w 1342721"/>
                <a:gd name="connsiteY2" fmla="*/ 964580 h 1630997"/>
                <a:gd name="connsiteX3" fmla="*/ 870012 w 1342721"/>
                <a:gd name="connsiteY3" fmla="*/ 147835 h 1630997"/>
                <a:gd name="connsiteX4" fmla="*/ 319596 w 1342721"/>
                <a:gd name="connsiteY4" fmla="*/ 1355198 h 1630997"/>
                <a:gd name="connsiteX5" fmla="*/ 1233996 w 1342721"/>
                <a:gd name="connsiteY5" fmla="*/ 236611 h 1630997"/>
                <a:gd name="connsiteX6" fmla="*/ 674703 w 1342721"/>
                <a:gd name="connsiteY6" fmla="*/ 1514996 h 1630997"/>
                <a:gd name="connsiteX7" fmla="*/ 1331651 w 1342721"/>
                <a:gd name="connsiteY7" fmla="*/ 769271 h 1630997"/>
                <a:gd name="connsiteX8" fmla="*/ 1091954 w 1342721"/>
                <a:gd name="connsiteY8" fmla="*/ 1603772 h 1630997"/>
                <a:gd name="connsiteX9" fmla="*/ 1154097 w 1342721"/>
                <a:gd name="connsiteY9" fmla="*/ 1443974 h 1630997"/>
                <a:gd name="connsiteX10" fmla="*/ 1100831 w 1342721"/>
                <a:gd name="connsiteY10" fmla="*/ 1603772 h 163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42721" h="1630997">
                  <a:moveTo>
                    <a:pt x="0" y="476308"/>
                  </a:moveTo>
                  <a:cubicBezTo>
                    <a:pt x="226381" y="204799"/>
                    <a:pt x="452762" y="-66710"/>
                    <a:pt x="470517" y="14669"/>
                  </a:cubicBezTo>
                  <a:cubicBezTo>
                    <a:pt x="488272" y="96048"/>
                    <a:pt x="39949" y="942386"/>
                    <a:pt x="106532" y="964580"/>
                  </a:cubicBezTo>
                  <a:cubicBezTo>
                    <a:pt x="173115" y="986774"/>
                    <a:pt x="834501" y="82732"/>
                    <a:pt x="870012" y="147835"/>
                  </a:cubicBezTo>
                  <a:cubicBezTo>
                    <a:pt x="905523" y="212938"/>
                    <a:pt x="258932" y="1340402"/>
                    <a:pt x="319596" y="1355198"/>
                  </a:cubicBezTo>
                  <a:cubicBezTo>
                    <a:pt x="380260" y="1369994"/>
                    <a:pt x="1174812" y="209978"/>
                    <a:pt x="1233996" y="236611"/>
                  </a:cubicBezTo>
                  <a:cubicBezTo>
                    <a:pt x="1293181" y="263244"/>
                    <a:pt x="658427" y="1426219"/>
                    <a:pt x="674703" y="1514996"/>
                  </a:cubicBezTo>
                  <a:cubicBezTo>
                    <a:pt x="690979" y="1603773"/>
                    <a:pt x="1262109" y="754475"/>
                    <a:pt x="1331651" y="769271"/>
                  </a:cubicBezTo>
                  <a:cubicBezTo>
                    <a:pt x="1401193" y="784067"/>
                    <a:pt x="1121546" y="1491322"/>
                    <a:pt x="1091954" y="1603772"/>
                  </a:cubicBezTo>
                  <a:cubicBezTo>
                    <a:pt x="1062362" y="1716223"/>
                    <a:pt x="1152618" y="1443974"/>
                    <a:pt x="1154097" y="1443974"/>
                  </a:cubicBezTo>
                  <a:cubicBezTo>
                    <a:pt x="1155576" y="1443974"/>
                    <a:pt x="1128203" y="1523873"/>
                    <a:pt x="1100831" y="1603772"/>
                  </a:cubicBezTo>
                </a:path>
              </a:pathLst>
            </a:custGeom>
            <a:no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99592" y="4746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00392" y="47590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48164" y="473451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5956" y="47514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1780" y="48346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323528" y="4233330"/>
            <a:ext cx="8640960" cy="1630997"/>
            <a:chOff x="179512" y="4086814"/>
            <a:chExt cx="8640960" cy="163099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79512" y="4149080"/>
              <a:ext cx="1512168" cy="1296144"/>
            </a:xfrm>
            <a:prstGeom prst="rect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076056" y="4153768"/>
              <a:ext cx="2016224" cy="1296144"/>
            </a:xfrm>
            <a:prstGeom prst="rect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1907704" y="4149080"/>
              <a:ext cx="1440160" cy="1300832"/>
            </a:xfrm>
            <a:prstGeom prst="triangle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3491880" y="4120108"/>
              <a:ext cx="1440160" cy="1363464"/>
            </a:xfrm>
            <a:prstGeom prst="ellipse">
              <a:avLst/>
            </a:prstGeom>
            <a:noFill/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7332955" y="4086814"/>
              <a:ext cx="1487517" cy="1630997"/>
            </a:xfrm>
            <a:custGeom>
              <a:avLst/>
              <a:gdLst>
                <a:gd name="connsiteX0" fmla="*/ 0 w 1342721"/>
                <a:gd name="connsiteY0" fmla="*/ 476308 h 1630997"/>
                <a:gd name="connsiteX1" fmla="*/ 470517 w 1342721"/>
                <a:gd name="connsiteY1" fmla="*/ 14669 h 1630997"/>
                <a:gd name="connsiteX2" fmla="*/ 106532 w 1342721"/>
                <a:gd name="connsiteY2" fmla="*/ 964580 h 1630997"/>
                <a:gd name="connsiteX3" fmla="*/ 870012 w 1342721"/>
                <a:gd name="connsiteY3" fmla="*/ 147835 h 1630997"/>
                <a:gd name="connsiteX4" fmla="*/ 319596 w 1342721"/>
                <a:gd name="connsiteY4" fmla="*/ 1355198 h 1630997"/>
                <a:gd name="connsiteX5" fmla="*/ 1233996 w 1342721"/>
                <a:gd name="connsiteY5" fmla="*/ 236611 h 1630997"/>
                <a:gd name="connsiteX6" fmla="*/ 674703 w 1342721"/>
                <a:gd name="connsiteY6" fmla="*/ 1514996 h 1630997"/>
                <a:gd name="connsiteX7" fmla="*/ 1331651 w 1342721"/>
                <a:gd name="connsiteY7" fmla="*/ 769271 h 1630997"/>
                <a:gd name="connsiteX8" fmla="*/ 1091954 w 1342721"/>
                <a:gd name="connsiteY8" fmla="*/ 1603772 h 1630997"/>
                <a:gd name="connsiteX9" fmla="*/ 1154097 w 1342721"/>
                <a:gd name="connsiteY9" fmla="*/ 1443974 h 1630997"/>
                <a:gd name="connsiteX10" fmla="*/ 1100831 w 1342721"/>
                <a:gd name="connsiteY10" fmla="*/ 1603772 h 1630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42721" h="1630997">
                  <a:moveTo>
                    <a:pt x="0" y="476308"/>
                  </a:moveTo>
                  <a:cubicBezTo>
                    <a:pt x="226381" y="204799"/>
                    <a:pt x="452762" y="-66710"/>
                    <a:pt x="470517" y="14669"/>
                  </a:cubicBezTo>
                  <a:cubicBezTo>
                    <a:pt x="488272" y="96048"/>
                    <a:pt x="39949" y="942386"/>
                    <a:pt x="106532" y="964580"/>
                  </a:cubicBezTo>
                  <a:cubicBezTo>
                    <a:pt x="173115" y="986774"/>
                    <a:pt x="834501" y="82732"/>
                    <a:pt x="870012" y="147835"/>
                  </a:cubicBezTo>
                  <a:cubicBezTo>
                    <a:pt x="905523" y="212938"/>
                    <a:pt x="258932" y="1340402"/>
                    <a:pt x="319596" y="1355198"/>
                  </a:cubicBezTo>
                  <a:cubicBezTo>
                    <a:pt x="380260" y="1369994"/>
                    <a:pt x="1174812" y="209978"/>
                    <a:pt x="1233996" y="236611"/>
                  </a:cubicBezTo>
                  <a:cubicBezTo>
                    <a:pt x="1293181" y="263244"/>
                    <a:pt x="658427" y="1426219"/>
                    <a:pt x="674703" y="1514996"/>
                  </a:cubicBezTo>
                  <a:cubicBezTo>
                    <a:pt x="690979" y="1603773"/>
                    <a:pt x="1262109" y="754475"/>
                    <a:pt x="1331651" y="769271"/>
                  </a:cubicBezTo>
                  <a:cubicBezTo>
                    <a:pt x="1401193" y="784067"/>
                    <a:pt x="1121546" y="1491322"/>
                    <a:pt x="1091954" y="1603772"/>
                  </a:cubicBezTo>
                  <a:cubicBezTo>
                    <a:pt x="1062362" y="1716223"/>
                    <a:pt x="1152618" y="1443974"/>
                    <a:pt x="1154097" y="1443974"/>
                  </a:cubicBezTo>
                  <a:cubicBezTo>
                    <a:pt x="1155576" y="1443974"/>
                    <a:pt x="1128203" y="1523873"/>
                    <a:pt x="1100831" y="1603772"/>
                  </a:cubicBezTo>
                </a:path>
              </a:pathLst>
            </a:custGeom>
            <a:no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99592" y="47590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00392" y="47712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48164" y="4746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75956" y="47636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91780" y="48468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13441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Скажи </a:t>
            </a:r>
            <a:r>
              <a:rPr lang="ru-RU" dirty="0" err="1">
                <a:solidFill>
                  <a:srgbClr val="7030A0"/>
                </a:solidFill>
              </a:rPr>
              <a:t>мені</a:t>
            </a:r>
            <a:r>
              <a:rPr lang="ru-RU" dirty="0">
                <a:solidFill>
                  <a:srgbClr val="7030A0"/>
                </a:solidFill>
              </a:rPr>
              <a:t>, і я забуду, покажи </a:t>
            </a:r>
            <a:r>
              <a:rPr lang="ru-RU" dirty="0" err="1">
                <a:solidFill>
                  <a:srgbClr val="7030A0"/>
                </a:solidFill>
              </a:rPr>
              <a:t>мені</a:t>
            </a:r>
            <a:r>
              <a:rPr lang="ru-RU" dirty="0">
                <a:solidFill>
                  <a:srgbClr val="7030A0"/>
                </a:solidFill>
              </a:rPr>
              <a:t>, і я </a:t>
            </a:r>
            <a:r>
              <a:rPr lang="ru-RU" dirty="0" err="1">
                <a:solidFill>
                  <a:srgbClr val="7030A0"/>
                </a:solidFill>
              </a:rPr>
              <a:t>запам’ятаю</a:t>
            </a:r>
            <a:r>
              <a:rPr lang="ru-RU" dirty="0">
                <a:solidFill>
                  <a:srgbClr val="7030A0"/>
                </a:solidFill>
              </a:rPr>
              <a:t>, дай </a:t>
            </a:r>
            <a:r>
              <a:rPr lang="ru-RU" dirty="0" err="1">
                <a:solidFill>
                  <a:srgbClr val="7030A0"/>
                </a:solidFill>
              </a:rPr>
              <a:t>мені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діяти</a:t>
            </a:r>
            <a:r>
              <a:rPr lang="ru-RU" dirty="0">
                <a:solidFill>
                  <a:srgbClr val="7030A0"/>
                </a:solidFill>
              </a:rPr>
              <a:t> самому, і я </a:t>
            </a:r>
            <a:r>
              <a:rPr lang="ru-RU" dirty="0" err="1">
                <a:solidFill>
                  <a:srgbClr val="7030A0"/>
                </a:solidFill>
              </a:rPr>
              <a:t>навчусь</a:t>
            </a:r>
            <a:r>
              <a:rPr lang="ru-RU" dirty="0">
                <a:solidFill>
                  <a:srgbClr val="7030A0"/>
                </a:solidFill>
              </a:rPr>
              <a:t>.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ДЯКУЮ ЗА СПІВПРАЦЮ!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018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543800" cy="1634480"/>
          </a:xfrm>
        </p:spPr>
        <p:txBody>
          <a:bodyPr>
            <a:normAutofit fontScale="90000"/>
          </a:bodyPr>
          <a:lstStyle/>
          <a:p>
            <a:r>
              <a:rPr lang="uk-UA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Мотивація</a:t>
            </a:r>
            <a:r>
              <a:rPr lang="uk-UA" sz="2800" dirty="0" smtClean="0">
                <a:latin typeface="+mn-lt"/>
              </a:rPr>
              <a:t> – це певна сила , що змушує людей діяти і досягати поставлених цілей. Це стимул , який змушує нас наполегливо працювати та підштовхує до успіху.</a:t>
            </a:r>
            <a:endParaRPr lang="ru-RU" sz="2800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20888"/>
            <a:ext cx="5760640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4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3068960"/>
            <a:ext cx="2913583" cy="2736304"/>
          </a:xfrm>
        </p:spPr>
        <p:txBody>
          <a:bodyPr>
            <a:noAutofit/>
          </a:bodyPr>
          <a:lstStyle/>
          <a:p>
            <a:pPr marL="342900" indent="-342900">
              <a:lnSpc>
                <a:spcPct val="250000"/>
              </a:lnSpc>
              <a:buFont typeface="Wingdings" pitchFamily="2" charset="2"/>
              <a:buChar char="q"/>
            </a:pPr>
            <a:r>
              <a:rPr lang="uk-UA" sz="2800" dirty="0" smtClean="0"/>
              <a:t>Внутрішня</a:t>
            </a:r>
          </a:p>
          <a:p>
            <a:pPr marL="342900" indent="-342900">
              <a:lnSpc>
                <a:spcPct val="250000"/>
              </a:lnSpc>
              <a:buFont typeface="Wingdings" pitchFamily="2" charset="2"/>
              <a:buChar char="q"/>
            </a:pPr>
            <a:r>
              <a:rPr lang="uk-UA" sz="2800" dirty="0" smtClean="0"/>
              <a:t>Зовнішня</a:t>
            </a:r>
            <a:endParaRPr lang="uk-UA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86409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ВИДИ МОТИВАЦІЇ</a:t>
            </a:r>
            <a:endParaRPr lang="ru-RU" b="1" i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564904"/>
            <a:ext cx="5574520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9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5970"/>
            <a:ext cx="7772400" cy="901799"/>
          </a:xfrm>
        </p:spPr>
        <p:txBody>
          <a:bodyPr/>
          <a:lstStyle/>
          <a:p>
            <a:r>
              <a:rPr lang="uk-UA" dirty="0" smtClean="0">
                <a:latin typeface="+mn-lt"/>
              </a:rPr>
              <a:t>Внутрішня мотивація</a:t>
            </a:r>
            <a:endParaRPr lang="uk-UA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60648"/>
            <a:ext cx="7772400" cy="864096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ВИДИ МОТИВАЦІЇ</a:t>
            </a:r>
            <a:endParaRPr lang="ru-RU" b="1" i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3221781"/>
            <a:ext cx="280831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/>
              <a:t>мотивація</a:t>
            </a:r>
            <a:r>
              <a:rPr lang="ru-RU" sz="2000" dirty="0"/>
              <a:t>, яка </a:t>
            </a:r>
            <a:r>
              <a:rPr lang="ru-RU" sz="2000" dirty="0" err="1"/>
              <a:t>виникає</a:t>
            </a:r>
            <a:r>
              <a:rPr lang="ru-RU" sz="2000" dirty="0"/>
              <a:t> </a:t>
            </a:r>
            <a:r>
              <a:rPr lang="ru-RU" sz="2000" dirty="0" err="1"/>
              <a:t>зсередини</a:t>
            </a:r>
            <a:r>
              <a:rPr lang="ru-RU" sz="2000" dirty="0"/>
              <a:t>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бажання</a:t>
            </a:r>
            <a:r>
              <a:rPr lang="ru-RU" sz="2000" dirty="0"/>
              <a:t> </a:t>
            </a:r>
            <a:r>
              <a:rPr lang="ru-RU" sz="2000" dirty="0" err="1"/>
              <a:t>здійснювати</a:t>
            </a:r>
            <a:r>
              <a:rPr lang="ru-RU" sz="2000" dirty="0"/>
              <a:t> </a:t>
            </a:r>
            <a:r>
              <a:rPr lang="ru-RU" sz="2000" dirty="0" err="1"/>
              <a:t>дії</a:t>
            </a:r>
            <a:r>
              <a:rPr lang="ru-RU" sz="2000" dirty="0"/>
              <a:t> для </a:t>
            </a:r>
            <a:r>
              <a:rPr lang="ru-RU" sz="2000" dirty="0" err="1"/>
              <a:t>задоволення</a:t>
            </a:r>
            <a:r>
              <a:rPr lang="ru-RU" sz="2000" dirty="0"/>
              <a:t> </a:t>
            </a:r>
            <a:r>
              <a:rPr lang="ru-RU" sz="2000" dirty="0" err="1"/>
              <a:t>внутрішніх</a:t>
            </a:r>
            <a:r>
              <a:rPr lang="ru-RU" sz="2000" dirty="0"/>
              <a:t> потреб та </a:t>
            </a:r>
            <a:r>
              <a:rPr lang="ru-RU" sz="2000" dirty="0" err="1"/>
              <a:t>цінностей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" r="3260"/>
          <a:stretch/>
        </p:blipFill>
        <p:spPr>
          <a:xfrm>
            <a:off x="2987824" y="2636912"/>
            <a:ext cx="5992427" cy="380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8952" y="1844824"/>
            <a:ext cx="56166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chemeClr val="tx2">
                    <a:lumMod val="90000"/>
                  </a:schemeClr>
                </a:solidFill>
              </a:rPr>
              <a:t>Задоволення</a:t>
            </a:r>
            <a:endParaRPr lang="ru-RU" i="1" dirty="0"/>
          </a:p>
          <a:p>
            <a:pPr lvl="0"/>
            <a:r>
              <a:rPr lang="ru-RU" dirty="0" smtClean="0"/>
              <a:t>Людина </a:t>
            </a:r>
            <a:r>
              <a:rPr lang="ru-RU" dirty="0" err="1"/>
              <a:t>відчуває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та </a:t>
            </a:r>
            <a:r>
              <a:rPr lang="ru-RU" dirty="0" err="1"/>
              <a:t>отримання</a:t>
            </a:r>
            <a:r>
              <a:rPr lang="ru-RU" dirty="0"/>
              <a:t> результату.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chemeClr val="tx2">
                    <a:lumMod val="90000"/>
                  </a:schemeClr>
                </a:solidFill>
              </a:rPr>
              <a:t>Самодостатність</a:t>
            </a:r>
            <a:endParaRPr lang="ru-RU" i="1" dirty="0" smtClean="0"/>
          </a:p>
          <a:p>
            <a:pPr lvl="0"/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/>
              <a:t>відчуває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є </a:t>
            </a:r>
            <a:r>
              <a:rPr lang="ru-RU" dirty="0" err="1"/>
              <a:t>важливими</a:t>
            </a:r>
            <a:r>
              <a:rPr lang="ru-RU" dirty="0"/>
              <a:t> та </a:t>
            </a:r>
            <a:r>
              <a:rPr lang="ru-RU" dirty="0" err="1"/>
              <a:t>самодостатніми</a:t>
            </a:r>
            <a:r>
              <a:rPr lang="ru-RU" dirty="0"/>
              <a:t>.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chemeClr val="tx2">
                    <a:lumMod val="90000"/>
                  </a:schemeClr>
                </a:solidFill>
              </a:rPr>
              <a:t>Інтроспекція</a:t>
            </a:r>
            <a:endParaRPr lang="ru-RU" i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ru-RU" dirty="0" smtClean="0"/>
              <a:t> </a:t>
            </a:r>
            <a:r>
              <a:rPr lang="ru-RU" dirty="0"/>
              <a:t>Людина </a:t>
            </a:r>
            <a:r>
              <a:rPr lang="ru-RU" dirty="0" err="1"/>
              <a:t>зосереджується</a:t>
            </a:r>
            <a:r>
              <a:rPr lang="ru-RU" dirty="0"/>
              <a:t> на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цінностях</a:t>
            </a:r>
            <a:r>
              <a:rPr lang="ru-RU" dirty="0"/>
              <a:t> та </a:t>
            </a:r>
            <a:r>
              <a:rPr lang="ru-RU" dirty="0" err="1"/>
              <a:t>мотиваціях</a:t>
            </a:r>
            <a:r>
              <a:rPr lang="ru-RU" dirty="0"/>
              <a:t>, а не на </a:t>
            </a:r>
            <a:r>
              <a:rPr lang="ru-RU" dirty="0" err="1"/>
              <a:t>зовнішніх</a:t>
            </a:r>
            <a:r>
              <a:rPr lang="ru-RU" dirty="0"/>
              <a:t> стимулах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19"/>
            <a:ext cx="2220466" cy="25202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852936"/>
            <a:ext cx="2220466" cy="2736304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93800" y="204922"/>
            <a:ext cx="7772400" cy="90179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Основні ознаки внутрішньої мотивації</a:t>
            </a:r>
            <a:endParaRPr lang="uk-UA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085184"/>
            <a:ext cx="87060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мотивація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у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особливо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креативності</a:t>
            </a:r>
            <a:r>
              <a:rPr lang="ru-RU" dirty="0"/>
              <a:t> та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dirty="0" err="1"/>
              <a:t>Наприклад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 книгу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малює</a:t>
            </a:r>
            <a:r>
              <a:rPr lang="ru-RU" dirty="0"/>
              <a:t> картину, 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мотивованою</a:t>
            </a:r>
            <a:r>
              <a:rPr lang="ru-RU" dirty="0"/>
              <a:t>, </a:t>
            </a:r>
            <a:r>
              <a:rPr lang="ru-RU" dirty="0" err="1"/>
              <a:t>бажаючи</a:t>
            </a:r>
            <a:r>
              <a:rPr lang="ru-RU" dirty="0"/>
              <a:t> </a:t>
            </a:r>
            <a:r>
              <a:rPr lang="ru-RU" dirty="0" err="1"/>
              <a:t>висловити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та </a:t>
            </a:r>
            <a:r>
              <a:rPr lang="ru-RU" dirty="0" err="1"/>
              <a:t>емоції</a:t>
            </a:r>
            <a:r>
              <a:rPr lang="ru-RU" dirty="0"/>
              <a:t>, а не тому,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отримає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це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98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5970"/>
            <a:ext cx="7772400" cy="901799"/>
          </a:xfrm>
        </p:spPr>
        <p:txBody>
          <a:bodyPr/>
          <a:lstStyle/>
          <a:p>
            <a:r>
              <a:rPr lang="uk-UA" dirty="0" smtClean="0">
                <a:latin typeface="+mn-lt"/>
              </a:rPr>
              <a:t>Зовнішня мотивація</a:t>
            </a:r>
            <a:endParaRPr lang="uk-UA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260648"/>
            <a:ext cx="7772400" cy="864096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ВИДИ МОТИВАЦІЇ</a:t>
            </a:r>
            <a:endParaRPr lang="ru-RU" b="1" i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7504" y="2852936"/>
            <a:ext cx="2952328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/>
              <a:t>мотивація</a:t>
            </a:r>
            <a:r>
              <a:rPr lang="ru-RU" sz="1800" dirty="0"/>
              <a:t>, яка </a:t>
            </a:r>
            <a:r>
              <a:rPr lang="ru-RU" sz="1800" dirty="0" err="1"/>
              <a:t>виникає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стимулів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регулюється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зовнішніми</a:t>
            </a:r>
            <a:r>
              <a:rPr lang="ru-RU" sz="1800" dirty="0" smtClean="0"/>
              <a:t> </a:t>
            </a:r>
            <a:r>
              <a:rPr lang="ru-RU" sz="1800" dirty="0" err="1" smtClean="0"/>
              <a:t>чинниками</a:t>
            </a:r>
            <a:r>
              <a:rPr lang="ru-RU" sz="1800" dirty="0" smtClean="0"/>
              <a:t>. </a:t>
            </a:r>
          </a:p>
          <a:p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бути </a:t>
            </a:r>
            <a:r>
              <a:rPr lang="ru-RU" sz="1800" dirty="0" err="1"/>
              <a:t>бажання</a:t>
            </a:r>
            <a:r>
              <a:rPr lang="ru-RU" sz="1800" dirty="0"/>
              <a:t> </a:t>
            </a:r>
            <a:r>
              <a:rPr lang="ru-RU" sz="1800" dirty="0" err="1" smtClean="0"/>
              <a:t>отримати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винагороду</a:t>
            </a:r>
            <a:r>
              <a:rPr lang="ru-RU" sz="1800" dirty="0" smtClean="0"/>
              <a:t>, </a:t>
            </a:r>
            <a:r>
              <a:rPr lang="ru-RU" sz="1800" dirty="0" err="1" smtClean="0"/>
              <a:t>уникнути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покарання,здобути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соціальний</a:t>
            </a:r>
            <a:r>
              <a:rPr lang="ru-RU" sz="1800" dirty="0" smtClean="0"/>
              <a:t> статус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задовольнити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очікування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людей.</a:t>
            </a:r>
            <a:endParaRPr lang="ru-RU" sz="1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636912"/>
            <a:ext cx="5904656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894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4345" y="1371502"/>
            <a:ext cx="45365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q"/>
            </a:pPr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Винагорода</a:t>
            </a:r>
            <a:endParaRPr lang="ru-RU" sz="1600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ru-RU" sz="1600" dirty="0" smtClean="0"/>
              <a:t>Людина </a:t>
            </a:r>
            <a:r>
              <a:rPr lang="ru-RU" sz="1600" dirty="0" err="1"/>
              <a:t>отримує</a:t>
            </a:r>
            <a:r>
              <a:rPr lang="ru-RU" sz="1600" dirty="0"/>
              <a:t> </a:t>
            </a:r>
            <a:r>
              <a:rPr lang="ru-RU" sz="1600" dirty="0" err="1"/>
              <a:t>винагороду</a:t>
            </a:r>
            <a:r>
              <a:rPr lang="ru-RU" sz="1600" dirty="0"/>
              <a:t> за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гроші</a:t>
            </a:r>
            <a:r>
              <a:rPr lang="ru-RU" sz="1600" dirty="0"/>
              <a:t>, </a:t>
            </a:r>
            <a:r>
              <a:rPr lang="ru-RU" sz="1600" dirty="0" err="1"/>
              <a:t>медалі</a:t>
            </a:r>
            <a:r>
              <a:rPr lang="ru-RU" sz="1600" dirty="0"/>
              <a:t>, похвали.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600" b="1" i="1" dirty="0" smtClean="0">
                <a:solidFill>
                  <a:schemeClr val="tx2">
                    <a:lumMod val="90000"/>
                  </a:schemeClr>
                </a:solidFill>
              </a:rPr>
              <a:t>Контроль</a:t>
            </a:r>
            <a:endParaRPr lang="ru-RU" sz="1600" i="1" dirty="0"/>
          </a:p>
          <a:p>
            <a:pPr lvl="0"/>
            <a:r>
              <a:rPr lang="ru-RU" sz="1600" dirty="0" smtClean="0"/>
              <a:t>Особа </a:t>
            </a:r>
            <a:r>
              <a:rPr lang="ru-RU" sz="1600" dirty="0" err="1"/>
              <a:t>виконує</a:t>
            </a:r>
            <a:r>
              <a:rPr lang="ru-RU" sz="1600" dirty="0"/>
              <a:t> </a:t>
            </a:r>
            <a:r>
              <a:rPr lang="ru-RU" sz="1600" dirty="0" err="1"/>
              <a:t>дію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уникнути</a:t>
            </a:r>
            <a:r>
              <a:rPr lang="ru-RU" sz="1600" dirty="0"/>
              <a:t> </a:t>
            </a:r>
            <a:r>
              <a:rPr lang="ru-RU" sz="1600" dirty="0" err="1"/>
              <a:t>покарання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негативних</a:t>
            </a:r>
            <a:r>
              <a:rPr lang="ru-RU" sz="1600" dirty="0"/>
              <a:t> </a:t>
            </a:r>
            <a:r>
              <a:rPr lang="ru-RU" sz="1600" dirty="0" err="1"/>
              <a:t>наслідків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втрати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погіршення</a:t>
            </a:r>
            <a:r>
              <a:rPr lang="ru-RU" sz="1600" dirty="0"/>
              <a:t> </a:t>
            </a:r>
            <a:r>
              <a:rPr lang="ru-RU" sz="1600" dirty="0" err="1"/>
              <a:t>стосунків</a:t>
            </a:r>
            <a:r>
              <a:rPr lang="ru-RU" sz="1600" dirty="0"/>
              <a:t>.</a:t>
            </a:r>
          </a:p>
          <a:p>
            <a:pPr marL="285750" lvl="0" indent="-285750">
              <a:spcBef>
                <a:spcPts val="600"/>
              </a:spcBef>
              <a:buFont typeface="Wingdings" pitchFamily="2" charset="2"/>
              <a:buChar char="q"/>
            </a:pPr>
            <a:r>
              <a:rPr lang="ru-RU" sz="1600" b="1" i="1" dirty="0" err="1">
                <a:solidFill>
                  <a:schemeClr val="tx2">
                    <a:lumMod val="90000"/>
                  </a:schemeClr>
                </a:solidFill>
              </a:rPr>
              <a:t>Зовнішня</a:t>
            </a:r>
            <a:r>
              <a:rPr lang="ru-RU" sz="1600" b="1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орієнтація</a:t>
            </a:r>
            <a:endParaRPr lang="ru-RU" sz="1600" dirty="0"/>
          </a:p>
          <a:p>
            <a:pPr lvl="0"/>
            <a:r>
              <a:rPr lang="ru-RU" sz="1600" dirty="0" smtClean="0"/>
              <a:t>Людина </a:t>
            </a:r>
            <a:r>
              <a:rPr lang="ru-RU" sz="1600" dirty="0" err="1"/>
              <a:t>зосереджується</a:t>
            </a:r>
            <a:r>
              <a:rPr lang="ru-RU" sz="1600" dirty="0"/>
              <a:t> на </a:t>
            </a:r>
            <a:r>
              <a:rPr lang="ru-RU" sz="1600" dirty="0" err="1"/>
              <a:t>зовнішніх</a:t>
            </a:r>
            <a:r>
              <a:rPr lang="ru-RU" sz="1600" dirty="0"/>
              <a:t> </a:t>
            </a:r>
            <a:r>
              <a:rPr lang="ru-RU" sz="1600" dirty="0" err="1"/>
              <a:t>чинниках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впливають</a:t>
            </a:r>
            <a:r>
              <a:rPr lang="ru-RU" sz="1600" dirty="0"/>
              <a:t> на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очікування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людей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8" y="2852936"/>
            <a:ext cx="3672407" cy="17281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81128"/>
            <a:ext cx="3672408" cy="19240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04" y="1340768"/>
            <a:ext cx="3672407" cy="143214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30302" y="44624"/>
            <a:ext cx="7772400" cy="90179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Основні ознаки зовнішньої мотивації</a:t>
            </a:r>
            <a:endParaRPr lang="uk-UA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84344" y="4635215"/>
            <a:ext cx="4780143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мотивація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корисною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досягнення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мети</a:t>
            </a:r>
            <a:r>
              <a:rPr lang="ru-RU" sz="1600" dirty="0"/>
              <a:t>, особливо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ціль</a:t>
            </a:r>
            <a:r>
              <a:rPr lang="ru-RU" sz="1600" dirty="0"/>
              <a:t> </a:t>
            </a:r>
            <a:r>
              <a:rPr lang="ru-RU" sz="1600" dirty="0" err="1"/>
              <a:t>стосується</a:t>
            </a:r>
            <a:r>
              <a:rPr lang="ru-RU" sz="1600" dirty="0"/>
              <a:t> </a:t>
            </a:r>
            <a:r>
              <a:rPr lang="ru-RU" sz="1600" dirty="0" err="1"/>
              <a:t>зовнішніх</a:t>
            </a:r>
            <a:r>
              <a:rPr lang="ru-RU" sz="1600" dirty="0"/>
              <a:t> </a:t>
            </a:r>
            <a:r>
              <a:rPr lang="ru-RU" sz="1600" dirty="0" err="1"/>
              <a:t>винагород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соціального</a:t>
            </a:r>
            <a:r>
              <a:rPr lang="ru-RU" sz="1600" dirty="0"/>
              <a:t> статусу.</a:t>
            </a:r>
          </a:p>
          <a:p>
            <a:pPr>
              <a:spcBef>
                <a:spcPts val="600"/>
              </a:spcBef>
            </a:pPr>
            <a:r>
              <a:rPr lang="ru-RU" sz="1600" dirty="0" err="1"/>
              <a:t>Проте</a:t>
            </a:r>
            <a:r>
              <a:rPr lang="ru-RU" sz="1600" dirty="0"/>
              <a:t>, вона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призвести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падіння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мотивації</a:t>
            </a:r>
            <a:r>
              <a:rPr lang="ru-RU" sz="1600" dirty="0"/>
              <a:t> та </a:t>
            </a:r>
            <a:r>
              <a:rPr lang="ru-RU" sz="1600" dirty="0" err="1"/>
              <a:t>невдачі</a:t>
            </a:r>
            <a:r>
              <a:rPr lang="ru-RU" sz="1600" dirty="0"/>
              <a:t>,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зовнішній</a:t>
            </a:r>
            <a:r>
              <a:rPr lang="ru-RU" sz="1600" dirty="0"/>
              <a:t> стимул </a:t>
            </a:r>
            <a:r>
              <a:rPr lang="ru-RU" sz="1600" dirty="0" err="1"/>
              <a:t>відсутній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неефективний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55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955538"/>
            <a:ext cx="59401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		</a:t>
            </a:r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Встановлення</a:t>
            </a:r>
            <a:r>
              <a:rPr lang="ru-RU" sz="1600" b="1" i="1" dirty="0" smtClean="0">
                <a:solidFill>
                  <a:schemeClr val="tx2">
                    <a:lumMod val="90000"/>
                  </a:schemeClr>
                </a:solidFill>
              </a:rPr>
              <a:t> мети</a:t>
            </a:r>
            <a:endParaRPr lang="ru-RU" sz="1600" i="1" dirty="0">
              <a:solidFill>
                <a:schemeClr val="tx2">
                  <a:lumMod val="90000"/>
                </a:schemeClr>
              </a:solidFill>
            </a:endParaRPr>
          </a:p>
          <a:p>
            <a:pPr lvl="1">
              <a:spcBef>
                <a:spcPts val="600"/>
              </a:spcBef>
            </a:pPr>
            <a:r>
              <a:rPr lang="ru-RU" sz="1600" dirty="0" err="1"/>
              <a:t>Важливо</a:t>
            </a:r>
            <a:r>
              <a:rPr lang="ru-RU" sz="1600" dirty="0"/>
              <a:t> </a:t>
            </a:r>
            <a:r>
              <a:rPr lang="ru-RU" sz="1600" dirty="0" err="1"/>
              <a:t>визначити</a:t>
            </a:r>
            <a:r>
              <a:rPr lang="ru-RU" sz="1600" dirty="0"/>
              <a:t>,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досягнути</a:t>
            </a:r>
            <a:r>
              <a:rPr lang="ru-RU" sz="1600" i="1" dirty="0"/>
              <a:t>, </a:t>
            </a:r>
            <a:r>
              <a:rPr lang="ru-RU" sz="1600" dirty="0"/>
              <a:t>і як </a:t>
            </a:r>
            <a:r>
              <a:rPr lang="ru-RU" sz="1600" dirty="0" err="1"/>
              <a:t>це</a:t>
            </a:r>
            <a:r>
              <a:rPr lang="ru-RU" sz="1600" dirty="0"/>
              <a:t> буде </a:t>
            </a:r>
            <a:r>
              <a:rPr lang="ru-RU" sz="1600" dirty="0" err="1"/>
              <a:t>допомагати</a:t>
            </a:r>
            <a:r>
              <a:rPr lang="ru-RU" sz="1600" dirty="0"/>
              <a:t> </a:t>
            </a:r>
            <a:r>
              <a:rPr lang="ru-RU" sz="1600" dirty="0" err="1"/>
              <a:t>отримати</a:t>
            </a:r>
            <a:r>
              <a:rPr lang="ru-RU" sz="1600" dirty="0"/>
              <a:t> </a:t>
            </a:r>
            <a:r>
              <a:rPr lang="ru-RU" sz="1600" dirty="0" err="1"/>
              <a:t>зовнішній</a:t>
            </a:r>
            <a:r>
              <a:rPr lang="ru-RU" sz="1600" dirty="0"/>
              <a:t> стимул,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високу</a:t>
            </a:r>
            <a:r>
              <a:rPr lang="ru-RU" sz="1600" dirty="0"/>
              <a:t> зарплату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престижну</a:t>
            </a:r>
            <a:r>
              <a:rPr lang="ru-RU" sz="1600" dirty="0"/>
              <a:t> посаду.</a:t>
            </a:r>
          </a:p>
          <a:p>
            <a:pPr lvl="1">
              <a:spcBef>
                <a:spcPts val="600"/>
              </a:spcBef>
            </a:pPr>
            <a:r>
              <a:rPr lang="ru-RU" sz="1600" dirty="0" err="1"/>
              <a:t>Чітко</a:t>
            </a:r>
            <a:r>
              <a:rPr lang="ru-RU" sz="1600" dirty="0"/>
              <a:t> </a:t>
            </a:r>
            <a:r>
              <a:rPr lang="ru-RU" sz="1600" dirty="0" err="1"/>
              <a:t>сформульована</a:t>
            </a:r>
            <a:r>
              <a:rPr lang="ru-RU" sz="1600" dirty="0"/>
              <a:t> мета </a:t>
            </a:r>
            <a:r>
              <a:rPr lang="ru-RU" sz="1600" dirty="0" err="1"/>
              <a:t>стимулює</a:t>
            </a:r>
            <a:r>
              <a:rPr lang="ru-RU" sz="1600" dirty="0"/>
              <a:t> </a:t>
            </a:r>
            <a:r>
              <a:rPr lang="ru-RU" sz="1600" dirty="0" err="1"/>
              <a:t>зусилля</a:t>
            </a:r>
            <a:r>
              <a:rPr lang="ru-RU" sz="1600" dirty="0"/>
              <a:t> для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досягнення</a:t>
            </a:r>
            <a:r>
              <a:rPr lang="ru-RU" sz="1600" dirty="0" smtClean="0"/>
              <a:t>.</a:t>
            </a:r>
          </a:p>
          <a:p>
            <a:pPr lvl="0" algn="ctr"/>
            <a:endParaRPr lang="ru-RU" sz="1600" b="1" i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 algn="ctr"/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Пошук</a:t>
            </a:r>
            <a:r>
              <a:rPr lang="ru-RU" sz="1600" b="1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інформації</a:t>
            </a:r>
            <a:endParaRPr lang="ru-RU" sz="1600" dirty="0"/>
          </a:p>
          <a:p>
            <a:pPr lvl="1">
              <a:spcBef>
                <a:spcPts val="600"/>
              </a:spcBef>
            </a:pPr>
            <a:r>
              <a:rPr lang="ru-RU" sz="1600" dirty="0" err="1"/>
              <a:t>Необхідно</a:t>
            </a:r>
            <a:r>
              <a:rPr lang="ru-RU" sz="1600" dirty="0"/>
              <a:t> знати,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отримання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зовнішнього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стимулу</a:t>
            </a:r>
            <a:r>
              <a:rPr lang="ru-RU" sz="1600" dirty="0"/>
              <a:t>, і </a:t>
            </a:r>
            <a:r>
              <a:rPr lang="ru-RU" sz="1600" dirty="0" err="1"/>
              <a:t>які</a:t>
            </a:r>
            <a:r>
              <a:rPr lang="ru-RU" sz="1600" dirty="0"/>
              <a:t> кроки </a:t>
            </a:r>
            <a:r>
              <a:rPr lang="ru-RU" sz="1600" dirty="0" err="1"/>
              <a:t>потрібно</a:t>
            </a:r>
            <a:r>
              <a:rPr lang="ru-RU" sz="1600" dirty="0"/>
              <a:t> </a:t>
            </a:r>
            <a:r>
              <a:rPr lang="ru-RU" sz="1600" dirty="0" err="1"/>
              <a:t>підняти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досягти</a:t>
            </a:r>
            <a:r>
              <a:rPr lang="ru-RU" sz="1600" dirty="0"/>
              <a:t>.</a:t>
            </a:r>
          </a:p>
          <a:p>
            <a:pPr lvl="1">
              <a:spcBef>
                <a:spcPts val="600"/>
              </a:spcBef>
            </a:pP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включати</a:t>
            </a:r>
            <a:r>
              <a:rPr lang="ru-RU" sz="1600" dirty="0"/>
              <a:t>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вимог</a:t>
            </a:r>
            <a:r>
              <a:rPr lang="ru-RU" sz="1600" dirty="0"/>
              <a:t> до посади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освіти</a:t>
            </a:r>
            <a:r>
              <a:rPr lang="ru-RU" sz="1600" dirty="0" smtClean="0"/>
              <a:t>.</a:t>
            </a:r>
          </a:p>
          <a:p>
            <a:pPr lvl="1"/>
            <a:endParaRPr lang="ru-RU" sz="1600" dirty="0"/>
          </a:p>
          <a:p>
            <a:pPr lvl="0" algn="ctr"/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Використання</a:t>
            </a:r>
            <a:r>
              <a:rPr lang="ru-RU" sz="1600" b="1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600" b="1" i="1" dirty="0" err="1">
                <a:solidFill>
                  <a:schemeClr val="tx2">
                    <a:lumMod val="90000"/>
                  </a:schemeClr>
                </a:solidFill>
              </a:rPr>
              <a:t>зовнішніх</a:t>
            </a:r>
            <a:r>
              <a:rPr lang="ru-RU" sz="1600" b="1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90000"/>
                  </a:schemeClr>
                </a:solidFill>
              </a:rPr>
              <a:t>стимулів</a:t>
            </a:r>
            <a:endParaRPr lang="ru-RU" sz="1600" i="1" dirty="0">
              <a:solidFill>
                <a:schemeClr val="tx2">
                  <a:lumMod val="90000"/>
                </a:schemeClr>
              </a:solidFill>
            </a:endParaRPr>
          </a:p>
          <a:p>
            <a:pPr lvl="1"/>
            <a:r>
              <a:rPr lang="ru-RU" sz="1600" dirty="0" err="1"/>
              <a:t>Важливо</a:t>
            </a:r>
            <a:r>
              <a:rPr lang="ru-RU" sz="1600" dirty="0"/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спосіб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отримання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зовнішнього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стимулу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шляхом </a:t>
            </a:r>
            <a:r>
              <a:rPr lang="ru-RU" sz="1600" dirty="0" err="1"/>
              <a:t>укладання</a:t>
            </a:r>
            <a:r>
              <a:rPr lang="ru-RU" sz="1600" dirty="0"/>
              <a:t> договору з </a:t>
            </a:r>
            <a:r>
              <a:rPr lang="ru-RU" sz="1600" dirty="0" err="1"/>
              <a:t>роботодавцем</a:t>
            </a:r>
            <a:r>
              <a:rPr lang="ru-RU" sz="1600" dirty="0"/>
              <a:t> на </a:t>
            </a:r>
            <a:r>
              <a:rPr lang="ru-RU" sz="1600" dirty="0" err="1"/>
              <a:t>отримання</a:t>
            </a:r>
            <a:r>
              <a:rPr lang="ru-RU" sz="1600" dirty="0"/>
              <a:t> бонусу за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певних</a:t>
            </a:r>
            <a:r>
              <a:rPr lang="ru-RU" sz="1600" dirty="0"/>
              <a:t> </a:t>
            </a:r>
            <a:r>
              <a:rPr lang="ru-RU" sz="1600" dirty="0" err="1"/>
              <a:t>цілей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власних</a:t>
            </a:r>
            <a:r>
              <a:rPr lang="ru-RU" sz="1600" dirty="0"/>
              <a:t> </a:t>
            </a:r>
            <a:r>
              <a:rPr lang="ru-RU" sz="1600" dirty="0" err="1"/>
              <a:t>нагород</a:t>
            </a:r>
            <a:r>
              <a:rPr lang="ru-RU" sz="1600" dirty="0"/>
              <a:t> за </a:t>
            </a:r>
            <a:r>
              <a:rPr lang="ru-RU" sz="1600" dirty="0" err="1"/>
              <a:t>досягнення</a:t>
            </a:r>
            <a:r>
              <a:rPr lang="ru-RU" sz="1600" dirty="0"/>
              <a:t> мети.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3096344" cy="4464496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30302" y="44624"/>
            <a:ext cx="8190170" cy="90179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Розвиток зовнішньої мотивації</a:t>
            </a:r>
            <a:endParaRPr lang="uk-UA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28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5099" y="1090439"/>
            <a:ext cx="828092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самосвідомості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spcBef>
                <a:spcPts val="600"/>
              </a:spcBef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Важливо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знати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інтереси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робите</a:t>
            </a:r>
            <a:r>
              <a:rPr lang="ru-RU" dirty="0"/>
              <a:t>.</a:t>
            </a:r>
          </a:p>
          <a:p>
            <a:pPr lvl="1" algn="just">
              <a:spcBef>
                <a:spcPts val="600"/>
              </a:spcBef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цінуєте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людьми,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для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колегами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 smtClean="0"/>
              <a:t>.</a:t>
            </a:r>
            <a:endParaRPr lang="en-US" dirty="0" smtClean="0"/>
          </a:p>
          <a:p>
            <a:pPr lvl="1" algn="just">
              <a:spcBef>
                <a:spcPts val="600"/>
              </a:spcBef>
            </a:pPr>
            <a:endParaRPr lang="en-US" dirty="0" smtClean="0"/>
          </a:p>
          <a:p>
            <a:pPr lvl="1"/>
            <a:endParaRPr lang="ru-RU" dirty="0"/>
          </a:p>
          <a:p>
            <a:pPr lvl="0"/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0"/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289" y="2924944"/>
            <a:ext cx="6521398" cy="3712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5099" y="188640"/>
            <a:ext cx="8190170" cy="90179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Розвиток внутрішньої мотивації</a:t>
            </a:r>
            <a:endParaRPr lang="uk-UA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99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315</TotalTime>
  <Words>580</Words>
  <Application>Microsoft Office PowerPoint</Application>
  <PresentationFormat>Екран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Справедливость</vt:lpstr>
      <vt:lpstr>Мотивація - рушійна сила</vt:lpstr>
      <vt:lpstr>Мотивація – це певна сила , що змушує людей діяти і досягати поставлених цілей. Це стимул , який змушує нас наполегливо працювати та підштовхує до успіху.</vt:lpstr>
      <vt:lpstr>ВИДИ МОТИВАЦІЇ</vt:lpstr>
      <vt:lpstr>Внутрішня мотивація</vt:lpstr>
      <vt:lpstr>Презентація PowerPoint</vt:lpstr>
      <vt:lpstr>Зовнішня мотивація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САМОАНАЛІЗ  СТИМУЛІВ  І ПЕРЕШКОД</vt:lpstr>
      <vt:lpstr>Презентація PowerPoint</vt:lpstr>
      <vt:lpstr>ТЕСТ ДЕЛІНГЕРА «Пізнай себе»</vt:lpstr>
      <vt:lpstr>ДЯКУЮ ЗА СПІВПРАЦЮ!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Мотивація рушійна сила</dc:title>
  <dc:creator>User</dc:creator>
  <cp:lastModifiedBy>Пользователь</cp:lastModifiedBy>
  <cp:revision>33</cp:revision>
  <dcterms:created xsi:type="dcterms:W3CDTF">2025-02-13T07:56:32Z</dcterms:created>
  <dcterms:modified xsi:type="dcterms:W3CDTF">2025-03-12T12:35:36Z</dcterms:modified>
</cp:coreProperties>
</file>