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666" r:id="rId2"/>
    <p:sldId id="659" r:id="rId3"/>
    <p:sldId id="660" r:id="rId4"/>
    <p:sldId id="661" r:id="rId5"/>
    <p:sldId id="662" r:id="rId6"/>
    <p:sldId id="663" r:id="rId7"/>
    <p:sldId id="664" r:id="rId8"/>
    <p:sldId id="670" r:id="rId9"/>
    <p:sldId id="671" r:id="rId10"/>
    <p:sldId id="667" r:id="rId11"/>
    <p:sldId id="669" r:id="rId12"/>
    <p:sldId id="6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5" autoAdjust="0"/>
    <p:restoredTop sz="92128" autoAdjust="0"/>
  </p:normalViewPr>
  <p:slideViewPr>
    <p:cSldViewPr>
      <p:cViewPr varScale="1">
        <p:scale>
          <a:sx n="66" d="100"/>
          <a:sy n="66" d="100"/>
        </p:scale>
        <p:origin x="3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A60E-46C0-4B6B-AAFD-82977DB02944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029E-B8AF-4CAE-86E2-AB87BC9976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84E8D-C1AC-46AC-86D5-BF17E15DCA65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582C-AF2A-40B1-8B29-D5145D75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CFEF-A396-4CD1-AA62-F7D8EE93712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4264-F840-41D6-82B6-9497250F5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C4BA-4F5E-44A7-9870-C2C041399EFE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CFB9-7505-49D6-BED0-DC05ECBEF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D985-80E5-417E-A6E8-6CABD22D9E9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4E770-773A-4558-89B5-DC62679F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2036-04CF-4345-A953-A67D34E881A4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8B01-0D3B-41F1-8BB6-998C61B2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3C56-F039-4755-AD96-DBA2683380AB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01CD-510E-41FA-BE21-894856023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9A45-0D50-4A55-8F26-DD08652A192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ECD9-D1F9-4D9A-805D-5BCD46080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E958-BECF-4EEA-BBD9-B2A2D85443F5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BDE8-0AAE-48ED-8237-3554D50D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E212-F016-476B-8BE8-7A77B5229C7D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2B0C-483D-428C-88E9-382FA1DA5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95D5-39F7-4C4B-998D-0F6FE7794AF9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970A-1A43-4C81-92F8-4FE7EE09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09E6F-D7F4-4251-BBD5-9158019C427F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8755-3958-4179-B05A-D7153C9BE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56CE1A-380D-4A79-A74A-D2A05B59B91C}" type="datetimeFigureOut">
              <a:rPr lang="ru-RU"/>
              <a:pPr>
                <a:defRPr/>
              </a:pPr>
              <a:t>23.12.2024</a:t>
            </a:fld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4CBD4B-D511-4009-AF6F-A36332F27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744365"/>
          </a:xfrm>
        </p:spPr>
        <p:txBody>
          <a:bodyPr/>
          <a:lstStyle/>
          <a:p>
            <a:pPr algn="ctr"/>
            <a:r>
              <a:rPr lang="uk-UA" dirty="0" smtClean="0"/>
              <a:t>Традиції українського Різдва</a:t>
            </a:r>
            <a:endParaRPr lang="uk-UA" dirty="0"/>
          </a:p>
        </p:txBody>
      </p:sp>
      <p:pic>
        <p:nvPicPr>
          <p:cNvPr id="8194" name="Picture 2" descr="C:\Users\Serg\Desktop\Різдво\collage61-e1514122318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992888" cy="47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853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5175" cy="736253"/>
          </a:xfrm>
        </p:spPr>
        <p:txBody>
          <a:bodyPr/>
          <a:lstStyle/>
          <a:p>
            <a:pPr algn="ctr"/>
            <a:r>
              <a:rPr lang="ru-RU" sz="3200" dirty="0" err="1"/>
              <a:t>Традиції</a:t>
            </a:r>
            <a:r>
              <a:rPr lang="ru-RU" sz="3200" dirty="0"/>
              <a:t> та </a:t>
            </a:r>
            <a:r>
              <a:rPr lang="ru-RU" sz="3200" dirty="0" err="1"/>
              <a:t>прикмети</a:t>
            </a:r>
            <a:r>
              <a:rPr lang="ru-RU" sz="3200" dirty="0"/>
              <a:t> на </a:t>
            </a:r>
            <a:r>
              <a:rPr lang="ru-RU" sz="3200" dirty="0" err="1"/>
              <a:t>Різдво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2880320"/>
          </a:xfrm>
        </p:spPr>
        <p:txBody>
          <a:bodyPr/>
          <a:lstStyle/>
          <a:p>
            <a:r>
              <a:rPr lang="uk-UA" sz="2400" dirty="0"/>
              <a:t>На Різдво багато снігу - буде врожай </a:t>
            </a:r>
            <a:r>
              <a:rPr lang="uk-UA" sz="2400" dirty="0" smtClean="0"/>
              <a:t>озимини </a:t>
            </a:r>
          </a:p>
          <a:p>
            <a:r>
              <a:rPr lang="uk-UA" sz="2400" dirty="0" smtClean="0"/>
              <a:t>Якщо </a:t>
            </a:r>
            <a:r>
              <a:rPr lang="uk-UA" sz="2400" dirty="0"/>
              <a:t>під стріхою на Різдво багато бурульок - гарно вродить </a:t>
            </a:r>
            <a:r>
              <a:rPr lang="uk-UA" sz="2400" dirty="0" smtClean="0"/>
              <a:t>ячмінь </a:t>
            </a:r>
          </a:p>
          <a:p>
            <a:r>
              <a:rPr lang="uk-UA" sz="2400" dirty="0" smtClean="0"/>
              <a:t>Рясніє </a:t>
            </a:r>
            <a:r>
              <a:rPr lang="uk-UA" sz="2400" dirty="0"/>
              <a:t>іній на деревах - очікується чудовий врожай </a:t>
            </a:r>
            <a:r>
              <a:rPr lang="uk-UA" sz="2400" dirty="0" smtClean="0"/>
              <a:t>озимини </a:t>
            </a:r>
          </a:p>
          <a:p>
            <a:r>
              <a:rPr lang="uk-UA" sz="2400" dirty="0" smtClean="0"/>
              <a:t>Зелене </a:t>
            </a:r>
            <a:r>
              <a:rPr lang="uk-UA" sz="2400" dirty="0"/>
              <a:t>Різдво - означає білий Великдень.</a:t>
            </a:r>
          </a:p>
        </p:txBody>
      </p:sp>
      <p:pic>
        <p:nvPicPr>
          <p:cNvPr id="9218" name="Picture 2" descr="C:\Users\Serg\Desktop\Різдво\251-e1515059878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3415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erg\Desktop\Різдво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56" y="3789040"/>
            <a:ext cx="4320480" cy="27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255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5175" cy="736253"/>
          </a:xfrm>
        </p:spPr>
        <p:txBody>
          <a:bodyPr/>
          <a:lstStyle/>
          <a:p>
            <a:pPr algn="ctr"/>
            <a:r>
              <a:rPr lang="ru-RU" sz="3200" dirty="0" err="1"/>
              <a:t>Традиції</a:t>
            </a:r>
            <a:r>
              <a:rPr lang="ru-RU" sz="3200" dirty="0"/>
              <a:t> та </a:t>
            </a:r>
            <a:r>
              <a:rPr lang="ru-RU" sz="3200" dirty="0" err="1"/>
              <a:t>прикмети</a:t>
            </a:r>
            <a:r>
              <a:rPr lang="ru-RU" sz="3200" dirty="0"/>
              <a:t> на </a:t>
            </a:r>
            <a:r>
              <a:rPr lang="ru-RU" sz="3200" dirty="0" err="1"/>
              <a:t>Різдво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err="1"/>
              <a:t>Зранку</a:t>
            </a:r>
            <a:r>
              <a:rPr lang="ru-RU" sz="2000" dirty="0"/>
              <a:t> на свято </a:t>
            </a:r>
            <a:r>
              <a:rPr lang="ru-RU" sz="2000" dirty="0" err="1"/>
              <a:t>Різдва</a:t>
            </a:r>
            <a:r>
              <a:rPr lang="ru-RU" sz="2000" dirty="0"/>
              <a:t> Христового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dirty="0" err="1"/>
              <a:t>вечері</a:t>
            </a:r>
            <a:r>
              <a:rPr lang="ru-RU" sz="2000" dirty="0"/>
              <a:t> разом з </a:t>
            </a:r>
            <a:r>
              <a:rPr lang="ru-RU" sz="2000" dirty="0" err="1"/>
              <a:t>посоленим</a:t>
            </a:r>
            <a:r>
              <a:rPr lang="ru-RU" sz="2000" dirty="0"/>
              <a:t> </a:t>
            </a:r>
            <a:r>
              <a:rPr lang="ru-RU" sz="2000" dirty="0" err="1"/>
              <a:t>окрайцем</a:t>
            </a:r>
            <a:r>
              <a:rPr lang="ru-RU" sz="2000" dirty="0"/>
              <a:t> “пирога”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паляниці</a:t>
            </a:r>
            <a:r>
              <a:rPr lang="ru-RU" sz="2000" dirty="0"/>
              <a:t>,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накрита</a:t>
            </a:r>
            <a:r>
              <a:rPr lang="ru-RU" sz="2000" dirty="0"/>
              <a:t> кутя, </a:t>
            </a:r>
            <a:r>
              <a:rPr lang="ru-RU" sz="2000" dirty="0" err="1"/>
              <a:t>господар</a:t>
            </a:r>
            <a:r>
              <a:rPr lang="ru-RU" sz="2000" dirty="0"/>
              <a:t> </a:t>
            </a:r>
            <a:r>
              <a:rPr lang="ru-RU" sz="2000" dirty="0" err="1"/>
              <a:t>згодовував</a:t>
            </a:r>
            <a:r>
              <a:rPr lang="ru-RU" sz="2000" dirty="0"/>
              <a:t> </a:t>
            </a:r>
            <a:r>
              <a:rPr lang="ru-RU" sz="2000" dirty="0" err="1"/>
              <a:t>худобі</a:t>
            </a:r>
            <a:r>
              <a:rPr lang="ru-RU" sz="2000" dirty="0"/>
              <a:t>. </a:t>
            </a:r>
            <a:r>
              <a:rPr lang="ru-RU" sz="2000" dirty="0" err="1"/>
              <a:t>Позосталу</a:t>
            </a:r>
            <a:r>
              <a:rPr lang="ru-RU" sz="2000" dirty="0"/>
              <a:t> </a:t>
            </a:r>
            <a:r>
              <a:rPr lang="ru-RU" sz="2000" dirty="0" err="1"/>
              <a:t>кутю</a:t>
            </a:r>
            <a:r>
              <a:rPr lang="ru-RU" sz="2000" dirty="0"/>
              <a:t> </a:t>
            </a:r>
            <a:r>
              <a:rPr lang="ru-RU" sz="2000" dirty="0" err="1"/>
              <a:t>віддавали</a:t>
            </a:r>
            <a:r>
              <a:rPr lang="ru-RU" sz="2000" dirty="0"/>
              <a:t> </a:t>
            </a:r>
            <a:r>
              <a:rPr lang="ru-RU" sz="2000" dirty="0" err="1"/>
              <a:t>курям</a:t>
            </a:r>
            <a:r>
              <a:rPr lang="ru-RU" sz="2000" dirty="0"/>
              <a:t>. </a:t>
            </a:r>
            <a:r>
              <a:rPr lang="ru-RU" sz="2000" dirty="0" err="1"/>
              <a:t>Помиї</a:t>
            </a:r>
            <a:r>
              <a:rPr lang="ru-RU" sz="2000" dirty="0"/>
              <a:t> з посуду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діставалися</a:t>
            </a:r>
            <a:r>
              <a:rPr lang="ru-RU" sz="2000" dirty="0"/>
              <a:t> </a:t>
            </a:r>
            <a:r>
              <a:rPr lang="ru-RU" sz="2000" dirty="0" err="1"/>
              <a:t>корові</a:t>
            </a:r>
            <a:r>
              <a:rPr lang="ru-RU" sz="2000" dirty="0"/>
              <a:t>, </a:t>
            </a:r>
            <a:r>
              <a:rPr lang="ru-RU" sz="2000" dirty="0" err="1"/>
              <a:t>хоч</a:t>
            </a:r>
            <a:r>
              <a:rPr lang="ru-RU" sz="2000" dirty="0"/>
              <a:t> </a:t>
            </a:r>
            <a:r>
              <a:rPr lang="ru-RU" sz="2000" dirty="0" err="1"/>
              <a:t>дехто</a:t>
            </a:r>
            <a:r>
              <a:rPr lang="ru-RU" sz="2000" dirty="0"/>
              <a:t> </a:t>
            </a:r>
            <a:r>
              <a:rPr lang="ru-RU" sz="2000" dirty="0" err="1"/>
              <a:t>виливав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плодові</a:t>
            </a:r>
            <a:r>
              <a:rPr lang="ru-RU" sz="2000" dirty="0"/>
              <a:t> дерева,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родили, а </a:t>
            </a:r>
            <a:r>
              <a:rPr lang="ru-RU" sz="2000" dirty="0" err="1"/>
              <a:t>дехто</a:t>
            </a:r>
            <a:r>
              <a:rPr lang="ru-RU" sz="2000" dirty="0"/>
              <a:t> </a:t>
            </a:r>
            <a:r>
              <a:rPr lang="ru-RU" sz="2000" dirty="0" err="1"/>
              <a:t>зберігав</a:t>
            </a:r>
            <a:r>
              <a:rPr lang="ru-RU" sz="2000" dirty="0"/>
              <a:t> для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вроків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бородавок.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 err="1"/>
              <a:t>Різдво</a:t>
            </a:r>
            <a:r>
              <a:rPr lang="ru-RU" sz="2000" dirty="0"/>
              <a:t> на </a:t>
            </a:r>
            <a:r>
              <a:rPr lang="ru-RU" sz="2000" dirty="0" err="1"/>
              <a:t>столі</a:t>
            </a:r>
            <a:r>
              <a:rPr lang="ru-RU" sz="2000" dirty="0"/>
              <a:t> –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скоромні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страви</a:t>
            </a:r>
            <a:r>
              <a:rPr lang="ru-RU" sz="2000" dirty="0"/>
              <a:t>, </a:t>
            </a:r>
            <a:r>
              <a:rPr lang="ru-RU" sz="2000" dirty="0" err="1"/>
              <a:t>багатші</a:t>
            </a:r>
            <a:r>
              <a:rPr lang="ru-RU" sz="2000" dirty="0"/>
              <a:t> до свята кололи й </a:t>
            </a:r>
            <a:r>
              <a:rPr lang="ru-RU" sz="2000" dirty="0" smtClean="0"/>
              <a:t>                                                             кабана</a:t>
            </a:r>
            <a:r>
              <a:rPr lang="ru-RU" sz="2000" dirty="0"/>
              <a:t>. </a:t>
            </a:r>
            <a:r>
              <a:rPr lang="ru-RU" sz="2000" dirty="0" err="1"/>
              <a:t>Подекуди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снідали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</a:t>
            </a:r>
            <a:r>
              <a:rPr lang="ru-RU" sz="2000" dirty="0" err="1" smtClean="0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залишилось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Вілії</a:t>
            </a:r>
            <a:r>
              <a:rPr lang="ru-RU" sz="2000" dirty="0"/>
              <a:t>, а </a:t>
            </a:r>
            <a:r>
              <a:rPr lang="ru-RU" sz="2000" dirty="0" err="1"/>
              <a:t>скоромне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</a:t>
            </a:r>
            <a:r>
              <a:rPr lang="ru-RU" sz="2000" dirty="0" err="1" smtClean="0"/>
              <a:t>їли</a:t>
            </a:r>
            <a:r>
              <a:rPr lang="ru-RU" sz="2000" dirty="0" smtClean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обіду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на </a:t>
            </a:r>
            <a:r>
              <a:rPr lang="ru-RU" sz="2000" dirty="0" err="1"/>
              <a:t>Різдво</a:t>
            </a:r>
            <a:r>
              <a:rPr lang="ru-RU" sz="2000" dirty="0"/>
              <a:t>, як і на </a:t>
            </a:r>
            <a:r>
              <a:rPr lang="ru-RU" sz="2000" dirty="0" smtClean="0"/>
              <a:t>                               </a:t>
            </a:r>
            <a:r>
              <a:rPr lang="ru-RU" sz="2000" dirty="0" err="1" smtClean="0"/>
              <a:t>Великдень</a:t>
            </a:r>
            <a:r>
              <a:rPr lang="ru-RU" sz="2000" dirty="0"/>
              <a:t>, не годиться вдень </a:t>
            </a:r>
            <a:r>
              <a:rPr lang="ru-RU" sz="2000" dirty="0" err="1"/>
              <a:t>спати</a:t>
            </a:r>
            <a:r>
              <a:rPr lang="ru-RU" sz="2000" dirty="0"/>
              <a:t>, “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сівба</a:t>
            </a:r>
            <a:r>
              <a:rPr lang="ru-RU" sz="2000" dirty="0"/>
              <a:t> буде </a:t>
            </a:r>
            <a:r>
              <a:rPr lang="ru-RU" sz="2000" dirty="0" smtClean="0"/>
              <a:t>                                                      </a:t>
            </a:r>
            <a:r>
              <a:rPr lang="ru-RU" sz="2000" dirty="0" err="1" smtClean="0"/>
              <a:t>падати</a:t>
            </a:r>
            <a:r>
              <a:rPr lang="ru-RU" sz="2000" dirty="0"/>
              <a:t>”.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клали на </a:t>
            </a:r>
            <a:r>
              <a:rPr lang="ru-RU" sz="2000" dirty="0" err="1"/>
              <a:t>стіл</a:t>
            </a:r>
            <a:r>
              <a:rPr lang="ru-RU" sz="2000" dirty="0"/>
              <a:t> </a:t>
            </a:r>
            <a:r>
              <a:rPr lang="ru-RU" sz="2000" dirty="0" err="1"/>
              <a:t>нічого</a:t>
            </a:r>
            <a:r>
              <a:rPr lang="ru-RU" sz="2000" dirty="0"/>
              <a:t> з </a:t>
            </a:r>
            <a:r>
              <a:rPr lang="ru-RU" sz="2000" dirty="0" err="1"/>
              <a:t>одягу</a:t>
            </a:r>
            <a:r>
              <a:rPr lang="ru-RU" sz="2000" dirty="0"/>
              <a:t>, “</a:t>
            </a:r>
            <a:r>
              <a:rPr lang="ru-RU" sz="2000" dirty="0" err="1"/>
              <a:t>щоби</a:t>
            </a: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</a:t>
            </a:r>
            <a:r>
              <a:rPr lang="ru-RU" sz="2000" dirty="0" err="1" smtClean="0"/>
              <a:t>кертина</a:t>
            </a:r>
            <a:r>
              <a:rPr lang="ru-RU" sz="2000" dirty="0" smtClean="0"/>
              <a:t> </a:t>
            </a:r>
            <a:r>
              <a:rPr lang="ru-RU" sz="2000" dirty="0"/>
              <a:t>не точила </a:t>
            </a:r>
            <a:r>
              <a:rPr lang="ru-RU" sz="2000" dirty="0" err="1"/>
              <a:t>землі</a:t>
            </a:r>
            <a:r>
              <a:rPr lang="ru-RU" sz="2000" dirty="0"/>
              <a:t>”.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Подекуди</a:t>
            </a:r>
            <a:r>
              <a:rPr lang="ru-RU" sz="2000" dirty="0" smtClean="0"/>
              <a:t> </a:t>
            </a:r>
            <a:r>
              <a:rPr lang="ru-RU" sz="2000" dirty="0" err="1"/>
              <a:t>примічали</a:t>
            </a:r>
            <a:r>
              <a:rPr lang="ru-RU" sz="2000" dirty="0"/>
              <a:t>, на </a:t>
            </a:r>
            <a:r>
              <a:rPr lang="ru-RU" sz="2000" dirty="0" err="1"/>
              <a:t>який</a:t>
            </a:r>
            <a:r>
              <a:rPr lang="ru-RU" sz="2000" dirty="0"/>
              <a:t> день припало </a:t>
            </a:r>
            <a:r>
              <a:rPr lang="ru-RU" sz="2000" dirty="0" err="1"/>
              <a:t>Різдво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у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самий</a:t>
            </a:r>
            <a:r>
              <a:rPr lang="ru-RU" sz="2000" dirty="0"/>
              <a:t> день </a:t>
            </a:r>
            <a:r>
              <a:rPr lang="ru-RU" sz="2000" dirty="0" err="1"/>
              <a:t>почати</a:t>
            </a:r>
            <a:r>
              <a:rPr lang="ru-RU" sz="2000" dirty="0"/>
              <a:t> жнива.</a:t>
            </a:r>
            <a:endParaRPr lang="uk-UA" sz="2000" dirty="0"/>
          </a:p>
        </p:txBody>
      </p:sp>
      <p:pic>
        <p:nvPicPr>
          <p:cNvPr id="10242" name="Picture 2" descr="C:\Users\Serg\Desktop\Різдво\c0f446b9cac41e2de3afb2e466041a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44" y="2593464"/>
            <a:ext cx="4139952" cy="29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952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\Desktop\Різдво\Різдвяна листівка 1917 року, яка збереглась у скриньці Ольги Кобилянської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28"/>
            <a:ext cx="457200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528" y="620688"/>
            <a:ext cx="41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Різдвяна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листівка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1917 року, яка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збереглась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скриньці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Ольги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Кобилянської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C:\Users\Serg\Desktop\Різдво\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5692"/>
            <a:ext cx="3240360" cy="43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7728" y="617120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Білинський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1950 р. Мюнхен.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самостійник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C:\Users\Serg\Desktop\Різдво\8ac55ef-tab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04" y="2699437"/>
            <a:ext cx="301791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376" y="6184590"/>
            <a:ext cx="164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Різдвяна листівка УПА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7533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36253"/>
          </a:xfrm>
        </p:spPr>
        <p:txBody>
          <a:bodyPr/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Різдво – родинне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</a:t>
            </a:r>
          </a:p>
        </p:txBody>
      </p:sp>
      <p:pic>
        <p:nvPicPr>
          <p:cNvPr id="1026" name="Picture 2" descr="C:\Users\Serg\Desktop\Різдв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762500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\Desktop\Різдво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2518"/>
            <a:ext cx="4860032" cy="2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омб 5"/>
          <p:cNvSpPr/>
          <p:nvPr/>
        </p:nvSpPr>
        <p:spPr>
          <a:xfrm>
            <a:off x="5292080" y="988649"/>
            <a:ext cx="3708412" cy="278777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958154" y="178237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Важливо, щоб в цей день всі рідні зібрались за одним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столом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395536" y="3912518"/>
            <a:ext cx="3672408" cy="28288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41336" y="480644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/>
              <a:t>Людина буде блукати цілий рік, якщо на Різдво залишиться </a:t>
            </a:r>
            <a:r>
              <a:rPr lang="uk-UA" b="1" i="1" dirty="0" smtClean="0"/>
              <a:t>сама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92197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672357"/>
          </a:xfrm>
        </p:spPr>
        <p:txBody>
          <a:bodyPr/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Святий вечір,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Святвечір,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Вілія, Перша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вілія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Різдвяна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вілія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Перша кутя,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Багата кутя,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Посна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коляда,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Коляда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\Desktop\Різдво\001_svyata_vechery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7768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946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\Desktop\Різдво\Різдвяний павук і дідух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1"/>
            <a:ext cx="558693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erg\Desktop\Різдво\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665816" cy="33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4904"/>
            <a:ext cx="3419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свята прикрашали хату: “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ґраґарі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(сволоки) на свята білили або мастили фарбою, вбирали паперовими квітами; різдвяними прикрасами – солом’яними ланцюжками, “павуками”, витинанками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Serg\Desktop\Різдво\паву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2" y="3356993"/>
            <a:ext cx="2651555" cy="17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erg\Desktop\Різдво\витинан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108007"/>
            <a:ext cx="351588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317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92237"/>
          </a:xfrm>
        </p:spPr>
        <p:txBody>
          <a:bodyPr/>
          <a:lstStyle/>
          <a:p>
            <a:pPr algn="ctr"/>
            <a:r>
              <a:rPr lang="uk-UA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Дідух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один з основних символів Різдва</a:t>
            </a:r>
          </a:p>
        </p:txBody>
      </p:sp>
      <p:pic>
        <p:nvPicPr>
          <p:cNvPr id="4098" name="Picture 2" descr="C:\Users\Serg\Desktop\Різдво\дідух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6" y="1556792"/>
            <a:ext cx="41399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rg\Desktop\Різдво\122686455_768694093713929_69272711748896165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699"/>
            <a:ext cx="5292080" cy="30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3696" y="1268760"/>
            <a:ext cx="5030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Дідух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сніп із жита чи пшениці, додатково там могли бути ще якісь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трави.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Сніп проходив через основні точки календарного року: або обжинковий сніп, зібраний з поля останнім, або перший – зажинковий.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000" b="1" i="1" dirty="0"/>
              <a:t>В хаті </a:t>
            </a:r>
            <a:r>
              <a:rPr lang="uk-UA" sz="2000" b="1" i="1" dirty="0" err="1" smtClean="0"/>
              <a:t>дідух</a:t>
            </a:r>
            <a:r>
              <a:rPr lang="uk-UA" sz="2000" b="1" i="1" dirty="0" smtClean="0"/>
              <a:t> ставили </a:t>
            </a:r>
            <a:r>
              <a:rPr lang="uk-UA" sz="2000" b="1" i="1" dirty="0"/>
              <a:t>на найвидніше місце – на покутті, біля столу, де стоять ікони.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31367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385175" cy="736253"/>
          </a:xfrm>
        </p:spPr>
        <p:txBody>
          <a:bodyPr/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Свята вечеря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Serg\Desktop\Різдво\12 стр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148"/>
            <a:ext cx="5868144" cy="3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rg\Desktop\Різдво\кут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41273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980728"/>
            <a:ext cx="3263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За традицією цілий день перед Святвечором взагалі не потрібно </a:t>
            </a:r>
            <a:r>
              <a:rPr lang="uk-UA" sz="2000" b="1" dirty="0" smtClean="0"/>
              <a:t>їсти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 smtClean="0"/>
              <a:t>Всі страви на </a:t>
            </a:r>
            <a:r>
              <a:rPr lang="uk-UA" sz="2000" b="1" dirty="0"/>
              <a:t>святу вечерю </a:t>
            </a:r>
            <a:r>
              <a:rPr lang="uk-UA" sz="2000" b="1" dirty="0" smtClean="0"/>
              <a:t>мали </a:t>
            </a:r>
            <a:r>
              <a:rPr lang="uk-UA" sz="2000" b="1" dirty="0"/>
              <a:t>бути </a:t>
            </a:r>
            <a:r>
              <a:rPr lang="uk-UA" sz="2000" b="1" dirty="0" smtClean="0"/>
              <a:t>пісними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dirty="0"/>
              <a:t>Кутя, узвар та традиційний хліб </a:t>
            </a:r>
            <a:r>
              <a:rPr lang="uk-UA" sz="2000" b="1" dirty="0" err="1" smtClean="0"/>
              <a:t>–обов'язкові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 вечеря відбувалася зі спільних мисок. Дві миски лишалися порожніми: для померлих і відсутніх членів родини. </a:t>
            </a:r>
          </a:p>
        </p:txBody>
      </p:sp>
    </p:spTree>
    <p:extLst>
      <p:ext uri="{BB962C8B-B14F-4D97-AF65-F5344CB8AC3E}">
        <p14:creationId xmlns:p14="http://schemas.microsoft.com/office/powerpoint/2010/main" val="34585298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5175" cy="736253"/>
          </a:xfrm>
        </p:spPr>
        <p:txBody>
          <a:bodyPr/>
          <a:lstStyle/>
          <a:p>
            <a:pPr algn="ctr"/>
            <a:r>
              <a:rPr lang="uk-UA" sz="3200" dirty="0" smtClean="0"/>
              <a:t>Колядники</a:t>
            </a:r>
            <a:endParaRPr lang="uk-UA" sz="3200" dirty="0"/>
          </a:p>
        </p:txBody>
      </p:sp>
      <p:pic>
        <p:nvPicPr>
          <p:cNvPr id="6146" name="Picture 2" descr="C:\Users\Serg\Desktop\Різдво\Коляд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478802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rg\Desktop\Різдво\4de8e6da-ce17-48e4-978b-c3cf1de11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86003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3688" y="6564208"/>
            <a:ext cx="464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Колядники. М. </a:t>
            </a:r>
            <a:r>
              <a:rPr lang="uk-UA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Березне</a:t>
            </a:r>
            <a:r>
              <a:rPr lang="uk-U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Рівненщині, 1918 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196752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пустити колядників у домівку було дуже поганою прикметою. 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пускали лише, якщо в родині хтось нещодавно помер і був період жалоби.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Господарі були переконані, що якщо колядники не завітають, то добра на наступний рік не буде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1661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</a:t>
            </a:r>
            <a:r>
              <a:rPr lang="uk-UA" dirty="0" smtClean="0"/>
              <a:t>бряди на Святвечір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Перш</a:t>
            </a:r>
            <a:r>
              <a:rPr lang="ru-RU" sz="2000" spc="-35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sz="20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кутю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145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тричі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підкидали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0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ложці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вона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прилипла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0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стелі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2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0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зернят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8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буде</a:t>
            </a:r>
            <a:r>
              <a:rPr lang="ru-RU" sz="2000" spc="-4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врожай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маку</a:t>
            </a:r>
            <a:r>
              <a:rPr lang="ru-RU" sz="2000" spc="-4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8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роїтимуться</a:t>
            </a:r>
            <a:r>
              <a:rPr lang="ru-RU" sz="20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бджоли</a:t>
            </a:r>
            <a:r>
              <a:rPr lang="ru-RU" sz="20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98450" marR="5080" indent="-285750" algn="just" eaLnBrk="1" fontAlgn="auto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Коли</a:t>
            </a:r>
            <a:r>
              <a:rPr lang="ru-RU" sz="1800" spc="-8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господиня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несла</a:t>
            </a:r>
            <a:r>
              <a:rPr lang="ru-RU" sz="18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кутю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вона</a:t>
            </a:r>
            <a:r>
              <a:rPr lang="ru-RU" sz="18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повинна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5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кудкудакати</a:t>
            </a:r>
            <a:r>
              <a:rPr lang="ru-RU" sz="18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4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курка.</a:t>
            </a:r>
            <a:r>
              <a:rPr lang="ru-RU" sz="18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8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2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святої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вечері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заганяли</a:t>
            </a:r>
            <a:r>
              <a:rPr lang="ru-RU" sz="18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8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вони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мали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2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кричати</a:t>
            </a:r>
            <a:r>
              <a:rPr lang="ru-RU" sz="18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голосами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тих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spc="-4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2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18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spc="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сім'ї</a:t>
            </a:r>
            <a:r>
              <a:rPr lang="ru-RU" sz="1800" spc="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8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800" spc="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800" spc="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вони</a:t>
            </a:r>
            <a:r>
              <a:rPr lang="ru-RU" sz="1800" spc="3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велися</a:t>
            </a:r>
            <a:r>
              <a:rPr lang="ru-RU" sz="18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9900" marR="421640" indent="-457200" algn="just" eaLnBrk="1" fontAlgn="auto" hangingPunct="1">
              <a:spcBef>
                <a:spcPts val="240"/>
              </a:spcBef>
              <a:spcAft>
                <a:spcPts val="0"/>
              </a:spcAft>
              <a:buClrTx/>
              <a:tabLst>
                <a:tab pos="2054225" algn="l"/>
              </a:tabLst>
            </a:pPr>
            <a:r>
              <a:rPr lang="ru-RU" sz="3000" spc="-1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ульт</a:t>
            </a:r>
            <a:r>
              <a:rPr lang="ru-RU" sz="1600" spc="-8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предків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(для</a:t>
            </a:r>
            <a:r>
              <a:rPr lang="ru-RU" sz="16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Різдво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79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поминання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померлих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запалювали</a:t>
            </a:r>
            <a:r>
              <a:rPr lang="ru-RU" sz="1600" spc="-7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свічку</a:t>
            </a:r>
            <a:r>
              <a:rPr lang="ru-RU" sz="1600" spc="-8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поминання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65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душі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запрошували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вечерю,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залишали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страви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600" spc="-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столові</a:t>
            </a:r>
            <a:r>
              <a:rPr lang="ru-RU" sz="16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предмети</a:t>
            </a:r>
            <a:r>
              <a:rPr lang="ru-RU" sz="16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Люди</a:t>
            </a:r>
            <a:r>
              <a:rPr lang="ru-RU" sz="16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просто</a:t>
            </a:r>
            <a:r>
              <a:rPr lang="ru-RU" sz="16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вшановували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предків</a:t>
            </a:r>
            <a:r>
              <a:rPr lang="ru-RU" sz="16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впевнені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вони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ru-RU" sz="1600" spc="-2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залежать</a:t>
            </a:r>
            <a:r>
              <a:rPr lang="ru-RU" sz="1600" spc="-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spc="-1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померлі</a:t>
            </a:r>
            <a:r>
              <a:rPr lang="ru-RU" sz="16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продовжують</a:t>
            </a:r>
            <a:r>
              <a:rPr lang="ru-RU" sz="1600" spc="-2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впливати</a:t>
            </a:r>
            <a:r>
              <a:rPr lang="ru-RU" sz="16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spc="-2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600" spc="-25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1600" spc="-3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родичів</a:t>
            </a:r>
            <a:r>
              <a:rPr lang="ru-RU" sz="1600" spc="-1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45846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2" y="1726205"/>
            <a:ext cx="11072583" cy="183581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Свята вечеря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розпочинається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молитвою.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вечерю починали 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куті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Вечеряли у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тиші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турбувати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душ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померлих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Святвечір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колись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ламали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Доки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повечеряють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з-за столу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вставати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годилось, “‘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бись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худоба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тримала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вкупці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‘би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розходила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цілий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трудитися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Не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рекомендувалося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вставати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пори,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напитися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води (“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гороб’ї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просо пить”, “як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будеш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жнива в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хтітися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столу на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ніч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прибирали, “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кажут,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душі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приходят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їдят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подекуди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очікували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приходу домовика). Для них на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миску 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кутею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клали ложки.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2" name="Picture 4" descr="https://nadiya.tv/media/CACHE/images/news/836da6a3-edc3-402b-ad94-35a68a9c4f13/c224f148a3caf0c9675b3352067e97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63199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15874</TotalTime>
  <Words>691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Трава</vt:lpstr>
      <vt:lpstr>Традиції українського Різдва</vt:lpstr>
      <vt:lpstr>Різдво – родинне свято</vt:lpstr>
      <vt:lpstr>Святий вечір, Святвечір, Вілія, Перша вілія, Різдвяна вілія, Перша кутя, Кутя, Багата кутя,           Посна коляда, Коляда</vt:lpstr>
      <vt:lpstr>Презентация PowerPoint</vt:lpstr>
      <vt:lpstr>Дідух – один з основних символів Різдва</vt:lpstr>
      <vt:lpstr>Свята вечеря </vt:lpstr>
      <vt:lpstr>Колядники</vt:lpstr>
      <vt:lpstr>Обряди на Святвечір</vt:lpstr>
      <vt:lpstr>Презентация PowerPoint</vt:lpstr>
      <vt:lpstr>Традиції та прикмети на Різдво</vt:lpstr>
      <vt:lpstr>Традиції та прикмети на Різдво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Богдан</cp:lastModifiedBy>
  <cp:revision>842</cp:revision>
  <dcterms:created xsi:type="dcterms:W3CDTF">2010-09-05T13:24:13Z</dcterms:created>
  <dcterms:modified xsi:type="dcterms:W3CDTF">2024-12-23T16:58:15Z</dcterms:modified>
</cp:coreProperties>
</file>