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  <p:sldId id="262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477454-950F-448B-B8CA-257E811B1EA7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421C98-2C47-450D-A678-992FDCA587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7454-950F-448B-B8CA-257E811B1EA7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1C98-2C47-450D-A678-992FDCA587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7454-950F-448B-B8CA-257E811B1EA7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1C98-2C47-450D-A678-992FDCA587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7454-950F-448B-B8CA-257E811B1EA7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1C98-2C47-450D-A678-992FDCA58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7454-950F-448B-B8CA-257E811B1EA7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1C98-2C47-450D-A678-992FDCA58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7454-950F-448B-B8CA-257E811B1EA7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1C98-2C47-450D-A678-992FDCA58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7454-950F-448B-B8CA-257E811B1EA7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1C98-2C47-450D-A678-992FDCA587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7454-950F-448B-B8CA-257E811B1EA7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1C98-2C47-450D-A678-992FDCA587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7454-950F-448B-B8CA-257E811B1EA7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1C98-2C47-450D-A678-992FDCA58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7454-950F-448B-B8CA-257E811B1EA7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1C98-2C47-450D-A678-992FDCA58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7454-950F-448B-B8CA-257E811B1EA7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1C98-2C47-450D-A678-992FDCA58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477454-950F-448B-B8CA-257E811B1EA7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421C98-2C47-450D-A678-992FDCA58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212976"/>
            <a:ext cx="6777318" cy="1731982"/>
          </a:xfrm>
        </p:spPr>
        <p:txBody>
          <a:bodyPr/>
          <a:lstStyle/>
          <a:p>
            <a:r>
              <a:rPr lang="ru-RU" dirty="0" err="1"/>
              <a:t>Посмертні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гельмінтозів</a:t>
            </a:r>
            <a:r>
              <a:rPr lang="ru-RU" dirty="0"/>
              <a:t> за К.І. </a:t>
            </a:r>
            <a:r>
              <a:rPr lang="ru-RU" dirty="0" err="1"/>
              <a:t>Скрябіним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97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1"/>
            <a:ext cx="8712967" cy="593752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Метод </a:t>
            </a:r>
            <a:r>
              <a:rPr lang="ru-RU" b="1" dirty="0" err="1">
                <a:solidFill>
                  <a:srgbClr val="FF0000"/>
                </a:solidFill>
              </a:rPr>
              <a:t>перетравлення</a:t>
            </a:r>
            <a:r>
              <a:rPr lang="ru-RU" b="1" dirty="0">
                <a:solidFill>
                  <a:srgbClr val="FF0000"/>
                </a:solidFill>
              </a:rPr>
              <a:t> в штучному </a:t>
            </a:r>
            <a:r>
              <a:rPr lang="ru-RU" b="1" dirty="0" err="1">
                <a:solidFill>
                  <a:srgbClr val="FF0000"/>
                </a:solidFill>
              </a:rPr>
              <a:t>шлунковому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соку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/>
              <a:t>Пробу </a:t>
            </a:r>
            <a:r>
              <a:rPr lang="ru-RU" dirty="0" err="1"/>
              <a:t>м’язів</a:t>
            </a:r>
            <a:r>
              <a:rPr lang="ru-RU" dirty="0"/>
              <a:t> </a:t>
            </a:r>
            <a:r>
              <a:rPr lang="ru-RU" dirty="0" err="1"/>
              <a:t>перемелюють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м’ясорубки</a:t>
            </a:r>
            <a:r>
              <a:rPr lang="ru-RU" dirty="0"/>
              <a:t>. На 1 л штучного </a:t>
            </a:r>
            <a:r>
              <a:rPr lang="ru-RU" dirty="0" err="1"/>
              <a:t>шлункового</a:t>
            </a:r>
            <a:r>
              <a:rPr lang="ru-RU" dirty="0"/>
              <a:t> соку </a:t>
            </a:r>
            <a:r>
              <a:rPr lang="ru-RU" dirty="0" err="1"/>
              <a:t>беруть</a:t>
            </a:r>
            <a:r>
              <a:rPr lang="ru-RU" dirty="0"/>
              <a:t> 50 г фаршу. </a:t>
            </a:r>
            <a:r>
              <a:rPr lang="ru-RU" dirty="0" err="1"/>
              <a:t>Штучний</a:t>
            </a:r>
            <a:r>
              <a:rPr lang="ru-RU" dirty="0"/>
              <a:t> </a:t>
            </a:r>
            <a:r>
              <a:rPr lang="ru-RU" dirty="0" err="1"/>
              <a:t>шлунковий</a:t>
            </a:r>
            <a:r>
              <a:rPr lang="ru-RU" dirty="0"/>
              <a:t> </a:t>
            </a:r>
            <a:r>
              <a:rPr lang="ru-RU" dirty="0" err="1"/>
              <a:t>сік</a:t>
            </a:r>
            <a:r>
              <a:rPr lang="ru-RU" dirty="0"/>
              <a:t> </a:t>
            </a:r>
            <a:r>
              <a:rPr lang="ru-RU" dirty="0" err="1"/>
              <a:t>готують</a:t>
            </a:r>
            <a:r>
              <a:rPr lang="ru-RU" dirty="0"/>
              <a:t> за </a:t>
            </a:r>
            <a:r>
              <a:rPr lang="ru-RU" dirty="0" err="1"/>
              <a:t>прописом</a:t>
            </a:r>
            <a:r>
              <a:rPr lang="ru-RU" dirty="0"/>
              <a:t>: 25% </a:t>
            </a:r>
            <a:r>
              <a:rPr lang="ru-RU" dirty="0" err="1"/>
              <a:t>кислоти</a:t>
            </a:r>
            <a:r>
              <a:rPr lang="ru-RU" dirty="0"/>
              <a:t> </a:t>
            </a:r>
            <a:r>
              <a:rPr lang="ru-RU" dirty="0" err="1"/>
              <a:t>соляної</a:t>
            </a:r>
            <a:r>
              <a:rPr lang="ru-RU" dirty="0"/>
              <a:t> </a:t>
            </a:r>
            <a:r>
              <a:rPr lang="ru-RU" dirty="0" err="1"/>
              <a:t>хімічно</a:t>
            </a:r>
            <a:r>
              <a:rPr lang="ru-RU" dirty="0"/>
              <a:t> </a:t>
            </a:r>
            <a:r>
              <a:rPr lang="ru-RU" dirty="0" err="1"/>
              <a:t>чистої</a:t>
            </a:r>
            <a:r>
              <a:rPr lang="ru-RU" dirty="0"/>
              <a:t> – 16 мл, пепсину, </a:t>
            </a:r>
            <a:r>
              <a:rPr lang="ru-RU" dirty="0" err="1"/>
              <a:t>призначеного</a:t>
            </a:r>
            <a:r>
              <a:rPr lang="ru-RU" dirty="0"/>
              <a:t> для </a:t>
            </a:r>
            <a:r>
              <a:rPr lang="ru-RU" dirty="0" err="1"/>
              <a:t>перетравлення</a:t>
            </a:r>
            <a:r>
              <a:rPr lang="ru-RU" dirty="0"/>
              <a:t> – 5–7 г, </a:t>
            </a:r>
            <a:r>
              <a:rPr lang="ru-RU" dirty="0" smtClean="0"/>
              <a:t>води</a:t>
            </a:r>
            <a:r>
              <a:rPr lang="ru-RU" dirty="0"/>
              <a:t> </a:t>
            </a:r>
            <a:r>
              <a:rPr lang="ru-RU" dirty="0" err="1"/>
              <a:t>водопровідної</a:t>
            </a:r>
            <a:r>
              <a:rPr lang="ru-RU" dirty="0"/>
              <a:t> (температура +45 0С) – 1000 мл. </a:t>
            </a:r>
            <a:r>
              <a:rPr lang="ru-RU" dirty="0" smtClean="0"/>
              <a:t>	</a:t>
            </a:r>
            <a:r>
              <a:rPr lang="ru-RU" dirty="0" err="1" smtClean="0"/>
              <a:t>Виготовлений</a:t>
            </a:r>
            <a:r>
              <a:rPr lang="ru-RU" dirty="0" smtClean="0"/>
              <a:t> </a:t>
            </a:r>
            <a:r>
              <a:rPr lang="ru-RU" dirty="0" err="1"/>
              <a:t>шлунковий</a:t>
            </a:r>
            <a:r>
              <a:rPr lang="ru-RU" dirty="0"/>
              <a:t> </a:t>
            </a:r>
            <a:r>
              <a:rPr lang="ru-RU" dirty="0" err="1"/>
              <a:t>сік</a:t>
            </a:r>
            <a:r>
              <a:rPr lang="ru-RU" dirty="0"/>
              <a:t> </a:t>
            </a:r>
            <a:r>
              <a:rPr lang="ru-RU" dirty="0" err="1"/>
              <a:t>виливають</a:t>
            </a:r>
            <a:r>
              <a:rPr lang="ru-RU" dirty="0"/>
              <a:t> у </a:t>
            </a:r>
            <a:r>
              <a:rPr lang="ru-RU" dirty="0" err="1"/>
              <a:t>хімічний</a:t>
            </a:r>
            <a:r>
              <a:rPr lang="ru-RU" dirty="0"/>
              <a:t> стакан з плоским дном </a:t>
            </a:r>
            <a:r>
              <a:rPr lang="ru-RU" dirty="0" err="1"/>
              <a:t>об’ємом</a:t>
            </a:r>
            <a:r>
              <a:rPr lang="ru-RU" dirty="0"/>
              <a:t> 1–2 л і </a:t>
            </a:r>
            <a:r>
              <a:rPr lang="ru-RU" dirty="0" err="1"/>
              <a:t>додають</a:t>
            </a:r>
            <a:r>
              <a:rPr lang="ru-RU" dirty="0"/>
              <a:t> фарш. Склянку з </a:t>
            </a:r>
            <a:r>
              <a:rPr lang="ru-RU" dirty="0" err="1"/>
              <a:t>сумішшю</a:t>
            </a:r>
            <a:r>
              <a:rPr lang="ru-RU" dirty="0"/>
              <a:t> </a:t>
            </a:r>
            <a:r>
              <a:rPr lang="ru-RU" dirty="0" err="1"/>
              <a:t>ставлять</a:t>
            </a:r>
            <a:r>
              <a:rPr lang="ru-RU" dirty="0"/>
              <a:t> на </a:t>
            </a:r>
            <a:r>
              <a:rPr lang="ru-RU" dirty="0" err="1"/>
              <a:t>магнітну</a:t>
            </a:r>
            <a:r>
              <a:rPr lang="ru-RU" dirty="0"/>
              <a:t> </a:t>
            </a:r>
            <a:r>
              <a:rPr lang="ru-RU" dirty="0" err="1"/>
              <a:t>мішалку</a:t>
            </a:r>
            <a:r>
              <a:rPr lang="ru-RU" dirty="0"/>
              <a:t> з </a:t>
            </a:r>
            <a:r>
              <a:rPr lang="ru-RU" dirty="0" err="1"/>
              <a:t>підігрівом</a:t>
            </a:r>
            <a:r>
              <a:rPr lang="ru-RU" dirty="0"/>
              <a:t> і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перетравлення</a:t>
            </a:r>
            <a:r>
              <a:rPr lang="ru-RU" dirty="0"/>
              <a:t> при </a:t>
            </a:r>
            <a:r>
              <a:rPr lang="ru-RU" dirty="0" err="1"/>
              <a:t>температурі</a:t>
            </a:r>
            <a:r>
              <a:rPr lang="ru-RU" dirty="0"/>
              <a:t> +45 0С з </a:t>
            </a:r>
            <a:r>
              <a:rPr lang="ru-RU" dirty="0" err="1"/>
              <a:t>експозицією</a:t>
            </a:r>
            <a:r>
              <a:rPr lang="ru-RU" dirty="0"/>
              <a:t> 30–60 </a:t>
            </a:r>
            <a:r>
              <a:rPr lang="ru-RU" dirty="0" err="1"/>
              <a:t>хвилин</a:t>
            </a:r>
            <a:r>
              <a:rPr lang="ru-RU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4101827" cy="254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r="4692" b="9230"/>
          <a:stretch/>
        </p:blipFill>
        <p:spPr bwMode="auto">
          <a:xfrm>
            <a:off x="2424544" y="4149080"/>
            <a:ext cx="2008911" cy="254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643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63367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 smtClean="0"/>
              <a:t>Після</a:t>
            </a:r>
            <a:r>
              <a:rPr lang="ru-RU" sz="3200" dirty="0" smtClean="0"/>
              <a:t> </a:t>
            </a:r>
            <a:r>
              <a:rPr lang="ru-RU" sz="3200" dirty="0" err="1"/>
              <a:t>закінчення</a:t>
            </a:r>
            <a:r>
              <a:rPr lang="ru-RU" sz="3200" dirty="0"/>
              <a:t> </a:t>
            </a:r>
            <a:r>
              <a:rPr lang="ru-RU" sz="3200" dirty="0" err="1"/>
              <a:t>перетравлення</a:t>
            </a:r>
            <a:r>
              <a:rPr lang="ru-RU" sz="3200" dirty="0"/>
              <a:t>, яке </a:t>
            </a:r>
            <a:r>
              <a:rPr lang="ru-RU" sz="3200" dirty="0" err="1"/>
              <a:t>визначають</a:t>
            </a:r>
            <a:r>
              <a:rPr lang="ru-RU" sz="3200" dirty="0"/>
              <a:t> </a:t>
            </a:r>
            <a:r>
              <a:rPr lang="ru-RU" sz="3200" dirty="0" err="1"/>
              <a:t>візуально</a:t>
            </a:r>
            <a:r>
              <a:rPr lang="ru-RU" sz="3200" dirty="0"/>
              <a:t> (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 smtClean="0"/>
              <a:t>м’язового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ru-RU" sz="3200" dirty="0"/>
              <a:t>фаршу </a:t>
            </a:r>
            <a:r>
              <a:rPr lang="ru-RU" sz="3200" dirty="0" err="1"/>
              <a:t>залишається</a:t>
            </a:r>
            <a:r>
              <a:rPr lang="ru-RU" sz="3200" dirty="0"/>
              <a:t> легкий осад бурого </a:t>
            </a:r>
            <a:r>
              <a:rPr lang="ru-RU" sz="3200" dirty="0" err="1"/>
              <a:t>кольору</a:t>
            </a:r>
            <a:r>
              <a:rPr lang="ru-RU" sz="3200" dirty="0"/>
              <a:t>), перевар </a:t>
            </a:r>
            <a:r>
              <a:rPr lang="ru-RU" sz="3200" dirty="0" err="1"/>
              <a:t>фільтрують</a:t>
            </a:r>
            <a:r>
              <a:rPr lang="ru-RU" sz="3200" dirty="0"/>
              <a:t> через сито з </a:t>
            </a:r>
            <a:r>
              <a:rPr lang="ru-RU" sz="3200" dirty="0" err="1"/>
              <a:t>діаметром</a:t>
            </a:r>
            <a:r>
              <a:rPr lang="ru-RU" sz="3200" dirty="0"/>
              <a:t> </a:t>
            </a:r>
            <a:r>
              <a:rPr lang="ru-RU" sz="3200" dirty="0" err="1"/>
              <a:t>вічок</a:t>
            </a:r>
            <a:r>
              <a:rPr lang="ru-RU" sz="3200" dirty="0"/>
              <a:t> 300– 400 мкм, </a:t>
            </a:r>
            <a:r>
              <a:rPr lang="ru-RU" sz="3200" dirty="0" err="1"/>
              <a:t>зафіксоване</a:t>
            </a:r>
            <a:r>
              <a:rPr lang="ru-RU" sz="3200" dirty="0"/>
              <a:t> у </a:t>
            </a:r>
            <a:r>
              <a:rPr lang="ru-RU" sz="3200" dirty="0" err="1"/>
              <a:t>лійці</a:t>
            </a:r>
            <a:r>
              <a:rPr lang="ru-RU" sz="3200" dirty="0"/>
              <a:t> з краником. </a:t>
            </a:r>
            <a:r>
              <a:rPr lang="ru-RU" sz="3200" dirty="0" err="1"/>
              <a:t>Фільтрат</a:t>
            </a:r>
            <a:r>
              <a:rPr lang="ru-RU" sz="3200" dirty="0"/>
              <a:t> у </a:t>
            </a:r>
            <a:r>
              <a:rPr lang="ru-RU" sz="3200" dirty="0" err="1"/>
              <a:t>лійці</a:t>
            </a:r>
            <a:r>
              <a:rPr lang="ru-RU" sz="3200" dirty="0"/>
              <a:t> </a:t>
            </a:r>
            <a:r>
              <a:rPr lang="ru-RU" sz="3200" dirty="0" err="1"/>
              <a:t>відстоюють</a:t>
            </a:r>
            <a:r>
              <a:rPr lang="ru-RU" sz="3200" dirty="0"/>
              <a:t> 30 </a:t>
            </a:r>
            <a:r>
              <a:rPr lang="ru-RU" sz="3200" dirty="0" err="1"/>
              <a:t>хвилин</a:t>
            </a:r>
            <a:r>
              <a:rPr lang="ru-RU" sz="3200" dirty="0"/>
              <a:t> для осаду личинок. </a:t>
            </a:r>
            <a:r>
              <a:rPr lang="ru-RU" sz="3200" dirty="0" err="1"/>
              <a:t>Потім</a:t>
            </a:r>
            <a:r>
              <a:rPr lang="ru-RU" sz="3200" dirty="0"/>
              <a:t> </a:t>
            </a:r>
            <a:r>
              <a:rPr lang="ru-RU" sz="3200" dirty="0" err="1"/>
              <a:t>відбирають</a:t>
            </a:r>
            <a:r>
              <a:rPr lang="ru-RU" sz="3200" dirty="0"/>
              <a:t> 40 мл осаду у </a:t>
            </a:r>
            <a:r>
              <a:rPr lang="ru-RU" sz="3200" dirty="0" err="1"/>
              <a:t>мірний</a:t>
            </a:r>
            <a:r>
              <a:rPr lang="ru-RU" sz="3200" dirty="0"/>
              <a:t> стакан і </a:t>
            </a:r>
            <a:r>
              <a:rPr lang="ru-RU" sz="3200" dirty="0" err="1"/>
              <a:t>відстоюють</a:t>
            </a:r>
            <a:r>
              <a:rPr lang="ru-RU" sz="3200" dirty="0"/>
              <a:t> 15 </a:t>
            </a:r>
            <a:r>
              <a:rPr lang="ru-RU" sz="3200" dirty="0" err="1"/>
              <a:t>хвилин</a:t>
            </a:r>
            <a:r>
              <a:rPr lang="ru-RU" sz="3200" dirty="0"/>
              <a:t>, 30 мл </a:t>
            </a:r>
            <a:r>
              <a:rPr lang="ru-RU" sz="3200" dirty="0" err="1"/>
              <a:t>надосадової</a:t>
            </a:r>
            <a:r>
              <a:rPr lang="ru-RU" sz="3200" dirty="0"/>
              <a:t> </a:t>
            </a:r>
            <a:r>
              <a:rPr lang="ru-RU" sz="3200" dirty="0" err="1"/>
              <a:t>рідини</a:t>
            </a:r>
            <a:r>
              <a:rPr lang="ru-RU" sz="3200" dirty="0"/>
              <a:t> </a:t>
            </a:r>
            <a:r>
              <a:rPr lang="ru-RU" sz="3200" dirty="0" err="1"/>
              <a:t>обережно</a:t>
            </a:r>
            <a:r>
              <a:rPr lang="ru-RU" sz="3200" dirty="0"/>
              <a:t> </a:t>
            </a:r>
            <a:r>
              <a:rPr lang="ru-RU" sz="3200" dirty="0" err="1"/>
              <a:t>зливають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відбирають</a:t>
            </a:r>
            <a:r>
              <a:rPr lang="ru-RU" sz="3200" dirty="0"/>
              <a:t> </a:t>
            </a:r>
            <a:r>
              <a:rPr lang="ru-RU" sz="3200" dirty="0" err="1"/>
              <a:t>піпеткою</a:t>
            </a:r>
            <a:r>
              <a:rPr lang="ru-RU" sz="3200" dirty="0"/>
              <a:t>, а осад </a:t>
            </a:r>
            <a:r>
              <a:rPr lang="ru-RU" sz="3200" dirty="0" err="1"/>
              <a:t>виливають</a:t>
            </a:r>
            <a:r>
              <a:rPr lang="ru-RU" sz="3200" dirty="0"/>
              <a:t> у </a:t>
            </a:r>
            <a:r>
              <a:rPr lang="ru-RU" sz="3200" dirty="0" err="1"/>
              <a:t>бактеріологічну</a:t>
            </a:r>
            <a:r>
              <a:rPr lang="ru-RU" sz="3200" dirty="0"/>
              <a:t> чашку і </a:t>
            </a:r>
            <a:r>
              <a:rPr lang="ru-RU" sz="3200" dirty="0" err="1"/>
              <a:t>досліджують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</a:t>
            </a:r>
            <a:r>
              <a:rPr lang="ru-RU" sz="3200" dirty="0" err="1"/>
              <a:t>малим</a:t>
            </a:r>
            <a:r>
              <a:rPr lang="ru-RU" sz="3200" dirty="0"/>
              <a:t> </a:t>
            </a:r>
            <a:r>
              <a:rPr lang="ru-RU" sz="3200" dirty="0" err="1"/>
              <a:t>збільшенням</a:t>
            </a:r>
            <a:r>
              <a:rPr lang="ru-RU" sz="3200" dirty="0"/>
              <a:t> </a:t>
            </a:r>
            <a:r>
              <a:rPr lang="ru-RU" sz="3200" dirty="0" err="1"/>
              <a:t>мікроскопа</a:t>
            </a:r>
            <a:r>
              <a:rPr lang="ru-RU" sz="3200" dirty="0"/>
              <a:t> (8×10).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390"/>
            <a:ext cx="1619672" cy="161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58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200" dirty="0" err="1" smtClean="0"/>
              <a:t>Збирання</a:t>
            </a:r>
            <a:r>
              <a:rPr lang="ru-RU" sz="3200" dirty="0" smtClean="0"/>
              <a:t>, </a:t>
            </a:r>
            <a:r>
              <a:rPr lang="ru-RU" sz="3200" dirty="0" err="1" smtClean="0"/>
              <a:t>консервування</a:t>
            </a:r>
            <a:r>
              <a:rPr lang="ru-RU" sz="3200" dirty="0" smtClean="0"/>
              <a:t>, </a:t>
            </a:r>
            <a:r>
              <a:rPr lang="ru-RU" sz="3200" dirty="0" err="1" smtClean="0"/>
              <a:t>етикування</a:t>
            </a:r>
            <a:r>
              <a:rPr lang="ru-RU" sz="3200" dirty="0" smtClean="0"/>
              <a:t> і </a:t>
            </a:r>
            <a:r>
              <a:rPr lang="ru-RU" sz="3200" dirty="0" err="1" smtClean="0"/>
              <a:t>пересилка</a:t>
            </a:r>
            <a:r>
              <a:rPr lang="ru-RU" sz="3200" dirty="0" smtClean="0"/>
              <a:t> </a:t>
            </a:r>
            <a:r>
              <a:rPr lang="ru-RU" sz="3200" dirty="0" err="1" smtClean="0"/>
              <a:t>гельмінтів</a:t>
            </a:r>
            <a:r>
              <a:rPr lang="ru-RU" sz="3200" dirty="0" smtClean="0"/>
              <a:t> </a:t>
            </a:r>
            <a:r>
              <a:rPr lang="ru-RU" sz="3200" dirty="0" err="1" smtClean="0"/>
              <a:t>Виявлення</a:t>
            </a:r>
            <a:r>
              <a:rPr lang="ru-RU" sz="3200" dirty="0" smtClean="0"/>
              <a:t> в </a:t>
            </a:r>
            <a:r>
              <a:rPr lang="ru-RU" sz="3200" dirty="0" err="1" smtClean="0"/>
              <a:t>організмі</a:t>
            </a:r>
            <a:r>
              <a:rPr lang="ru-RU" sz="3200" dirty="0" smtClean="0"/>
              <a:t> </a:t>
            </a:r>
            <a:r>
              <a:rPr lang="ru-RU" sz="3200" dirty="0" err="1" smtClean="0"/>
              <a:t>чи</a:t>
            </a:r>
            <a:r>
              <a:rPr lang="ru-RU" sz="3200" dirty="0" smtClean="0"/>
              <a:t>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вмісті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гельмінтів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переносять</a:t>
            </a:r>
            <a:r>
              <a:rPr lang="ru-RU" sz="3200" dirty="0" smtClean="0"/>
              <a:t> в банки з </a:t>
            </a:r>
            <a:r>
              <a:rPr lang="ru-RU" sz="3200" dirty="0" err="1" smtClean="0"/>
              <a:t>консервувальною</a:t>
            </a:r>
            <a:r>
              <a:rPr lang="ru-RU" sz="3200" dirty="0" smtClean="0"/>
              <a:t> </a:t>
            </a:r>
            <a:r>
              <a:rPr lang="ru-RU" sz="3200" dirty="0" err="1" smtClean="0"/>
              <a:t>рідиною</a:t>
            </a:r>
            <a:r>
              <a:rPr lang="ru-RU" sz="3200" dirty="0" smtClean="0"/>
              <a:t> – нематод </a:t>
            </a:r>
            <a:r>
              <a:rPr lang="ru-RU" sz="3200" dirty="0" err="1" smtClean="0"/>
              <a:t>переміщають</a:t>
            </a:r>
            <a:r>
              <a:rPr lang="ru-RU" sz="3200" dirty="0" smtClean="0"/>
              <a:t> в </a:t>
            </a:r>
            <a:r>
              <a:rPr lang="ru-RU" sz="3200" dirty="0" err="1" smtClean="0"/>
              <a:t>рідину</a:t>
            </a:r>
            <a:r>
              <a:rPr lang="ru-RU" sz="3200" dirty="0" smtClean="0"/>
              <a:t> </a:t>
            </a:r>
            <a:r>
              <a:rPr lang="ru-RU" sz="3200" dirty="0" err="1" smtClean="0"/>
              <a:t>Барбагалло</a:t>
            </a:r>
            <a:r>
              <a:rPr lang="ru-RU" sz="3200" dirty="0" smtClean="0"/>
              <a:t> (3% </a:t>
            </a:r>
            <a:r>
              <a:rPr lang="ru-RU" sz="3200" dirty="0" err="1" smtClean="0"/>
              <a:t>розчин</a:t>
            </a:r>
            <a:r>
              <a:rPr lang="ru-RU" sz="3200" dirty="0" smtClean="0"/>
              <a:t> </a:t>
            </a:r>
            <a:r>
              <a:rPr lang="ru-RU" sz="3200" dirty="0" err="1" smtClean="0"/>
              <a:t>формаліну</a:t>
            </a:r>
            <a:r>
              <a:rPr lang="ru-RU" sz="3200" dirty="0" smtClean="0"/>
              <a:t> на </a:t>
            </a:r>
            <a:r>
              <a:rPr lang="ru-RU" sz="3200" dirty="0" err="1" smtClean="0"/>
              <a:t>фізіологічному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розчині</a:t>
            </a:r>
            <a:r>
              <a:rPr lang="ru-RU" sz="3200" dirty="0" smtClean="0"/>
              <a:t>), а </a:t>
            </a:r>
            <a:r>
              <a:rPr lang="ru-RU" sz="3200" dirty="0" err="1" smtClean="0"/>
              <a:t>трематоди</a:t>
            </a:r>
            <a:r>
              <a:rPr lang="ru-RU" sz="3200" dirty="0" smtClean="0"/>
              <a:t>, цестод і </a:t>
            </a:r>
            <a:r>
              <a:rPr lang="ru-RU" sz="3200" dirty="0" err="1" smtClean="0"/>
              <a:t>скребликів</a:t>
            </a:r>
            <a:r>
              <a:rPr lang="ru-RU" sz="3200" dirty="0" smtClean="0"/>
              <a:t> </a:t>
            </a:r>
            <a:r>
              <a:rPr lang="ru-RU" sz="3200" dirty="0" err="1" smtClean="0"/>
              <a:t>спочатку</a:t>
            </a:r>
            <a:r>
              <a:rPr lang="ru-RU" sz="3200" dirty="0" smtClean="0"/>
              <a:t> </a:t>
            </a:r>
            <a:r>
              <a:rPr lang="ru-RU" sz="3200" dirty="0" err="1" smtClean="0"/>
              <a:t>поміщають</a:t>
            </a:r>
            <a:r>
              <a:rPr lang="ru-RU" sz="3200" dirty="0" smtClean="0"/>
              <a:t> у воду, де вони гинуть, </a:t>
            </a:r>
            <a:r>
              <a:rPr lang="ru-RU" sz="3200" dirty="0" err="1" smtClean="0"/>
              <a:t>потім</a:t>
            </a:r>
            <a:r>
              <a:rPr lang="ru-RU" sz="3200" dirty="0" smtClean="0"/>
              <a:t> </a:t>
            </a:r>
            <a:r>
              <a:rPr lang="ru-RU" sz="3200" dirty="0" err="1" smtClean="0"/>
              <a:t>пресують</a:t>
            </a:r>
            <a:r>
              <a:rPr lang="ru-RU" sz="3200" dirty="0" smtClean="0"/>
              <a:t> і </a:t>
            </a:r>
            <a:r>
              <a:rPr lang="ru-RU" sz="3200" dirty="0" err="1" smtClean="0"/>
              <a:t>переносять</a:t>
            </a:r>
            <a:r>
              <a:rPr lang="ru-RU" sz="3200" dirty="0" smtClean="0"/>
              <a:t> в банки з 700 спиртом. </a:t>
            </a:r>
          </a:p>
          <a:p>
            <a:pPr marL="0" indent="0">
              <a:buNone/>
            </a:pPr>
            <a:r>
              <a:rPr lang="ru-RU" sz="3200" dirty="0" smtClean="0"/>
              <a:t>	</a:t>
            </a:r>
            <a:r>
              <a:rPr lang="ru-RU" sz="3200" dirty="0" err="1" smtClean="0"/>
              <a:t>Цистицерків</a:t>
            </a:r>
            <a:r>
              <a:rPr lang="ru-RU" sz="3200" dirty="0" smtClean="0"/>
              <a:t>, </a:t>
            </a:r>
            <a:r>
              <a:rPr lang="ru-RU" sz="3200" dirty="0" err="1" smtClean="0"/>
              <a:t>ехінококів</a:t>
            </a:r>
            <a:r>
              <a:rPr lang="ru-RU" sz="3200" dirty="0" smtClean="0"/>
              <a:t> </a:t>
            </a:r>
            <a:r>
              <a:rPr lang="ru-RU" sz="3200" dirty="0" err="1" smtClean="0"/>
              <a:t>консервують</a:t>
            </a:r>
            <a:r>
              <a:rPr lang="ru-RU" sz="3200" dirty="0" smtClean="0"/>
              <a:t> в </a:t>
            </a:r>
            <a:r>
              <a:rPr lang="ru-RU" sz="3200" dirty="0" err="1" smtClean="0"/>
              <a:t>рідині</a:t>
            </a:r>
            <a:r>
              <a:rPr lang="ru-RU" sz="3200" dirty="0" smtClean="0"/>
              <a:t> </a:t>
            </a:r>
            <a:r>
              <a:rPr lang="ru-RU" sz="3200" dirty="0" err="1" smtClean="0"/>
              <a:t>Барбагалло</a:t>
            </a:r>
            <a:r>
              <a:rPr lang="ru-RU" sz="3200" dirty="0" smtClean="0"/>
              <a:t>. У банку </a:t>
            </a:r>
            <a:r>
              <a:rPr lang="ru-RU" sz="3200" dirty="0" err="1" smtClean="0"/>
              <a:t>кладуть</a:t>
            </a:r>
            <a:r>
              <a:rPr lang="ru-RU" sz="3200" dirty="0" smtClean="0"/>
              <a:t> </a:t>
            </a:r>
            <a:r>
              <a:rPr lang="ru-RU" sz="3200" dirty="0" err="1" smtClean="0"/>
              <a:t>етикетку</a:t>
            </a:r>
            <a:r>
              <a:rPr lang="ru-RU" sz="3200" dirty="0" smtClean="0"/>
              <a:t> </a:t>
            </a:r>
            <a:r>
              <a:rPr lang="ru-RU" sz="3200" dirty="0" err="1" smtClean="0"/>
              <a:t>зі</a:t>
            </a:r>
            <a:r>
              <a:rPr lang="ru-RU" sz="3200" dirty="0" smtClean="0"/>
              <a:t> </a:t>
            </a:r>
            <a:r>
              <a:rPr lang="ru-RU" sz="3200" dirty="0" err="1" smtClean="0"/>
              <a:t>зазначенням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місця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проведення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розтину</a:t>
            </a:r>
            <a:r>
              <a:rPr lang="ru-RU" sz="3200" dirty="0" smtClean="0"/>
              <a:t> і </a:t>
            </a:r>
            <a:r>
              <a:rPr lang="ru-RU" sz="3200" dirty="0" err="1" smtClean="0"/>
              <a:t>дати</a:t>
            </a:r>
            <a:r>
              <a:rPr lang="ru-RU" sz="3200" dirty="0" smtClean="0"/>
              <a:t>, </a:t>
            </a:r>
            <a:r>
              <a:rPr lang="ru-RU" sz="3200" dirty="0" err="1" smtClean="0"/>
              <a:t>прізвища</a:t>
            </a:r>
            <a:r>
              <a:rPr lang="ru-RU" sz="3200" dirty="0" smtClean="0"/>
              <a:t> </a:t>
            </a:r>
            <a:r>
              <a:rPr lang="ru-RU" sz="3200" dirty="0" err="1" smtClean="0"/>
              <a:t>фахівця</a:t>
            </a:r>
            <a:r>
              <a:rPr lang="ru-RU" sz="3200" dirty="0" smtClean="0"/>
              <a:t>. На </a:t>
            </a:r>
            <a:r>
              <a:rPr lang="ru-RU" sz="3200" dirty="0" err="1" smtClean="0"/>
              <a:t>зворотному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боці</a:t>
            </a:r>
            <a:r>
              <a:rPr lang="ru-RU" sz="3200" dirty="0" smtClean="0"/>
              <a:t> </a:t>
            </a:r>
            <a:r>
              <a:rPr lang="ru-RU" sz="3200" dirty="0" err="1" smtClean="0"/>
              <a:t>етикетки</a:t>
            </a:r>
            <a:r>
              <a:rPr lang="ru-RU" sz="3200" dirty="0" smtClean="0"/>
              <a:t> </a:t>
            </a:r>
            <a:r>
              <a:rPr lang="ru-RU" sz="3200" dirty="0" err="1" smtClean="0"/>
              <a:t>вказують</a:t>
            </a:r>
            <a:r>
              <a:rPr lang="ru-RU" sz="3200" dirty="0" smtClean="0"/>
              <a:t> вид і стать </a:t>
            </a:r>
            <a:r>
              <a:rPr lang="ru-RU" sz="3200" dirty="0" err="1" smtClean="0"/>
              <a:t>тварин</a:t>
            </a:r>
            <a:r>
              <a:rPr lang="ru-RU" sz="3200" dirty="0" smtClean="0"/>
              <a:t>, орган, де </a:t>
            </a:r>
            <a:r>
              <a:rPr lang="ru-RU" sz="3200" dirty="0" err="1" smtClean="0"/>
              <a:t>виявлено</a:t>
            </a:r>
            <a:r>
              <a:rPr lang="ru-RU" sz="3200" dirty="0" smtClean="0"/>
              <a:t> </a:t>
            </a:r>
            <a:r>
              <a:rPr lang="ru-RU" sz="3200" dirty="0" err="1" smtClean="0"/>
              <a:t>гельмінта</a:t>
            </a:r>
            <a:r>
              <a:rPr lang="ru-RU" sz="3200" dirty="0" smtClean="0"/>
              <a:t>, вид паразита та </a:t>
            </a:r>
            <a:r>
              <a:rPr lang="ru-RU" sz="3200" dirty="0" err="1" smtClean="0"/>
              <a:t>кількість</a:t>
            </a:r>
            <a:r>
              <a:rPr lang="ru-RU" sz="32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2190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 якою метою використовують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етод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гельмінтологічного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розтину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окремих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Обгрунтуйте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метод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перетравлення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мязів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штучному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шлунковому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соку.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Охарактеризуйте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омпресорний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дослідження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тканин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живителя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Контрольні питання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9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3877815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dirty="0" err="1">
                <a:solidFill>
                  <a:srgbClr val="FF0000"/>
                </a:solidFill>
              </a:rPr>
              <a:t>Посмертні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методи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діагностики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гельмінтозів</a:t>
            </a:r>
            <a:r>
              <a:rPr lang="ru-RU" b="1" dirty="0">
                <a:solidFill>
                  <a:srgbClr val="FF0000"/>
                </a:solidFill>
              </a:rPr>
              <a:t> за К.І. </a:t>
            </a:r>
            <a:r>
              <a:rPr lang="ru-RU" b="1" dirty="0" err="1">
                <a:solidFill>
                  <a:srgbClr val="FF0000"/>
                </a:solidFill>
              </a:rPr>
              <a:t>Скрябіним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стадіях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розтину</a:t>
            </a:r>
            <a:r>
              <a:rPr lang="ru-RU" dirty="0"/>
              <a:t>.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модифікацій</a:t>
            </a:r>
            <a:r>
              <a:rPr lang="ru-RU" dirty="0"/>
              <a:t> </a:t>
            </a:r>
            <a:r>
              <a:rPr lang="ru-RU" dirty="0" err="1"/>
              <a:t>гельмінтологічних</a:t>
            </a:r>
            <a:r>
              <a:rPr lang="ru-RU" dirty="0"/>
              <a:t> </a:t>
            </a:r>
            <a:r>
              <a:rPr lang="ru-RU" dirty="0" err="1"/>
              <a:t>розтинів</a:t>
            </a:r>
            <a:r>
              <a:rPr lang="ru-RU" dirty="0"/>
              <a:t>: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346575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56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5" cy="6408711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Метод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гельмінтологічного</a:t>
            </a:r>
            <a:r>
              <a:rPr lang="ru-RU" dirty="0"/>
              <a:t> </a:t>
            </a:r>
            <a:r>
              <a:rPr lang="ru-RU" dirty="0" err="1"/>
              <a:t>розтину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і тканин </a:t>
            </a:r>
            <a:r>
              <a:rPr lang="ru-RU" dirty="0" err="1"/>
              <a:t>живителя</a:t>
            </a:r>
            <a:r>
              <a:rPr lang="ru-RU" dirty="0"/>
              <a:t> з метою </a:t>
            </a:r>
            <a:r>
              <a:rPr lang="ru-RU" dirty="0" err="1"/>
              <a:t>виявлення</a:t>
            </a:r>
            <a:r>
              <a:rPr lang="ru-RU" dirty="0"/>
              <a:t> і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гельмінтів</a:t>
            </a:r>
            <a:r>
              <a:rPr lang="ru-RU" dirty="0"/>
              <a:t>; </a:t>
            </a:r>
          </a:p>
          <a:p>
            <a:pPr marL="137160" indent="0">
              <a:buNone/>
            </a:pPr>
            <a:r>
              <a:rPr lang="ru-RU" dirty="0"/>
              <a:t>	Метод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гельмінтологічного</a:t>
            </a:r>
            <a:r>
              <a:rPr lang="ru-RU" dirty="0"/>
              <a:t> </a:t>
            </a:r>
            <a:r>
              <a:rPr lang="ru-RU" dirty="0" err="1"/>
              <a:t>розтину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інвазованості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певними</a:t>
            </a:r>
            <a:r>
              <a:rPr lang="ru-RU" dirty="0"/>
              <a:t> видами </a:t>
            </a:r>
            <a:r>
              <a:rPr lang="ru-RU" dirty="0" err="1"/>
              <a:t>паразитів</a:t>
            </a:r>
            <a:r>
              <a:rPr lang="ru-RU" dirty="0"/>
              <a:t>; </a:t>
            </a:r>
          </a:p>
          <a:p>
            <a:pPr marL="137160" indent="0">
              <a:buNone/>
            </a:pPr>
            <a:r>
              <a:rPr lang="ru-RU" dirty="0"/>
              <a:t>	Метод </a:t>
            </a:r>
            <a:r>
              <a:rPr lang="ru-RU" dirty="0" err="1"/>
              <a:t>неповного</a:t>
            </a:r>
            <a:r>
              <a:rPr lang="ru-RU" dirty="0"/>
              <a:t> </a:t>
            </a:r>
            <a:r>
              <a:rPr lang="ru-RU" dirty="0" err="1"/>
              <a:t>гельмінтологічного</a:t>
            </a:r>
            <a:r>
              <a:rPr lang="ru-RU" dirty="0"/>
              <a:t> </a:t>
            </a:r>
            <a:r>
              <a:rPr lang="ru-RU" dirty="0" err="1"/>
              <a:t>розтину</a:t>
            </a:r>
            <a:r>
              <a:rPr lang="ru-RU" dirty="0"/>
              <a:t> – </a:t>
            </a:r>
            <a:r>
              <a:rPr lang="ru-RU" dirty="0" err="1"/>
              <a:t>досліджують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з метою </a:t>
            </a:r>
            <a:r>
              <a:rPr lang="ru-RU" dirty="0" err="1"/>
              <a:t>виявлення</a:t>
            </a:r>
            <a:r>
              <a:rPr lang="ru-RU" dirty="0"/>
              <a:t> в них </a:t>
            </a:r>
            <a:r>
              <a:rPr lang="ru-RU" dirty="0" err="1"/>
              <a:t>паразитичних</a:t>
            </a:r>
            <a:r>
              <a:rPr lang="ru-RU" dirty="0"/>
              <a:t> </a:t>
            </a:r>
            <a:r>
              <a:rPr lang="ru-RU" dirty="0" err="1"/>
              <a:t>червів</a:t>
            </a:r>
            <a:r>
              <a:rPr lang="ru-RU" dirty="0"/>
              <a:t>.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діагнозу</a:t>
            </a:r>
            <a:r>
              <a:rPr lang="ru-RU" dirty="0"/>
              <a:t>; </a:t>
            </a:r>
          </a:p>
          <a:p>
            <a:pPr marL="137160" indent="0">
              <a:buNone/>
            </a:pPr>
            <a:r>
              <a:rPr lang="ru-RU" dirty="0"/>
              <a:t>	Метод </a:t>
            </a:r>
            <a:r>
              <a:rPr lang="ru-RU" dirty="0" err="1"/>
              <a:t>порційного</a:t>
            </a:r>
            <a:r>
              <a:rPr lang="ru-RU" dirty="0"/>
              <a:t> </a:t>
            </a:r>
            <a:r>
              <a:rPr lang="ru-RU" dirty="0" err="1"/>
              <a:t>гельмінтологічного</a:t>
            </a:r>
            <a:r>
              <a:rPr lang="ru-RU" dirty="0"/>
              <a:t> </a:t>
            </a:r>
            <a:r>
              <a:rPr lang="ru-RU" dirty="0" err="1"/>
              <a:t>розтину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органу разом з </a:t>
            </a:r>
            <a:r>
              <a:rPr lang="ru-RU" dirty="0" err="1"/>
              <a:t>гельмінтами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62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9"/>
            <a:ext cx="8712967" cy="5865514"/>
          </a:xfrm>
        </p:spPr>
        <p:txBody>
          <a:bodyPr/>
          <a:lstStyle/>
          <a:p>
            <a:r>
              <a:rPr lang="ru-RU" dirty="0" err="1"/>
              <a:t>Вказані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методом </a:t>
            </a:r>
            <a:r>
              <a:rPr lang="ru-RU" dirty="0" err="1"/>
              <a:t>послідовного</a:t>
            </a:r>
            <a:r>
              <a:rPr lang="ru-RU" dirty="0"/>
              <a:t> </a:t>
            </a:r>
            <a:r>
              <a:rPr lang="ru-RU" dirty="0" err="1"/>
              <a:t>промивання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з </a:t>
            </a:r>
            <a:r>
              <a:rPr lang="ru-RU" dirty="0" err="1"/>
              <a:t>наступним</a:t>
            </a:r>
            <a:r>
              <a:rPr lang="ru-RU" dirty="0"/>
              <a:t> переглядом </a:t>
            </a:r>
            <a:r>
              <a:rPr lang="ru-RU" dirty="0" err="1"/>
              <a:t>матриксів</a:t>
            </a:r>
            <a:r>
              <a:rPr lang="ru-RU" dirty="0"/>
              <a:t> по </a:t>
            </a:r>
            <a:r>
              <a:rPr lang="ru-RU" dirty="0" err="1"/>
              <a:t>черзі</a:t>
            </a:r>
            <a:r>
              <a:rPr lang="ru-RU" dirty="0"/>
              <a:t> на </a:t>
            </a:r>
            <a:r>
              <a:rPr lang="ru-RU" dirty="0" err="1"/>
              <a:t>чорному</a:t>
            </a:r>
            <a:r>
              <a:rPr lang="ru-RU" dirty="0"/>
              <a:t> і </a:t>
            </a:r>
            <a:r>
              <a:rPr lang="ru-RU" dirty="0" err="1"/>
              <a:t>білому</a:t>
            </a:r>
            <a:r>
              <a:rPr lang="ru-RU" dirty="0"/>
              <a:t> </a:t>
            </a:r>
            <a:r>
              <a:rPr lang="ru-RU" dirty="0" err="1"/>
              <a:t>фоні</a:t>
            </a:r>
            <a:r>
              <a:rPr lang="ru-RU" dirty="0"/>
              <a:t> та </a:t>
            </a:r>
            <a:r>
              <a:rPr lang="ru-RU" dirty="0" err="1"/>
              <a:t>компресорним</a:t>
            </a:r>
            <a:r>
              <a:rPr lang="ru-RU" dirty="0"/>
              <a:t> методом,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розчавлені</a:t>
            </a:r>
            <a:r>
              <a:rPr lang="ru-RU" dirty="0"/>
              <a:t> </a:t>
            </a:r>
            <a:r>
              <a:rPr lang="ru-RU" dirty="0" err="1"/>
              <a:t>дрібного</a:t>
            </a:r>
            <a:r>
              <a:rPr lang="ru-RU" dirty="0"/>
              <a:t> органу,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зскрібка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кишечника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компресорними</a:t>
            </a:r>
            <a:r>
              <a:rPr lang="ru-RU" dirty="0"/>
              <a:t> </a:t>
            </a:r>
            <a:r>
              <a:rPr lang="ru-RU" dirty="0" err="1"/>
              <a:t>скельцями</a:t>
            </a:r>
            <a:r>
              <a:rPr lang="ru-RU" dirty="0"/>
              <a:t> до </a:t>
            </a:r>
            <a:r>
              <a:rPr lang="ru-RU" dirty="0" err="1"/>
              <a:t>прозорості</a:t>
            </a:r>
            <a:r>
              <a:rPr lang="ru-RU" dirty="0"/>
              <a:t>. </a:t>
            </a:r>
            <a:r>
              <a:rPr lang="ru-RU" dirty="0" err="1"/>
              <a:t>Підготовлений</a:t>
            </a:r>
            <a:r>
              <a:rPr lang="ru-RU" dirty="0"/>
              <a:t> препарат </a:t>
            </a:r>
            <a:r>
              <a:rPr lang="ru-RU" dirty="0" err="1"/>
              <a:t>розглядають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лупою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мікроскопом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6016625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17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9"/>
            <a:ext cx="8712967" cy="5865514"/>
          </a:xfrm>
        </p:spPr>
        <p:txBody>
          <a:bodyPr/>
          <a:lstStyle/>
          <a:p>
            <a:r>
              <a:rPr lang="ru-RU" dirty="0" err="1"/>
              <a:t>Компресорний</a:t>
            </a:r>
            <a:r>
              <a:rPr lang="ru-RU" dirty="0"/>
              <a:t> метод </a:t>
            </a:r>
            <a:r>
              <a:rPr lang="ru-RU" dirty="0" err="1"/>
              <a:t>дослідження</a:t>
            </a:r>
            <a:r>
              <a:rPr lang="ru-RU" dirty="0"/>
              <a:t> тканин </a:t>
            </a:r>
            <a:r>
              <a:rPr lang="ru-RU" dirty="0" err="1"/>
              <a:t>живителя</a:t>
            </a:r>
            <a:r>
              <a:rPr lang="ru-RU" dirty="0"/>
              <a:t> (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проміжних</a:t>
            </a:r>
            <a:r>
              <a:rPr lang="ru-RU" dirty="0"/>
              <a:t> </a:t>
            </a:r>
            <a:r>
              <a:rPr lang="ru-RU" dirty="0" err="1"/>
              <a:t>живителів</a:t>
            </a:r>
            <a:r>
              <a:rPr lang="ru-RU" dirty="0"/>
              <a:t>) </a:t>
            </a:r>
            <a:r>
              <a:rPr lang="ru-RU" dirty="0" err="1"/>
              <a:t>Збудниками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хвороб </a:t>
            </a:r>
            <a:r>
              <a:rPr lang="ru-RU" dirty="0" err="1"/>
              <a:t>тварин</a:t>
            </a:r>
            <a:r>
              <a:rPr lang="ru-RU" dirty="0"/>
              <a:t> є </a:t>
            </a:r>
            <a:r>
              <a:rPr lang="ru-RU" dirty="0" err="1"/>
              <a:t>біогельмінти</a:t>
            </a:r>
            <a:r>
              <a:rPr lang="ru-RU" dirty="0"/>
              <a:t>, тому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проміжних</a:t>
            </a:r>
            <a:r>
              <a:rPr lang="ru-RU" dirty="0"/>
              <a:t>, </a:t>
            </a:r>
            <a:r>
              <a:rPr lang="ru-RU" dirty="0" err="1"/>
              <a:t>додаткових</a:t>
            </a:r>
            <a:r>
              <a:rPr lang="ru-RU" dirty="0"/>
              <a:t>, </a:t>
            </a:r>
            <a:r>
              <a:rPr lang="ru-RU" dirty="0" err="1"/>
              <a:t>резервуарних</a:t>
            </a:r>
            <a:r>
              <a:rPr lang="ru-RU" dirty="0"/>
              <a:t> </a:t>
            </a:r>
            <a:r>
              <a:rPr lang="ru-RU" dirty="0" err="1"/>
              <a:t>хазяїв</a:t>
            </a:r>
            <a:r>
              <a:rPr lang="ru-RU" dirty="0"/>
              <a:t> </a:t>
            </a:r>
            <a:r>
              <a:rPr lang="ru-RU" dirty="0" err="1"/>
              <a:t>паразитичних</a:t>
            </a:r>
            <a:r>
              <a:rPr lang="ru-RU" dirty="0"/>
              <a:t> </a:t>
            </a:r>
            <a:r>
              <a:rPr lang="ru-RU" dirty="0" err="1"/>
              <a:t>червів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з’ясувати</a:t>
            </a:r>
            <a:r>
              <a:rPr lang="ru-RU" dirty="0"/>
              <a:t> </a:t>
            </a:r>
            <a:r>
              <a:rPr lang="ru-RU" dirty="0" err="1"/>
              <a:t>гельмінтологічну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, </a:t>
            </a:r>
            <a:r>
              <a:rPr lang="ru-RU" dirty="0" err="1"/>
              <a:t>прогнозувати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паразитозів</a:t>
            </a:r>
            <a:r>
              <a:rPr lang="ru-RU" dirty="0"/>
              <a:t> у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населених</a:t>
            </a:r>
            <a:r>
              <a:rPr lang="ru-RU" dirty="0"/>
              <a:t> пунктах, районах, областях.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897982" cy="35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34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3"/>
            <a:ext cx="8784975" cy="6009530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Проміжними </a:t>
            </a:r>
            <a:r>
              <a:rPr lang="ru-RU" sz="2800" dirty="0" err="1"/>
              <a:t>хазяями</a:t>
            </a:r>
            <a:r>
              <a:rPr lang="ru-RU" sz="2800" dirty="0"/>
              <a:t> </a:t>
            </a:r>
            <a:r>
              <a:rPr lang="ru-RU" sz="2800" dirty="0" err="1"/>
              <a:t>біогельмінтів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бути </a:t>
            </a:r>
            <a:r>
              <a:rPr lang="ru-RU" sz="2800" dirty="0" err="1"/>
              <a:t>прісноводні</a:t>
            </a:r>
            <a:r>
              <a:rPr lang="ru-RU" sz="2800" dirty="0"/>
              <a:t> й </a:t>
            </a:r>
            <a:r>
              <a:rPr lang="ru-RU" sz="2800" dirty="0" err="1"/>
              <a:t>сухопутні</a:t>
            </a:r>
            <a:r>
              <a:rPr lang="ru-RU" sz="2800" dirty="0"/>
              <a:t> </a:t>
            </a:r>
            <a:r>
              <a:rPr lang="ru-RU" sz="2800" dirty="0" err="1"/>
              <a:t>молюски</a:t>
            </a:r>
            <a:r>
              <a:rPr lang="ru-RU" sz="2800" dirty="0"/>
              <a:t>, </a:t>
            </a:r>
            <a:r>
              <a:rPr lang="ru-RU" sz="2800" dirty="0" err="1"/>
              <a:t>ракоподібні</a:t>
            </a:r>
            <a:r>
              <a:rPr lang="ru-RU" sz="2800" dirty="0"/>
              <a:t> (</a:t>
            </a:r>
            <a:r>
              <a:rPr lang="ru-RU" sz="2800" dirty="0" err="1"/>
              <a:t>бокоплави</a:t>
            </a:r>
            <a:r>
              <a:rPr lang="ru-RU" sz="2800" dirty="0"/>
              <a:t>, </a:t>
            </a:r>
            <a:r>
              <a:rPr lang="ru-RU" sz="2800" dirty="0" err="1"/>
              <a:t>циклопи</a:t>
            </a:r>
            <a:r>
              <a:rPr lang="ru-RU" sz="2800" dirty="0"/>
              <a:t>, </a:t>
            </a:r>
            <a:r>
              <a:rPr lang="ru-RU" sz="2800" dirty="0" err="1"/>
              <a:t>дафнії</a:t>
            </a:r>
            <a:r>
              <a:rPr lang="ru-RU" sz="2800" dirty="0"/>
              <a:t>, </a:t>
            </a:r>
            <a:r>
              <a:rPr lang="ru-RU" sz="2800" dirty="0" err="1"/>
              <a:t>водяні</a:t>
            </a:r>
            <a:r>
              <a:rPr lang="ru-RU" sz="2800" dirty="0"/>
              <a:t> ослики), </a:t>
            </a:r>
            <a:r>
              <a:rPr lang="ru-RU" sz="2800" dirty="0" err="1"/>
              <a:t>комахи</a:t>
            </a:r>
            <a:r>
              <a:rPr lang="ru-RU" sz="2800" dirty="0"/>
              <a:t> (мурашки, бабки, мухи, </a:t>
            </a:r>
            <a:r>
              <a:rPr lang="ru-RU" sz="2800" dirty="0" err="1"/>
              <a:t>комарі</a:t>
            </a:r>
            <a:r>
              <a:rPr lang="ru-RU" sz="2800" dirty="0"/>
              <a:t>, мошки, </a:t>
            </a:r>
            <a:r>
              <a:rPr lang="ru-RU" sz="2800" dirty="0" err="1"/>
              <a:t>мокреці</a:t>
            </a:r>
            <a:r>
              <a:rPr lang="ru-RU" sz="2800" dirty="0"/>
              <a:t>, жуки), </a:t>
            </a:r>
            <a:r>
              <a:rPr lang="ru-RU" sz="2800" dirty="0" err="1"/>
              <a:t>орибатидні</a:t>
            </a:r>
            <a:r>
              <a:rPr lang="ru-RU" sz="2800" dirty="0"/>
              <a:t> </a:t>
            </a:r>
            <a:r>
              <a:rPr lang="ru-RU" sz="2800" dirty="0" err="1"/>
              <a:t>кліщі</a:t>
            </a:r>
            <a:r>
              <a:rPr lang="ru-RU" sz="2800" dirty="0"/>
              <a:t>, </a:t>
            </a:r>
            <a:r>
              <a:rPr lang="ru-RU" sz="2800" dirty="0" err="1"/>
              <a:t>дощові</a:t>
            </a:r>
            <a:r>
              <a:rPr lang="ru-RU" sz="2800" dirty="0"/>
              <a:t> </a:t>
            </a:r>
            <a:r>
              <a:rPr lang="ru-RU" sz="2800" dirty="0" err="1"/>
              <a:t>черв’яки</a:t>
            </a:r>
            <a:r>
              <a:rPr lang="ru-RU" sz="2800" dirty="0"/>
              <a:t>.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досліджують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бінокулярною</a:t>
            </a:r>
            <a:r>
              <a:rPr lang="ru-RU" sz="2800" dirty="0"/>
              <a:t> лупою </a:t>
            </a:r>
            <a:r>
              <a:rPr lang="ru-RU" sz="2800" dirty="0" err="1"/>
              <a:t>або</a:t>
            </a:r>
            <a:r>
              <a:rPr lang="ru-RU" sz="2800" dirty="0"/>
              <a:t> за малого </a:t>
            </a:r>
            <a:r>
              <a:rPr lang="ru-RU" sz="2800" dirty="0" err="1"/>
              <a:t>збільшення</a:t>
            </a:r>
            <a:r>
              <a:rPr lang="ru-RU" sz="2800" dirty="0"/>
              <a:t> </a:t>
            </a:r>
            <a:r>
              <a:rPr lang="ru-RU" sz="2800" dirty="0" err="1"/>
              <a:t>мікроскопа</a:t>
            </a:r>
            <a:r>
              <a:rPr lang="ru-RU" sz="2800" dirty="0"/>
              <a:t>. Личинки </a:t>
            </a:r>
            <a:r>
              <a:rPr lang="ru-RU" sz="2800" dirty="0" err="1"/>
              <a:t>гельмінтів</a:t>
            </a:r>
            <a:r>
              <a:rPr lang="ru-RU" sz="2800" dirty="0"/>
              <a:t> </a:t>
            </a:r>
            <a:r>
              <a:rPr lang="ru-RU" sz="2800" dirty="0" err="1"/>
              <a:t>локалізуються</a:t>
            </a:r>
            <a:r>
              <a:rPr lang="ru-RU" sz="2800" dirty="0"/>
              <a:t> в </a:t>
            </a:r>
            <a:r>
              <a:rPr lang="ru-RU" sz="2800" dirty="0" err="1"/>
              <a:t>різних</a:t>
            </a:r>
            <a:r>
              <a:rPr lang="ru-RU" sz="2800" dirty="0"/>
              <a:t> органах і тканинах </a:t>
            </a:r>
            <a:r>
              <a:rPr lang="ru-RU" sz="2800" dirty="0" err="1"/>
              <a:t>проміжних</a:t>
            </a:r>
            <a:r>
              <a:rPr lang="ru-RU" sz="2800" dirty="0"/>
              <a:t> </a:t>
            </a:r>
            <a:r>
              <a:rPr lang="ru-RU" sz="2800" dirty="0" err="1"/>
              <a:t>хазяїв</a:t>
            </a:r>
            <a:r>
              <a:rPr lang="ru-RU" sz="2800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8247"/>
          <a:stretch/>
        </p:blipFill>
        <p:spPr bwMode="auto">
          <a:xfrm>
            <a:off x="4932040" y="3645024"/>
            <a:ext cx="397914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4" y="3861048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33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2"/>
            <a:ext cx="9252520" cy="684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13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36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1"/>
            <a:ext cx="8640959" cy="5937522"/>
          </a:xfrm>
        </p:spPr>
        <p:txBody>
          <a:bodyPr>
            <a:normAutofit/>
          </a:bodyPr>
          <a:lstStyle/>
          <a:p>
            <a:pPr algn="just"/>
            <a:r>
              <a:rPr lang="ru-RU" sz="3600" dirty="0"/>
              <a:t>З метою </a:t>
            </a:r>
            <a:r>
              <a:rPr lang="ru-RU" sz="3600" dirty="0" err="1"/>
              <a:t>виявлення</a:t>
            </a:r>
            <a:r>
              <a:rPr lang="ru-RU" sz="3600" dirty="0"/>
              <a:t> личинки </a:t>
            </a:r>
            <a:r>
              <a:rPr lang="ru-RU" sz="3600" dirty="0" err="1"/>
              <a:t>гельмінтів</a:t>
            </a:r>
            <a:r>
              <a:rPr lang="ru-RU" sz="3600" dirty="0"/>
              <a:t> </a:t>
            </a:r>
            <a:r>
              <a:rPr lang="ru-RU" sz="3600" dirty="0" err="1"/>
              <a:t>проміжного</a:t>
            </a:r>
            <a:r>
              <a:rPr lang="ru-RU" sz="3600" dirty="0"/>
              <a:t> </a:t>
            </a:r>
            <a:r>
              <a:rPr lang="ru-RU" sz="3600" dirty="0" err="1"/>
              <a:t>хазяїна</a:t>
            </a:r>
            <a:r>
              <a:rPr lang="ru-RU" sz="3600" dirty="0"/>
              <a:t> </a:t>
            </a:r>
            <a:r>
              <a:rPr lang="ru-RU" sz="3600" dirty="0" err="1"/>
              <a:t>розщеплюють</a:t>
            </a:r>
            <a:r>
              <a:rPr lang="ru-RU" sz="3600" dirty="0"/>
              <a:t> </a:t>
            </a:r>
            <a:r>
              <a:rPr lang="ru-RU" sz="3600" dirty="0" err="1"/>
              <a:t>препарувальною</a:t>
            </a:r>
            <a:r>
              <a:rPr lang="ru-RU" sz="3600" dirty="0"/>
              <a:t> </a:t>
            </a:r>
            <a:r>
              <a:rPr lang="ru-RU" sz="3600" dirty="0" err="1"/>
              <a:t>голкою</a:t>
            </a:r>
            <a:r>
              <a:rPr lang="ru-RU" sz="3600" dirty="0"/>
              <a:t> у </a:t>
            </a:r>
            <a:r>
              <a:rPr lang="ru-RU" sz="3600" dirty="0" err="1"/>
              <a:t>краплі</a:t>
            </a:r>
            <a:r>
              <a:rPr lang="ru-RU" sz="3600" dirty="0"/>
              <a:t> води на предметному </a:t>
            </a:r>
            <a:r>
              <a:rPr lang="ru-RU" sz="3600" dirty="0" err="1"/>
              <a:t>склі</a:t>
            </a:r>
            <a:r>
              <a:rPr lang="ru-RU" sz="3600" dirty="0"/>
              <a:t>. </a:t>
            </a:r>
            <a:r>
              <a:rPr lang="ru-RU" sz="3600" dirty="0" err="1"/>
              <a:t>Після</a:t>
            </a:r>
            <a:r>
              <a:rPr lang="ru-RU" sz="3600" dirty="0"/>
              <a:t> </a:t>
            </a:r>
            <a:r>
              <a:rPr lang="ru-RU" sz="3600" dirty="0" err="1"/>
              <a:t>цього</a:t>
            </a:r>
            <a:r>
              <a:rPr lang="ru-RU" sz="3600" dirty="0"/>
              <a:t> препарат </a:t>
            </a:r>
            <a:r>
              <a:rPr lang="ru-RU" sz="3600" dirty="0" err="1"/>
              <a:t>накривають</a:t>
            </a:r>
            <a:r>
              <a:rPr lang="ru-RU" sz="3600" dirty="0"/>
              <a:t> </a:t>
            </a:r>
            <a:r>
              <a:rPr lang="ru-RU" sz="3600" dirty="0" err="1"/>
              <a:t>покривним</a:t>
            </a:r>
            <a:r>
              <a:rPr lang="ru-RU" sz="3600" dirty="0"/>
              <a:t> </a:t>
            </a:r>
            <a:r>
              <a:rPr lang="ru-RU" sz="3600" dirty="0" err="1"/>
              <a:t>скельцем</a:t>
            </a:r>
            <a:r>
              <a:rPr lang="ru-RU" sz="3600" dirty="0"/>
              <a:t> і </a:t>
            </a:r>
            <a:r>
              <a:rPr lang="ru-RU" sz="3600" dirty="0" err="1"/>
              <a:t>досліджують</a:t>
            </a:r>
            <a:r>
              <a:rPr lang="ru-RU" sz="3600" dirty="0"/>
              <a:t> </a:t>
            </a:r>
            <a:r>
              <a:rPr lang="ru-RU" sz="3600" dirty="0" err="1"/>
              <a:t>під</a:t>
            </a:r>
            <a:r>
              <a:rPr lang="ru-RU" sz="3600" dirty="0"/>
              <a:t> </a:t>
            </a:r>
            <a:r>
              <a:rPr lang="ru-RU" sz="3600" dirty="0" err="1"/>
              <a:t>мікроскопом</a:t>
            </a:r>
            <a:r>
              <a:rPr lang="ru-RU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5597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183</TotalTime>
  <Words>280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Посмертні методи діагностики гельмінтозів за К.І. Скрябіним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Контрольні питання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Дозиметричні прилади</dc:title>
  <dc:creator>Анастасия^_^</dc:creator>
  <cp:lastModifiedBy>Пользователь Windows</cp:lastModifiedBy>
  <cp:revision>24</cp:revision>
  <dcterms:created xsi:type="dcterms:W3CDTF">2013-12-16T19:46:45Z</dcterms:created>
  <dcterms:modified xsi:type="dcterms:W3CDTF">2025-03-06T07:42:03Z</dcterms:modified>
</cp:coreProperties>
</file>