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0" r:id="rId12"/>
    <p:sldId id="26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Анальгетичні</a:t>
            </a:r>
            <a:r>
              <a:rPr lang="uk-UA" dirty="0" smtClean="0"/>
              <a:t> засоби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349" y="903949"/>
            <a:ext cx="10972800" cy="4325112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3.Наркотичні анальгетики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	      Наркотичні  анальгетики – це  засоби групи опію. Вони пригнічують </a:t>
            </a:r>
            <a:r>
              <a:rPr lang="uk-UA" dirty="0" err="1" smtClean="0"/>
              <a:t>таламічні</a:t>
            </a:r>
            <a:r>
              <a:rPr lang="uk-UA" dirty="0" smtClean="0"/>
              <a:t> центри больової чутливості та гальмують передачу больових імпульсів до кори головного мозку</a:t>
            </a:r>
            <a:r>
              <a:rPr lang="uk-UA" b="1" dirty="0" smtClean="0"/>
              <a:t>. </a:t>
            </a:r>
            <a:endParaRPr lang="ru-RU" dirty="0" smtClean="0"/>
          </a:p>
          <a:p>
            <a:pPr algn="ctr">
              <a:buNone/>
            </a:pPr>
            <a:r>
              <a:rPr lang="uk-UA" b="1" dirty="0" smtClean="0"/>
              <a:t>	       </a:t>
            </a:r>
            <a:r>
              <a:rPr lang="uk-UA" dirty="0" smtClean="0"/>
              <a:t>Препарати опію зняті з  ветеринарного забезпечення. Практичне значення має папаверину </a:t>
            </a:r>
            <a:r>
              <a:rPr lang="uk-UA" dirty="0" err="1" smtClean="0"/>
              <a:t>гідрохлорид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НЯТТЯ ПРО АНАЛГЕЗИВНІ ЗАСОБИ - презентація з медиц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6754"/>
            <a:ext cx="12191999" cy="201167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Похідні </a:t>
            </a:r>
            <a:r>
              <a:rPr lang="uk-UA" b="1" dirty="0" err="1" smtClean="0"/>
              <a:t>бензилізохіноліну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Папаверину  </a:t>
            </a:r>
            <a:r>
              <a:rPr lang="uk-UA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гідрохлорид</a:t>
            </a: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Papaverini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hydrochloridum</a:t>
            </a: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298" y="2063932"/>
            <a:ext cx="11739154" cy="45328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                     Сіль алкалоїду опію </a:t>
            </a:r>
            <a:r>
              <a:rPr lang="uk-UA" dirty="0" err="1" smtClean="0"/>
              <a:t>ізохінілінового</a:t>
            </a:r>
            <a:r>
              <a:rPr lang="uk-UA" dirty="0" smtClean="0"/>
              <a:t> ряду.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b="1" i="1" dirty="0" smtClean="0">
                <a:solidFill>
                  <a:srgbClr val="0070C0"/>
                </a:solidFill>
              </a:rPr>
              <a:t>Властивості:</a:t>
            </a:r>
            <a:r>
              <a:rPr lang="uk-UA" dirty="0" smtClean="0"/>
              <a:t> білий порошок, повільно розчинний у воді (1:40).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	</a:t>
            </a:r>
            <a:r>
              <a:rPr lang="uk-UA" b="1" i="1" dirty="0" smtClean="0">
                <a:solidFill>
                  <a:srgbClr val="0070C0"/>
                </a:solidFill>
              </a:rPr>
              <a:t>Зберігання: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dirty="0" smtClean="0"/>
              <a:t>за </a:t>
            </a:r>
            <a:r>
              <a:rPr lang="uk-UA" dirty="0" err="1" smtClean="0"/>
              <a:t>спискоб</a:t>
            </a:r>
            <a:r>
              <a:rPr lang="uk-UA" dirty="0" smtClean="0"/>
              <a:t> Б.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	</a:t>
            </a:r>
            <a:r>
              <a:rPr lang="uk-UA" b="1" i="1" dirty="0" smtClean="0">
                <a:solidFill>
                  <a:srgbClr val="0070C0"/>
                </a:solidFill>
              </a:rPr>
              <a:t>Форма випуску: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dirty="0" smtClean="0"/>
              <a:t>таблетки по 0,02 і 0,04 г; 2% розчин у ампулах по 2 </a:t>
            </a:r>
            <a:r>
              <a:rPr lang="uk-UA" dirty="0" err="1" smtClean="0"/>
              <a:t>мл</a:t>
            </a:r>
            <a:r>
              <a:rPr lang="uk-UA" dirty="0" smtClean="0"/>
              <a:t>; свічки по0,02.</a:t>
            </a:r>
          </a:p>
          <a:p>
            <a:pPr>
              <a:buNone/>
            </a:pPr>
            <a:r>
              <a:rPr lang="uk-UA" sz="3000" b="1" i="1" dirty="0" smtClean="0">
                <a:solidFill>
                  <a:srgbClr val="0070C0"/>
                </a:solidFill>
              </a:rPr>
              <a:t>   Застосування</a:t>
            </a:r>
            <a:r>
              <a:rPr lang="uk-UA" i="1" dirty="0" smtClean="0"/>
              <a:t>:</a:t>
            </a:r>
            <a:r>
              <a:rPr lang="uk-UA" dirty="0" smtClean="0"/>
              <a:t> при спазмах шлунка, кишок, сечового міхура, кольках та для зниження </a:t>
            </a:r>
            <a:r>
              <a:rPr lang="uk-UA" dirty="0" err="1" smtClean="0"/>
              <a:t>кровяного</a:t>
            </a:r>
            <a:r>
              <a:rPr lang="uk-UA" dirty="0" smtClean="0"/>
              <a:t> тиску.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	</a:t>
            </a:r>
            <a:r>
              <a:rPr lang="uk-UA" b="1" i="1" dirty="0" smtClean="0">
                <a:solidFill>
                  <a:srgbClr val="0070C0"/>
                </a:solidFill>
              </a:rPr>
              <a:t>Дія</a:t>
            </a:r>
            <a:r>
              <a:rPr lang="uk-UA" b="1" dirty="0" smtClean="0">
                <a:solidFill>
                  <a:srgbClr val="0070C0"/>
                </a:solidFill>
              </a:rPr>
              <a:t>: </a:t>
            </a:r>
            <a:r>
              <a:rPr lang="uk-UA" dirty="0" smtClean="0"/>
              <a:t>знижує тонус </a:t>
            </a:r>
            <a:r>
              <a:rPr lang="uk-UA" dirty="0" err="1" smtClean="0"/>
              <a:t>мязів</a:t>
            </a:r>
            <a:r>
              <a:rPr lang="uk-UA" dirty="0" smtClean="0"/>
              <a:t>, дія </a:t>
            </a:r>
            <a:r>
              <a:rPr lang="uk-UA" dirty="0" err="1" smtClean="0"/>
              <a:t>спазмолітично</a:t>
            </a:r>
            <a:r>
              <a:rPr lang="uk-UA" dirty="0" smtClean="0"/>
              <a:t> і </a:t>
            </a:r>
            <a:r>
              <a:rPr lang="uk-UA" dirty="0" err="1" smtClean="0"/>
              <a:t>судинорозширювально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	</a:t>
            </a:r>
            <a:r>
              <a:rPr lang="uk-UA" b="1" i="1" dirty="0" smtClean="0">
                <a:solidFill>
                  <a:srgbClr val="0070C0"/>
                </a:solidFill>
              </a:rPr>
              <a:t>Дози: </a:t>
            </a:r>
            <a:r>
              <a:rPr lang="uk-UA" dirty="0" smtClean="0"/>
              <a:t>підшкірно коням 0,3 -0,8г, великій рогатій худобі 0,3-0,6 г, свиням 0,1-0,3 г, собакам 0,03-0,1 г.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Папаверину гідрохлорид розчин д/ін. 20 мг/мл по 2 мл №10 в амп. 1042:  інструкція + ціна в аптеках | Tabletki.ua"/>
          <p:cNvPicPr>
            <a:picLocks noChangeAspect="1" noChangeArrowheads="1"/>
          </p:cNvPicPr>
          <p:nvPr/>
        </p:nvPicPr>
        <p:blipFill>
          <a:blip r:embed="rId2"/>
          <a:srcRect t="9600" b="10171"/>
          <a:stretch>
            <a:fillRect/>
          </a:stretch>
        </p:blipFill>
        <p:spPr bwMode="auto">
          <a:xfrm>
            <a:off x="-1" y="666207"/>
            <a:ext cx="4924697" cy="3448594"/>
          </a:xfrm>
          <a:prstGeom prst="rect">
            <a:avLst/>
          </a:prstGeom>
          <a:noFill/>
        </p:spPr>
      </p:pic>
      <p:pic>
        <p:nvPicPr>
          <p:cNvPr id="26628" name="Picture 4" descr="Папаверину гідрохлорід 2% 2 мл ампули №10 вартість, відгуки, інструкція,  купити за низькою ціною в Україні: Київ, Дніпро, Харків, Одеса, Львів - 1  Соціальна Аптека"/>
          <p:cNvPicPr>
            <a:picLocks noChangeAspect="1" noChangeArrowheads="1"/>
          </p:cNvPicPr>
          <p:nvPr/>
        </p:nvPicPr>
        <p:blipFill>
          <a:blip r:embed="rId3"/>
          <a:srcRect l="3845" t="16612" r="9192" b="15947"/>
          <a:stretch>
            <a:fillRect/>
          </a:stretch>
        </p:blipFill>
        <p:spPr bwMode="auto">
          <a:xfrm>
            <a:off x="4885508" y="587829"/>
            <a:ext cx="7306491" cy="3487782"/>
          </a:xfrm>
          <a:prstGeom prst="rect">
            <a:avLst/>
          </a:prstGeom>
          <a:noFill/>
        </p:spPr>
      </p:pic>
      <p:pic>
        <p:nvPicPr>
          <p:cNvPr id="26630" name="Picture 6" descr="Для чого застосовують свічки з папаверином при терапії геморою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3473" y="3606118"/>
            <a:ext cx="5410989" cy="3251882"/>
          </a:xfrm>
          <a:prstGeom prst="rect">
            <a:avLst/>
          </a:prstGeom>
          <a:noFill/>
        </p:spPr>
      </p:pic>
      <p:pic>
        <p:nvPicPr>
          <p:cNvPr id="26632" name="Picture 8" descr="Папаверина гидрохлорид - Сайт фармацевтической компании Исток-плюс,  Запорожье, Украина - istok.com.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203" y="3696788"/>
            <a:ext cx="6010093" cy="3161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781" y="747194"/>
            <a:ext cx="11486607" cy="577117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Ненаркотичні анальгетики</a:t>
            </a: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i="1" dirty="0" err="1" smtClean="0"/>
              <a:t>Ненаркотичн</a:t>
            </a:r>
            <a:r>
              <a:rPr lang="uk-UA" i="1" dirty="0" smtClean="0"/>
              <a:t>і анальгетики</a:t>
            </a:r>
            <a:r>
              <a:rPr lang="uk-UA" dirty="0" smtClean="0"/>
              <a:t> – це засоби, які проявляють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болезаспокійливу, 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протизапальну  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жарознижувальну дію.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На відміну від наркотичних вони </a:t>
            </a:r>
          </a:p>
          <a:p>
            <a:r>
              <a:rPr lang="uk-UA" dirty="0" smtClean="0"/>
              <a:t>послаблюють або знімають біль, що пов'язаний із запальними процесами в суглобах, кісткових, м'язових та інших тканинах (при </a:t>
            </a:r>
            <a:r>
              <a:rPr lang="uk-UA" dirty="0" err="1" smtClean="0"/>
              <a:t>невралгіях</a:t>
            </a:r>
            <a:r>
              <a:rPr lang="uk-UA" dirty="0" smtClean="0"/>
              <a:t>, суглобовому та м'язовому </a:t>
            </a:r>
            <a:r>
              <a:rPr lang="uk-UA" dirty="0" err="1" smtClean="0"/>
              <a:t>ревматизмах</a:t>
            </a:r>
            <a:r>
              <a:rPr lang="uk-UA" dirty="0" smtClean="0"/>
              <a:t>, зубних та головних болях тощо). </a:t>
            </a:r>
          </a:p>
          <a:p>
            <a:r>
              <a:rPr lang="uk-UA" dirty="0" smtClean="0"/>
              <a:t>Це свідчить про те, що в основі </a:t>
            </a:r>
            <a:r>
              <a:rPr lang="uk-UA" dirty="0" err="1" smtClean="0"/>
              <a:t>анальгезії</a:t>
            </a:r>
            <a:r>
              <a:rPr lang="uk-UA" dirty="0" smtClean="0"/>
              <a:t> лежить протизапальна дія.</a:t>
            </a:r>
          </a:p>
          <a:p>
            <a:pPr algn="ctr"/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Крім того, </a:t>
            </a:r>
            <a:r>
              <a:rPr lang="uk-UA" b="1" dirty="0" err="1" smtClean="0">
                <a:solidFill>
                  <a:srgbClr val="FF0000"/>
                </a:solidFill>
              </a:rPr>
              <a:t>ненаркотичиі</a:t>
            </a:r>
            <a:r>
              <a:rPr lang="uk-UA" b="1" dirty="0" smtClean="0">
                <a:solidFill>
                  <a:srgbClr val="FF0000"/>
                </a:solidFill>
              </a:rPr>
              <a:t> анальгетики не викликають снотворного ефекту та ейфорії, не пригнічують центрів дихання та </a:t>
            </a:r>
            <a:r>
              <a:rPr lang="uk-UA" b="1" dirty="0" err="1" smtClean="0">
                <a:solidFill>
                  <a:srgbClr val="FF0000"/>
                </a:solidFill>
              </a:rPr>
              <a:t>кашльового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З якої позначки підвищена температура тіла стає небезпечною - Погляд –  новини Чернів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51" y="705711"/>
            <a:ext cx="11509557" cy="60255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902" y="786384"/>
            <a:ext cx="11656423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    </a:t>
            </a:r>
            <a:r>
              <a:rPr lang="uk-UA" dirty="0" smtClean="0">
                <a:solidFill>
                  <a:srgbClr val="002060"/>
                </a:solidFill>
              </a:rPr>
              <a:t>Важливе практичне значення має жарознижувальний ефект ненаркотичних анальгетиків. 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         Як відомо, підвищення температури тіла при захворюваннях відбувається внаслідок дії </a:t>
            </a:r>
            <a:r>
              <a:rPr lang="uk-UA" dirty="0" err="1" smtClean="0">
                <a:solidFill>
                  <a:srgbClr val="002060"/>
                </a:solidFill>
              </a:rPr>
              <a:t>пірогенних</a:t>
            </a:r>
            <a:r>
              <a:rPr lang="uk-UA" dirty="0" smtClean="0">
                <a:solidFill>
                  <a:srgbClr val="002060"/>
                </a:solidFill>
              </a:rPr>
              <a:t> речовин (мікробні токсини, продукти розкладу білків тощо), які спричиняють збудження центру терморегуляції. 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         При цьому змінюється інтенсивність процесів теплопродукції та тепловіддачі, що сприяє підвищенню температури тіла. Гіпертермія носить дуже важливий захисний характер.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8342" y="721070"/>
            <a:ext cx="11512731" cy="56144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         </a:t>
            </a:r>
            <a:r>
              <a:rPr lang="uk-UA" b="1" dirty="0" smtClean="0">
                <a:solidFill>
                  <a:srgbClr val="002060"/>
                </a:solidFill>
              </a:rPr>
              <a:t>В деяких випадках підвищена температура тіла вона може досягти небезпечного для життєдіяльності організму рівня і захисний її характер набуває патологічного.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dirty="0" smtClean="0"/>
              <a:t>       У таких випадках доцільно застосувати жарознижувальні засоби, які пригнічують збуджений центр терморегуляції, а через нього  гальмують теплопродукцію та підсилюють тепловіддачу, тим самим знижуючи температуру тіла.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 Механізм протизапальної дії дуже складний і залежить від хімічної природи анальгетика.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У практиці ветеринарної медицини мають значення препарати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похідні саліцилової кислоти, </a:t>
            </a:r>
          </a:p>
          <a:p>
            <a:pPr>
              <a:buFont typeface="Wingdings" pitchFamily="2" charset="2"/>
              <a:buChar char="ü"/>
            </a:pPr>
            <a:r>
              <a:rPr lang="uk-UA" dirty="0" err="1" smtClean="0"/>
              <a:t>піразолону</a:t>
            </a:r>
            <a:r>
              <a:rPr lang="uk-UA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аніліну, </a:t>
            </a:r>
          </a:p>
          <a:p>
            <a:pPr>
              <a:buFont typeface="Wingdings" pitchFamily="2" charset="2"/>
              <a:buChar char="ü"/>
            </a:pPr>
            <a:r>
              <a:rPr lang="uk-UA" dirty="0" err="1" smtClean="0"/>
              <a:t>ізоніюотинової</a:t>
            </a:r>
            <a:r>
              <a:rPr lang="uk-UA" dirty="0" smtClean="0"/>
              <a:t> кислоти та деякі </a:t>
            </a:r>
            <a:r>
              <a:rPr lang="uk-UA" dirty="0" err="1" smtClean="0"/>
              <a:t>ін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571" y="822960"/>
            <a:ext cx="11255829" cy="5751576"/>
          </a:xfrm>
        </p:spPr>
        <p:txBody>
          <a:bodyPr/>
          <a:lstStyle/>
          <a:p>
            <a:pPr algn="ctr">
              <a:buNone/>
            </a:pPr>
            <a:r>
              <a:rPr lang="uk-UA" sz="4000" b="1" dirty="0" err="1" smtClean="0">
                <a:solidFill>
                  <a:srgbClr val="002060"/>
                </a:solidFill>
              </a:rPr>
              <a:t>Баралгетас</a:t>
            </a:r>
            <a:r>
              <a:rPr lang="uk-UA" sz="4000" b="1" dirty="0" smtClean="0">
                <a:solidFill>
                  <a:srgbClr val="002060"/>
                </a:solidFill>
              </a:rPr>
              <a:t> (</a:t>
            </a:r>
            <a:r>
              <a:rPr lang="uk-UA" sz="4000" b="1" dirty="0" err="1" smtClean="0">
                <a:solidFill>
                  <a:srgbClr val="002060"/>
                </a:solidFill>
              </a:rPr>
              <a:t>Baralgetas</a:t>
            </a:r>
            <a:r>
              <a:rPr lang="uk-UA" sz="4000" b="1" dirty="0" smtClean="0">
                <a:solidFill>
                  <a:srgbClr val="002060"/>
                </a:solidFill>
              </a:rPr>
              <a:t>)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uk-UA" dirty="0" smtClean="0"/>
              <a:t>	</a:t>
            </a:r>
          </a:p>
          <a:p>
            <a:pPr algn="ctr"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Фармакологічна дія: </a:t>
            </a:r>
            <a:r>
              <a:rPr lang="uk-UA" dirty="0" smtClean="0"/>
              <a:t>До складу препарату входять: ненаркотичний анальгетик </a:t>
            </a:r>
            <a:r>
              <a:rPr lang="uk-UA" dirty="0" err="1" smtClean="0"/>
              <a:t>метамізол</a:t>
            </a:r>
            <a:r>
              <a:rPr lang="uk-UA" dirty="0" smtClean="0"/>
              <a:t> натрію (анальгін), </a:t>
            </a:r>
            <a:r>
              <a:rPr lang="uk-UA" dirty="0" err="1" smtClean="0"/>
              <a:t>міотропну</a:t>
            </a:r>
            <a:r>
              <a:rPr lang="uk-UA" dirty="0" smtClean="0"/>
              <a:t> </a:t>
            </a:r>
            <a:r>
              <a:rPr lang="uk-UA" dirty="0" err="1" smtClean="0"/>
              <a:t>спазмолітичну</a:t>
            </a:r>
            <a:r>
              <a:rPr lang="uk-UA" dirty="0" smtClean="0"/>
              <a:t> засіб </a:t>
            </a:r>
            <a:r>
              <a:rPr lang="uk-UA" dirty="0" err="1" smtClean="0"/>
              <a:t>пітофенон</a:t>
            </a:r>
            <a:r>
              <a:rPr lang="uk-UA" dirty="0" smtClean="0"/>
              <a:t> і </a:t>
            </a:r>
            <a:r>
              <a:rPr lang="uk-UA" dirty="0" err="1" smtClean="0"/>
              <a:t>м-холіноблокуючий</a:t>
            </a:r>
            <a:r>
              <a:rPr lang="uk-UA" dirty="0" smtClean="0"/>
              <a:t> засіб </a:t>
            </a:r>
            <a:r>
              <a:rPr lang="uk-UA" dirty="0" err="1" smtClean="0"/>
              <a:t>фенпіверинію</a:t>
            </a:r>
            <a:r>
              <a:rPr lang="uk-UA" dirty="0" smtClean="0"/>
              <a:t> </a:t>
            </a:r>
            <a:r>
              <a:rPr lang="uk-UA" dirty="0" err="1" smtClean="0"/>
              <a:t>гідрохлорид</a:t>
            </a:r>
            <a:r>
              <a:rPr lang="uk-UA" dirty="0" smtClean="0"/>
              <a:t>. </a:t>
            </a:r>
          </a:p>
          <a:p>
            <a:r>
              <a:rPr lang="uk-UA" dirty="0" err="1" smtClean="0"/>
              <a:t>Метамізол</a:t>
            </a:r>
            <a:r>
              <a:rPr lang="uk-UA" dirty="0" smtClean="0"/>
              <a:t> є похідним </a:t>
            </a:r>
            <a:r>
              <a:rPr lang="uk-UA" dirty="0" err="1" smtClean="0"/>
              <a:t>піразолону</a:t>
            </a:r>
            <a:r>
              <a:rPr lang="uk-UA" dirty="0" smtClean="0"/>
              <a:t>. Має знеболювальну, жарознижувальну та протизапальну дію. </a:t>
            </a:r>
          </a:p>
          <a:p>
            <a:r>
              <a:rPr lang="uk-UA" dirty="0" err="1" smtClean="0"/>
              <a:t>Пітофенон</a:t>
            </a:r>
            <a:r>
              <a:rPr lang="uk-UA" dirty="0" smtClean="0"/>
              <a:t>, подібно до папаверину, має пряму </a:t>
            </a:r>
            <a:r>
              <a:rPr lang="uk-UA" dirty="0" err="1" smtClean="0"/>
              <a:t>міотропну</a:t>
            </a:r>
            <a:r>
              <a:rPr lang="uk-UA" dirty="0" smtClean="0"/>
              <a:t> дію на гладкі </a:t>
            </a:r>
            <a:r>
              <a:rPr lang="uk-UA" dirty="0" err="1" smtClean="0"/>
              <a:t>мязи</a:t>
            </a:r>
            <a:r>
              <a:rPr lang="uk-UA" dirty="0" smtClean="0"/>
              <a:t> внутрішніх органів і викликає їх розслаблення.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22" name="Picture 2" descr="Баралгетас раствор купить, баралгетас раствор цена, БАРАЛГЕТАС РАСТВОР  инструкция, применение, продажа - Аптека Стат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409" y="475488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66" y="708006"/>
            <a:ext cx="6849291" cy="58495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Показання до застосування:</a:t>
            </a:r>
          </a:p>
          <a:p>
            <a:r>
              <a:rPr lang="uk-UA" dirty="0" smtClean="0"/>
              <a:t>Слабко або помірно виражений больовий синдром при спазмах гладеньких </a:t>
            </a:r>
            <a:r>
              <a:rPr lang="uk-UA" dirty="0" err="1" smtClean="0"/>
              <a:t>м´язів</a:t>
            </a:r>
            <a:r>
              <a:rPr lang="uk-UA" dirty="0" smtClean="0"/>
              <a:t> внутрішніх органів - ниркова та печінкові </a:t>
            </a:r>
            <a:r>
              <a:rPr lang="uk-UA" dirty="0" err="1" smtClean="0"/>
              <a:t>коліки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Може застосовуватися для короткочасного симптоматичного лікування при болях у суглобах, невралгії, </a:t>
            </a:r>
            <a:r>
              <a:rPr lang="uk-UA" dirty="0" err="1" smtClean="0"/>
              <a:t>ішіалгії</a:t>
            </a:r>
            <a:r>
              <a:rPr lang="uk-UA" dirty="0" smtClean="0"/>
              <a:t>, </a:t>
            </a:r>
            <a:r>
              <a:rPr lang="uk-UA" dirty="0" err="1" smtClean="0"/>
              <a:t>міалгії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Як допоміжний засіб може застосовуватися для зменшення болю після хірургічних і діагностичних втручань. </a:t>
            </a:r>
          </a:p>
          <a:p>
            <a:r>
              <a:rPr lang="uk-UA" dirty="0" smtClean="0"/>
              <a:t>При необхідності препарат може бути застосований для зниження підвищеної температури тіла при застудних та інфекційно-запальних захворюваннях.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2770" name="Picture 2" descr="Товарный знак баралгетас (№80200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1221" y="1178923"/>
            <a:ext cx="3800475" cy="1200150"/>
          </a:xfrm>
          <a:prstGeom prst="rect">
            <a:avLst/>
          </a:prstGeom>
          <a:noFill/>
        </p:spPr>
      </p:pic>
      <p:pic>
        <p:nvPicPr>
          <p:cNvPr id="32772" name="Picture 4" descr="Баралгетас №100 табл (России/Югоремедия Фабрика лекарств А.О.) — Каталог -  Аптечная лавка «Apt-eka.ru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3838" y="2383970"/>
            <a:ext cx="4403362" cy="413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3475" y="786384"/>
            <a:ext cx="10972800" cy="4325112"/>
          </a:xfrm>
        </p:spPr>
        <p:txBody>
          <a:bodyPr/>
          <a:lstStyle/>
          <a:p>
            <a:pPr algn="ctr">
              <a:buNone/>
            </a:pPr>
            <a:r>
              <a:rPr lang="uk-UA" sz="3200" b="1" i="1" dirty="0" smtClean="0">
                <a:solidFill>
                  <a:srgbClr val="C00000"/>
                </a:solidFill>
              </a:rPr>
              <a:t>Форма випуску:</a:t>
            </a:r>
            <a:r>
              <a:rPr lang="uk-UA" sz="32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uk-UA" dirty="0" smtClean="0"/>
              <a:t>Таблетки по 100 штук у </a:t>
            </a:r>
            <a:r>
              <a:rPr lang="uk-UA" dirty="0" err="1" smtClean="0"/>
              <a:t>картоній</a:t>
            </a:r>
            <a:r>
              <a:rPr lang="uk-UA" dirty="0" smtClean="0"/>
              <a:t> пачці. </a:t>
            </a:r>
          </a:p>
          <a:p>
            <a:pPr algn="ctr">
              <a:buNone/>
            </a:pPr>
            <a:r>
              <a:rPr lang="uk-UA" b="1" dirty="0" smtClean="0"/>
              <a:t>1 таблетка містить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err="1" smtClean="0"/>
              <a:t>метамізол</a:t>
            </a:r>
            <a:r>
              <a:rPr lang="uk-UA" dirty="0" smtClean="0"/>
              <a:t> натрію 500 мг, </a:t>
            </a:r>
          </a:p>
          <a:p>
            <a:pPr>
              <a:buNone/>
            </a:pPr>
            <a:r>
              <a:rPr lang="uk-UA" dirty="0" err="1" smtClean="0"/>
              <a:t>пітофенону</a:t>
            </a:r>
            <a:r>
              <a:rPr lang="uk-UA" dirty="0" smtClean="0"/>
              <a:t> </a:t>
            </a:r>
            <a:r>
              <a:rPr lang="uk-UA" dirty="0" err="1" smtClean="0"/>
              <a:t>гідрохлориду</a:t>
            </a:r>
            <a:r>
              <a:rPr lang="uk-UA" dirty="0" smtClean="0"/>
              <a:t> 5 мг,</a:t>
            </a:r>
          </a:p>
          <a:p>
            <a:pPr>
              <a:buNone/>
            </a:pPr>
            <a:r>
              <a:rPr lang="uk-UA" dirty="0" err="1" smtClean="0"/>
              <a:t>фенпіверинію</a:t>
            </a:r>
            <a:r>
              <a:rPr lang="uk-UA" dirty="0" smtClean="0"/>
              <a:t> броміду 100 </a:t>
            </a:r>
            <a:r>
              <a:rPr lang="uk-UA" dirty="0" err="1" smtClean="0"/>
              <a:t>мкг</a:t>
            </a:r>
            <a:r>
              <a:rPr lang="uk-UA" dirty="0" smtClean="0"/>
              <a:t>;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розчин у ампулах з темного скла по 5 </a:t>
            </a:r>
            <a:r>
              <a:rPr lang="uk-UA" b="1" dirty="0" err="1" smtClean="0">
                <a:solidFill>
                  <a:srgbClr val="C00000"/>
                </a:solidFill>
              </a:rPr>
              <a:t>мл</a:t>
            </a:r>
            <a:r>
              <a:rPr lang="uk-UA" b="1" dirty="0" smtClean="0">
                <a:solidFill>
                  <a:srgbClr val="C00000"/>
                </a:solidFill>
              </a:rPr>
              <a:t> по 5 шт. </a:t>
            </a:r>
          </a:p>
          <a:p>
            <a:pPr>
              <a:buNone/>
            </a:pPr>
            <a:r>
              <a:rPr lang="uk-UA" dirty="0" smtClean="0"/>
              <a:t>в упакованій (1  </a:t>
            </a:r>
            <a:r>
              <a:rPr lang="uk-UA" dirty="0" err="1" smtClean="0"/>
              <a:t>мл</a:t>
            </a:r>
            <a:r>
              <a:rPr lang="uk-UA" dirty="0" smtClean="0"/>
              <a:t> розчину  містить </a:t>
            </a:r>
            <a:r>
              <a:rPr lang="uk-UA" dirty="0" err="1" smtClean="0"/>
              <a:t>метамізолу</a:t>
            </a:r>
            <a:r>
              <a:rPr lang="uk-UA" dirty="0" smtClean="0"/>
              <a:t> натрію 500  мг, </a:t>
            </a:r>
            <a:r>
              <a:rPr lang="uk-UA" dirty="0" err="1" smtClean="0"/>
              <a:t>пітофенону</a:t>
            </a:r>
            <a:r>
              <a:rPr lang="uk-UA" dirty="0" smtClean="0"/>
              <a:t> </a:t>
            </a:r>
            <a:r>
              <a:rPr lang="uk-UA" dirty="0" err="1" smtClean="0"/>
              <a:t>гідрохлориду</a:t>
            </a:r>
            <a:r>
              <a:rPr lang="uk-UA" dirty="0" smtClean="0"/>
              <a:t> 2 мг, </a:t>
            </a:r>
            <a:r>
              <a:rPr lang="uk-UA" dirty="0" err="1" smtClean="0"/>
              <a:t>фенпіверинію</a:t>
            </a:r>
            <a:r>
              <a:rPr lang="uk-UA" dirty="0" smtClean="0"/>
              <a:t> броміду 20 </a:t>
            </a:r>
            <a:r>
              <a:rPr lang="uk-UA" dirty="0" err="1" smtClean="0"/>
              <a:t>мкг</a:t>
            </a:r>
            <a:r>
              <a:rPr lang="uk-UA" dirty="0" smtClean="0"/>
              <a:t>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3794" name="Picture 2" descr="Баралгетас — инструкция по применению,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4286" y="352697"/>
            <a:ext cx="3824060" cy="3824060"/>
          </a:xfrm>
          <a:prstGeom prst="rect">
            <a:avLst/>
          </a:prstGeom>
          <a:noFill/>
        </p:spPr>
      </p:pic>
      <p:pic>
        <p:nvPicPr>
          <p:cNvPr id="33796" name="Picture 4" descr="Баралгетас таблетки №100 - інструкція, склад, ціна. Купить в Аптека Доброго  Дня | (Add.ua)"/>
          <p:cNvPicPr>
            <a:picLocks noChangeAspect="1" noChangeArrowheads="1"/>
          </p:cNvPicPr>
          <p:nvPr/>
        </p:nvPicPr>
        <p:blipFill>
          <a:blip r:embed="rId3"/>
          <a:srcRect t="20023" b="19086"/>
          <a:stretch>
            <a:fillRect/>
          </a:stretch>
        </p:blipFill>
        <p:spPr bwMode="auto">
          <a:xfrm>
            <a:off x="7429500" y="4990011"/>
            <a:ext cx="4762500" cy="1867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План 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6389" y="1789612"/>
            <a:ext cx="10781211" cy="4676502"/>
          </a:xfrm>
        </p:spPr>
        <p:txBody>
          <a:bodyPr/>
          <a:lstStyle/>
          <a:p>
            <a:r>
              <a:rPr lang="ru-RU" sz="2800" u="sng" dirty="0" smtClean="0">
                <a:hlinkClick r:id="" action="ppaction://hlinkfile"/>
              </a:rPr>
              <a:t>1. </a:t>
            </a:r>
            <a:r>
              <a:rPr lang="uk-UA" sz="2800" u="sng" dirty="0" smtClean="0">
                <a:hlinkClick r:id="" action="ppaction://hlinkfile"/>
              </a:rPr>
              <a:t>Характеристика анальгетиків</a:t>
            </a:r>
            <a:endParaRPr lang="ru-RU" sz="2800" dirty="0" smtClean="0"/>
          </a:p>
          <a:p>
            <a:r>
              <a:rPr lang="ru-RU" sz="2800" u="sng" dirty="0" smtClean="0">
                <a:hlinkClick r:id="" action="ppaction://hlinkfile"/>
              </a:rPr>
              <a:t>2. </a:t>
            </a:r>
            <a:r>
              <a:rPr lang="uk-UA" sz="2800" u="sng" dirty="0" smtClean="0">
                <a:hlinkClick r:id="" action="ppaction://hlinkfile"/>
              </a:rPr>
              <a:t>Особливості дії наркотичних і ненаркотичних анальгетиків</a:t>
            </a:r>
            <a:endParaRPr lang="ru-RU" sz="2800" dirty="0" smtClean="0"/>
          </a:p>
          <a:p>
            <a:r>
              <a:rPr lang="ru-RU" sz="2800" u="sng" dirty="0" smtClean="0">
                <a:hlinkClick r:id="" action="ppaction://hlinkfile"/>
              </a:rPr>
              <a:t>3. </a:t>
            </a:r>
            <a:r>
              <a:rPr lang="uk-UA" sz="2800" u="sng" dirty="0" err="1" smtClean="0">
                <a:hlinkClick r:id="" action="ppaction://hlinkfile"/>
              </a:rPr>
              <a:t>Характеристиа</a:t>
            </a:r>
            <a:r>
              <a:rPr lang="uk-UA" sz="2800" u="sng" dirty="0" smtClean="0">
                <a:hlinkClick r:id="" action="ppaction://hlinkfile"/>
              </a:rPr>
              <a:t> наркотичних анальгетиків та їх представники</a:t>
            </a:r>
            <a:endParaRPr lang="ru-RU" sz="2800" dirty="0" smtClean="0"/>
          </a:p>
          <a:p>
            <a:r>
              <a:rPr lang="ru-RU" sz="2800" u="sng" dirty="0" smtClean="0">
                <a:hlinkClick r:id="" action="ppaction://hlinkfile"/>
              </a:rPr>
              <a:t>4. </a:t>
            </a:r>
            <a:r>
              <a:rPr lang="uk-UA" sz="2800" u="sng" dirty="0" err="1" smtClean="0">
                <a:hlinkClick r:id="" action="ppaction://hlinkfile"/>
              </a:rPr>
              <a:t>Характеристиа</a:t>
            </a:r>
            <a:r>
              <a:rPr lang="uk-UA" sz="2800" u="sng" dirty="0" smtClean="0">
                <a:hlinkClick r:id="" action="ppaction://hlinkfile"/>
              </a:rPr>
              <a:t> не наркотичних анальгетиків та їх представники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2" name="Picture 12" descr="Спазмалгон 505.1мг №50 інструкція, показання, купити в Моя Апт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714499"/>
            <a:ext cx="6477000" cy="51435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39" y="681880"/>
            <a:ext cx="11630297" cy="583648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3600" b="1" dirty="0" err="1" smtClean="0">
                <a:solidFill>
                  <a:srgbClr val="C00000"/>
                </a:solidFill>
              </a:rPr>
              <a:t>Спазмалгон</a:t>
            </a:r>
            <a:r>
              <a:rPr lang="uk-UA" sz="3600" b="1" dirty="0" smtClean="0">
                <a:solidFill>
                  <a:srgbClr val="C00000"/>
                </a:solidFill>
              </a:rPr>
              <a:t> – </a:t>
            </a:r>
            <a:r>
              <a:rPr lang="en-US" sz="3600" b="1" dirty="0" err="1" smtClean="0">
                <a:solidFill>
                  <a:srgbClr val="C00000"/>
                </a:solidFill>
              </a:rPr>
              <a:t>Spasmalqon</a:t>
            </a:r>
            <a:r>
              <a:rPr lang="uk-UA" sz="3600" b="1" dirty="0" smtClean="0">
                <a:solidFill>
                  <a:srgbClr val="C00000"/>
                </a:solidFill>
              </a:rPr>
              <a:t>.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uk-UA" i="1" dirty="0" smtClean="0"/>
              <a:t>	Властивості:</a:t>
            </a:r>
            <a:r>
              <a:rPr lang="uk-UA" dirty="0" smtClean="0"/>
              <a:t> розчин для </a:t>
            </a:r>
            <a:r>
              <a:rPr lang="uk-UA" dirty="0" err="1" smtClean="0"/>
              <a:t>ін´єкцій</a:t>
            </a:r>
            <a:r>
              <a:rPr lang="uk-UA" dirty="0" smtClean="0"/>
              <a:t>; таблетки.</a:t>
            </a:r>
            <a:endParaRPr lang="ru-RU" dirty="0" smtClean="0"/>
          </a:p>
          <a:p>
            <a:r>
              <a:rPr lang="uk-UA" i="1" dirty="0" smtClean="0"/>
              <a:t>	Форма випуску:</a:t>
            </a:r>
            <a:r>
              <a:rPr lang="uk-UA" dirty="0" smtClean="0"/>
              <a:t> розчин для </a:t>
            </a:r>
            <a:r>
              <a:rPr lang="uk-UA" dirty="0" err="1" smtClean="0"/>
              <a:t>інєкцій</a:t>
            </a:r>
            <a:r>
              <a:rPr lang="uk-UA" dirty="0" smtClean="0"/>
              <a:t> по 2 </a:t>
            </a:r>
            <a:r>
              <a:rPr lang="uk-UA" dirty="0" err="1" smtClean="0"/>
              <a:t>мл</a:t>
            </a:r>
            <a:r>
              <a:rPr lang="uk-UA" dirty="0" smtClean="0"/>
              <a:t> в ампулах темного скла.</a:t>
            </a:r>
          </a:p>
          <a:p>
            <a:r>
              <a:rPr lang="uk-UA" dirty="0" smtClean="0"/>
              <a:t> по 5 ампул та розчин для ін'єкцій по 5 </a:t>
            </a:r>
            <a:r>
              <a:rPr lang="uk-UA" dirty="0" err="1" smtClean="0"/>
              <a:t>мл</a:t>
            </a:r>
            <a:r>
              <a:rPr lang="uk-UA" dirty="0" smtClean="0"/>
              <a:t> в ампулах темного скла по 5 ампул у упакуванні.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1 </a:t>
            </a:r>
            <a:r>
              <a:rPr lang="uk-UA" b="1" dirty="0" err="1" smtClean="0">
                <a:solidFill>
                  <a:srgbClr val="C00000"/>
                </a:solidFill>
              </a:rPr>
              <a:t>мл</a:t>
            </a:r>
            <a:r>
              <a:rPr lang="uk-UA" b="1" dirty="0" smtClean="0">
                <a:solidFill>
                  <a:srgbClr val="C00000"/>
                </a:solidFill>
              </a:rPr>
              <a:t> розчину для </a:t>
            </a:r>
            <a:r>
              <a:rPr lang="uk-UA" b="1" dirty="0" err="1" smtClean="0">
                <a:solidFill>
                  <a:srgbClr val="C00000"/>
                </a:solidFill>
              </a:rPr>
              <a:t>інєкцій</a:t>
            </a:r>
            <a:r>
              <a:rPr lang="uk-UA" b="1" dirty="0" smtClean="0">
                <a:solidFill>
                  <a:srgbClr val="C00000"/>
                </a:solidFill>
              </a:rPr>
              <a:t> містить </a:t>
            </a:r>
          </a:p>
          <a:p>
            <a:pPr>
              <a:buNone/>
            </a:pPr>
            <a:r>
              <a:rPr lang="uk-UA" dirty="0" err="1" smtClean="0"/>
              <a:t>метамізолу</a:t>
            </a:r>
            <a:r>
              <a:rPr lang="uk-UA" dirty="0" smtClean="0"/>
              <a:t> натрію 500 мг, </a:t>
            </a:r>
          </a:p>
          <a:p>
            <a:pPr>
              <a:buNone/>
            </a:pPr>
            <a:r>
              <a:rPr lang="uk-UA" dirty="0" err="1" smtClean="0"/>
              <a:t>пітофенону</a:t>
            </a:r>
            <a:r>
              <a:rPr lang="uk-UA" dirty="0" smtClean="0"/>
              <a:t> </a:t>
            </a:r>
            <a:r>
              <a:rPr lang="uk-UA" dirty="0" err="1" smtClean="0"/>
              <a:t>гідрохлориду</a:t>
            </a:r>
            <a:r>
              <a:rPr lang="uk-UA" dirty="0" smtClean="0"/>
              <a:t> – 2 мг, </a:t>
            </a:r>
          </a:p>
          <a:p>
            <a:pPr>
              <a:buNone/>
            </a:pPr>
            <a:r>
              <a:rPr lang="uk-UA" dirty="0" err="1" smtClean="0"/>
              <a:t>фенпіверинію</a:t>
            </a:r>
            <a:r>
              <a:rPr lang="uk-UA" dirty="0" smtClean="0"/>
              <a:t> броміду – 20 </a:t>
            </a:r>
            <a:r>
              <a:rPr lang="uk-UA" dirty="0" err="1" smtClean="0"/>
              <a:t>мкг</a:t>
            </a:r>
            <a:r>
              <a:rPr lang="uk-UA" dirty="0" smtClean="0"/>
              <a:t>, </a:t>
            </a:r>
          </a:p>
          <a:p>
            <a:pPr>
              <a:buNone/>
            </a:pPr>
            <a:r>
              <a:rPr lang="uk-UA" dirty="0" smtClean="0"/>
              <a:t>допоміжні речовини: </a:t>
            </a:r>
          </a:p>
          <a:p>
            <a:pPr algn="ctr">
              <a:buNone/>
            </a:pPr>
            <a:r>
              <a:rPr lang="uk-UA" sz="3600" b="1" dirty="0" smtClean="0">
                <a:solidFill>
                  <a:srgbClr val="C00000"/>
                </a:solidFill>
              </a:rPr>
              <a:t>таблетки по 10 </a:t>
            </a:r>
            <a:r>
              <a:rPr lang="uk-UA" sz="3600" b="1" dirty="0" err="1" smtClean="0">
                <a:solidFill>
                  <a:srgbClr val="C00000"/>
                </a:solidFill>
              </a:rPr>
              <a:t>шт</a:t>
            </a:r>
            <a:r>
              <a:rPr lang="uk-UA" sz="3600" b="1" dirty="0" smtClean="0">
                <a:solidFill>
                  <a:srgbClr val="C00000"/>
                </a:solidFill>
              </a:rPr>
              <a:t> у блістері. </a:t>
            </a:r>
          </a:p>
          <a:p>
            <a:pPr>
              <a:buNone/>
            </a:pPr>
            <a:r>
              <a:rPr lang="uk-UA" dirty="0" smtClean="0"/>
              <a:t>1 таблетка препарату містить </a:t>
            </a:r>
            <a:r>
              <a:rPr lang="uk-UA" dirty="0" err="1" smtClean="0"/>
              <a:t>метамізолу</a:t>
            </a:r>
            <a:r>
              <a:rPr lang="uk-UA" dirty="0" smtClean="0"/>
              <a:t> натрію – 500 мг,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err="1" smtClean="0"/>
              <a:t>пітофенону</a:t>
            </a:r>
            <a:r>
              <a:rPr lang="uk-UA" dirty="0" smtClean="0"/>
              <a:t> </a:t>
            </a:r>
            <a:r>
              <a:rPr lang="uk-UA" dirty="0" err="1" smtClean="0"/>
              <a:t>гідрохлориду</a:t>
            </a:r>
            <a:r>
              <a:rPr lang="uk-UA" dirty="0" smtClean="0"/>
              <a:t> – 5 мг, </a:t>
            </a:r>
          </a:p>
          <a:p>
            <a:pPr>
              <a:buNone/>
            </a:pPr>
            <a:r>
              <a:rPr lang="uk-UA" dirty="0" err="1" smtClean="0"/>
              <a:t>фенпіверинію</a:t>
            </a:r>
            <a:r>
              <a:rPr lang="uk-UA" dirty="0" smtClean="0"/>
              <a:t> броміду – 0,1 мг, </a:t>
            </a:r>
          </a:p>
          <a:p>
            <a:pPr>
              <a:buNone/>
            </a:pPr>
            <a:r>
              <a:rPr lang="uk-UA" dirty="0" smtClean="0"/>
              <a:t>допоміжні речовини.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5842" name="AutoShape 2" descr="Спазмалгон: інструкція + ціна в аптеках | Tabletki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Спазмалгон: інструкція + ціна в аптеках | Tabletki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Спазмалгон: інструкція + ціна в аптеках | Tabletki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Спазмалгон: інструкція + ціна в аптеках | Tabletki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Спазмалгон: інструкція + ціна в аптеках | Tabletki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" y="694944"/>
            <a:ext cx="7489371" cy="5954050"/>
          </a:xfrm>
        </p:spPr>
        <p:txBody>
          <a:bodyPr>
            <a:normAutofit lnSpcReduction="10000"/>
          </a:bodyPr>
          <a:lstStyle/>
          <a:p>
            <a:r>
              <a:rPr lang="uk-UA" i="1" dirty="0" smtClean="0"/>
              <a:t>Зберігання:</a:t>
            </a:r>
            <a:r>
              <a:rPr lang="uk-UA" dirty="0" smtClean="0"/>
              <a:t> у сухому, захищеному від світла місті, при температурі не вище 25ºС.</a:t>
            </a:r>
            <a:endParaRPr lang="ru-RU" dirty="0" smtClean="0"/>
          </a:p>
          <a:p>
            <a:r>
              <a:rPr lang="uk-UA" i="1" dirty="0" smtClean="0"/>
              <a:t>	Дія:</a:t>
            </a:r>
            <a:r>
              <a:rPr lang="uk-UA" dirty="0" smtClean="0"/>
              <a:t> комбінований </a:t>
            </a:r>
            <a:r>
              <a:rPr lang="uk-UA" dirty="0" err="1" smtClean="0"/>
              <a:t>анальгезуючий</a:t>
            </a:r>
            <a:r>
              <a:rPr lang="uk-UA" dirty="0" smtClean="0"/>
              <a:t>  і </a:t>
            </a:r>
            <a:r>
              <a:rPr lang="uk-UA" dirty="0" err="1" smtClean="0"/>
              <a:t>спазмолітичний</a:t>
            </a:r>
            <a:r>
              <a:rPr lang="uk-UA" dirty="0" smtClean="0"/>
              <a:t> засіб, виявляє жарознижуючу та протизапальну дію.</a:t>
            </a:r>
            <a:endParaRPr lang="ru-RU" dirty="0" smtClean="0"/>
          </a:p>
          <a:p>
            <a:r>
              <a:rPr lang="uk-UA" i="1" dirty="0" smtClean="0"/>
              <a:t>	Застосування:</a:t>
            </a:r>
            <a:r>
              <a:rPr lang="uk-UA" dirty="0" smtClean="0"/>
              <a:t> больові синдроми при спазмах внутрішніх  органів,  ниркових і  кишкових </a:t>
            </a:r>
            <a:r>
              <a:rPr lang="uk-UA" dirty="0" err="1" smtClean="0"/>
              <a:t>коліках</a:t>
            </a:r>
            <a:r>
              <a:rPr lang="uk-UA" dirty="0" smtClean="0"/>
              <a:t>, артритах, невралгії, </a:t>
            </a:r>
            <a:r>
              <a:rPr lang="uk-UA" dirty="0" err="1" smtClean="0"/>
              <a:t>больвих</a:t>
            </a:r>
            <a:r>
              <a:rPr lang="uk-UA" dirty="0" smtClean="0"/>
              <a:t> синдромах після хірургічних втручань.</a:t>
            </a:r>
            <a:endParaRPr lang="ru-RU" dirty="0" smtClean="0"/>
          </a:p>
          <a:p>
            <a:r>
              <a:rPr lang="uk-UA" i="1" dirty="0" smtClean="0"/>
              <a:t>	Побічна реакція:</a:t>
            </a:r>
            <a:r>
              <a:rPr lang="uk-UA" dirty="0" smtClean="0"/>
              <a:t> алергія, </a:t>
            </a:r>
            <a:r>
              <a:rPr lang="uk-UA" dirty="0" err="1" smtClean="0"/>
              <a:t>бронхоспазм</a:t>
            </a:r>
            <a:r>
              <a:rPr lang="uk-UA" dirty="0" smtClean="0"/>
              <a:t>,  запор та ниркова  недостатність</a:t>
            </a:r>
            <a:endParaRPr lang="ru-RU" dirty="0"/>
          </a:p>
        </p:txBody>
      </p:sp>
      <p:sp>
        <p:nvSpPr>
          <p:cNvPr id="34818" name="AutoShape 2" descr="Спазмалгон: інструкція + ціна в аптеках | Tabletki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Спазмалгон: інструкція + ціна в аптеках | Tabletki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Спазмалгон эффект таб ппо N10 доставка, цена в Москве – Купить Спазмалгон  эффект таб ппо N10 инструкция по применению, отзывы в интернет аптеке"/>
          <p:cNvPicPr>
            <a:picLocks noChangeAspect="1" noChangeArrowheads="1"/>
          </p:cNvPicPr>
          <p:nvPr/>
        </p:nvPicPr>
        <p:blipFill>
          <a:blip r:embed="rId2"/>
          <a:srcRect l="13399" t="33667" r="13580" b="26635"/>
          <a:stretch>
            <a:fillRect/>
          </a:stretch>
        </p:blipFill>
        <p:spPr bwMode="auto">
          <a:xfrm>
            <a:off x="8516983" y="235131"/>
            <a:ext cx="3396343" cy="3280557"/>
          </a:xfrm>
          <a:prstGeom prst="rect">
            <a:avLst/>
          </a:prstGeom>
          <a:noFill/>
        </p:spPr>
      </p:pic>
      <p:pic>
        <p:nvPicPr>
          <p:cNvPr id="34824" name="Picture 8" descr="Спазмалгон 5 мл ампулы №5 стоимость, отзывы, инструкция, купить по низкой  цене в Украине: Киев, Днепр, Харьков, Одесса, Львов - 1 Социальная Аптека"/>
          <p:cNvPicPr>
            <a:picLocks noChangeAspect="1" noChangeArrowheads="1"/>
          </p:cNvPicPr>
          <p:nvPr/>
        </p:nvPicPr>
        <p:blipFill>
          <a:blip r:embed="rId3"/>
          <a:srcRect l="6935" t="18966" r="15048" b="18621"/>
          <a:stretch>
            <a:fillRect/>
          </a:stretch>
        </p:blipFill>
        <p:spPr bwMode="auto">
          <a:xfrm>
            <a:off x="7511143" y="3827417"/>
            <a:ext cx="4680857" cy="3137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2"/>
            <a:ext cx="12192000" cy="51398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Дексалгін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Dexalqin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Зберігання: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температурі не більше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С, захищає  від світла.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випуску: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таблетки по 25 мг у блістері 10, 30 або 50 шт.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нестероїдний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протизапальний засіб, інгібітор системи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циклооксегинази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Виявляє  протизапальний,  знеболювальний та жарознижувальний ефекти.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Дексалгін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починає діяти при пероральному прийомі протягом 30 хвилин. Ефект триває 3-6 годин.  Не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кумулюється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тканинах.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Застосування: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больовий  синдром при захворюваннях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опорно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рухової  системи. Препарат використовують за потребою, не  призначається для тривалої терапії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AutoShape 3" descr="Дексалгін Ін'єкт: інструкція по застосуванню, ціна в аптеках України,  аналоги, склад, показання | Dexalgin Inject розчин для ін'єкцій компанії  «Menarini International Operations Luxembourg S.A.» | Довідник лікарських  препаратів Компенді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9" name="AutoShape 5" descr="Дексалгін Ін'єкт: інструкція по застосуванню, ціна в аптеках України,  аналоги, склад, показання | Dexalgin Inject розчин для ін'єкцій компанії  «Menarini International Operations Luxembourg S.A.» | Довідник лікарських  препаратів Компенді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1" name="Picture 7" descr="Дексалгин-инъект ампулы для инъекций 50 мг/2 мл №5: Инструкция, цены,  купить с доставкой | doc.ua"/>
          <p:cNvPicPr>
            <a:picLocks noChangeAspect="1" noChangeArrowheads="1"/>
          </p:cNvPicPr>
          <p:nvPr/>
        </p:nvPicPr>
        <p:blipFill>
          <a:blip r:embed="rId2"/>
          <a:srcRect l="11444" t="14286" r="14364" b="13953"/>
          <a:stretch>
            <a:fillRect/>
          </a:stretch>
        </p:blipFill>
        <p:spPr bwMode="auto">
          <a:xfrm>
            <a:off x="8138160" y="4781006"/>
            <a:ext cx="4053840" cy="2076994"/>
          </a:xfrm>
          <a:prstGeom prst="rect">
            <a:avLst/>
          </a:prstGeom>
          <a:noFill/>
        </p:spPr>
      </p:pic>
      <p:pic>
        <p:nvPicPr>
          <p:cNvPr id="36873" name="Picture 9" descr="Дексалгін®, таблетки 25мг №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6446" y="4545874"/>
            <a:ext cx="5641430" cy="231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571" y="653143"/>
            <a:ext cx="11255829" cy="410173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dirty="0" err="1" smtClean="0">
                <a:solidFill>
                  <a:srgbClr val="C00000"/>
                </a:solidFill>
              </a:rPr>
              <a:t>Кетанов</a:t>
            </a:r>
            <a:r>
              <a:rPr lang="uk-UA" sz="3600" b="1" dirty="0" smtClean="0">
                <a:solidFill>
                  <a:srgbClr val="C00000"/>
                </a:solidFill>
              </a:rPr>
              <a:t> – </a:t>
            </a:r>
            <a:r>
              <a:rPr lang="en-US" sz="3600" b="1" dirty="0" err="1" smtClean="0">
                <a:solidFill>
                  <a:srgbClr val="C00000"/>
                </a:solidFill>
              </a:rPr>
              <a:t>Ketanov</a:t>
            </a:r>
            <a:r>
              <a:rPr lang="uk-UA" sz="3600" b="1" dirty="0" smtClean="0">
                <a:solidFill>
                  <a:srgbClr val="C00000"/>
                </a:solidFill>
              </a:rPr>
              <a:t>.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i="1" dirty="0" smtClean="0"/>
              <a:t>	        </a:t>
            </a:r>
            <a:r>
              <a:rPr lang="uk-UA" b="1" i="1" dirty="0" smtClean="0"/>
              <a:t>Властивості:</a:t>
            </a:r>
            <a:r>
              <a:rPr lang="uk-UA" b="1" dirty="0" smtClean="0"/>
              <a:t> </a:t>
            </a:r>
            <a:r>
              <a:rPr lang="uk-UA" dirty="0" smtClean="0"/>
              <a:t>таблетки, вкриті оболонкою з гравіруванням «К</a:t>
            </a:r>
            <a:r>
              <a:rPr lang="en-US" dirty="0" smtClean="0"/>
              <a:t>VT</a:t>
            </a:r>
            <a:r>
              <a:rPr lang="uk-UA" dirty="0" smtClean="0"/>
              <a:t>» на одному боці; світло-жовтий прозорий розчин для </a:t>
            </a:r>
            <a:r>
              <a:rPr lang="uk-UA" dirty="0" err="1" smtClean="0"/>
              <a:t>внутрішньом´язевого</a:t>
            </a:r>
            <a:r>
              <a:rPr lang="uk-UA" dirty="0" smtClean="0"/>
              <a:t> введення. 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	       </a:t>
            </a:r>
            <a:r>
              <a:rPr lang="uk-UA" b="1" i="1" dirty="0" smtClean="0"/>
              <a:t>Зберігання:</a:t>
            </a:r>
            <a:r>
              <a:rPr lang="uk-UA" b="1" dirty="0" smtClean="0"/>
              <a:t> </a:t>
            </a:r>
            <a:r>
              <a:rPr lang="uk-UA" dirty="0" smtClean="0"/>
              <a:t>у холодному, сухому, захищеному від прямих сонячних променів при температурі 0-25 ºС.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    </a:t>
            </a:r>
            <a:r>
              <a:rPr lang="uk-UA" b="1" i="1" dirty="0" smtClean="0"/>
              <a:t>Форма випуску: </a:t>
            </a:r>
            <a:r>
              <a:rPr lang="uk-UA" dirty="0" smtClean="0"/>
              <a:t>розчин 30  мг/</a:t>
            </a:r>
            <a:r>
              <a:rPr lang="uk-UA" dirty="0" err="1" smtClean="0"/>
              <a:t>мл</a:t>
            </a:r>
            <a:r>
              <a:rPr lang="uk-UA" dirty="0" smtClean="0"/>
              <a:t> по 10 ампул у </a:t>
            </a:r>
            <a:r>
              <a:rPr lang="uk-UA" dirty="0" err="1" smtClean="0"/>
              <a:t>картоній</a:t>
            </a:r>
            <a:r>
              <a:rPr lang="uk-UA" dirty="0" smtClean="0"/>
              <a:t> коробці; 10 таблеток у блістері по 1,2  або 10 блістерів у </a:t>
            </a:r>
            <a:r>
              <a:rPr lang="uk-UA" dirty="0" err="1" smtClean="0"/>
              <a:t>картоній</a:t>
            </a:r>
            <a:r>
              <a:rPr lang="uk-UA" dirty="0" smtClean="0"/>
              <a:t> коробці.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7890" name="AutoShape 2" descr="Кетанов таблетки по 10 мг, 10 шт.: инструкция, цена, отзывы, аналоги.  Купить Кетанов таблетки по 10 мг, 10 шт. от Терапия в Украине: Киев,  Харьков, Одесса | Аптека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Кетанов таблетки по 10 мг, 10 шт.: инструкция, цена, отзывы, аналоги.  Купить Кетанов таблетки по 10 мг, 10 шт. от Терапия в Украине: Киев,  Харьков, Одесса | Аптека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Кетанов таблетки по 10 мг, 10 шт.: инструкция, цена, отзывы, аналоги.  Купить Кетанов таблетки по 10 мг, 10 шт. от Терапия в Украине: Киев,  Харьков, Одесса | Аптека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6" name="Picture 8" descr="Кетанов раствор д/ин. 30 мг/мл по 1 мл №10 в амп. : инструкция + цена в  аптеках | Tabletki.ua"/>
          <p:cNvPicPr>
            <a:picLocks noChangeAspect="1" noChangeArrowheads="1"/>
          </p:cNvPicPr>
          <p:nvPr/>
        </p:nvPicPr>
        <p:blipFill>
          <a:blip r:embed="rId2"/>
          <a:srcRect l="4831" t="24229" r="2940" b="21257"/>
          <a:stretch>
            <a:fillRect/>
          </a:stretch>
        </p:blipFill>
        <p:spPr bwMode="auto">
          <a:xfrm>
            <a:off x="8477794" y="4545875"/>
            <a:ext cx="3513908" cy="2076994"/>
          </a:xfrm>
          <a:prstGeom prst="rect">
            <a:avLst/>
          </a:prstGeom>
          <a:noFill/>
        </p:spPr>
      </p:pic>
      <p:pic>
        <p:nvPicPr>
          <p:cNvPr id="37898" name="Picture 10" descr="Кетанов, 10 мг, таблетки, покрытые пленочной оболочкой, 100 шт. купить по  цене от 202 руб. в Москве, инструкция по применению, аналоги, отзывы, Sun  Pharmaceutical Indust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6810" y="4245428"/>
            <a:ext cx="5615849" cy="2351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1405" y="799445"/>
            <a:ext cx="11512731" cy="561441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5200" b="1" i="1" dirty="0" smtClean="0">
                <a:solidFill>
                  <a:srgbClr val="C00000"/>
                </a:solidFill>
              </a:rPr>
              <a:t>Дія:</a:t>
            </a:r>
            <a:r>
              <a:rPr lang="uk-UA" sz="5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uk-UA" dirty="0" err="1" smtClean="0"/>
              <a:t>анальгетична</a:t>
            </a:r>
            <a:r>
              <a:rPr lang="uk-UA" dirty="0" smtClean="0"/>
              <a:t>, </a:t>
            </a:r>
          </a:p>
          <a:p>
            <a:r>
              <a:rPr lang="uk-UA" dirty="0" smtClean="0"/>
              <a:t>протизапальна </a:t>
            </a:r>
          </a:p>
          <a:p>
            <a:r>
              <a:rPr lang="uk-UA" dirty="0" smtClean="0"/>
              <a:t>помірно жарознижувальна. </a:t>
            </a:r>
          </a:p>
          <a:p>
            <a:pPr>
              <a:buNone/>
            </a:pPr>
            <a:r>
              <a:rPr lang="uk-UA" dirty="0" smtClean="0"/>
              <a:t>          Механізм дії </a:t>
            </a:r>
            <a:r>
              <a:rPr lang="uk-UA" dirty="0" err="1" smtClean="0"/>
              <a:t>пов´язаний</a:t>
            </a:r>
            <a:r>
              <a:rPr lang="uk-UA" dirty="0" smtClean="0"/>
              <a:t> з пригніченням активності ферменту ЦОГ-1 і 2 у </a:t>
            </a:r>
            <a:r>
              <a:rPr lang="uk-UA" dirty="0" err="1" smtClean="0"/>
              <a:t>переферійних</a:t>
            </a:r>
            <a:r>
              <a:rPr lang="uk-UA" dirty="0" smtClean="0"/>
              <a:t>  тканинах. Внаслідок гальмується біосинтез </a:t>
            </a:r>
            <a:r>
              <a:rPr lang="uk-UA" dirty="0" err="1" smtClean="0"/>
              <a:t>ПГ-модуляторів</a:t>
            </a:r>
            <a:r>
              <a:rPr lang="uk-UA" dirty="0" smtClean="0"/>
              <a:t> больової чутливості, терморегуляції та запалення. Препарат не впливає на </a:t>
            </a:r>
            <a:r>
              <a:rPr lang="uk-UA" dirty="0" err="1" smtClean="0"/>
              <a:t>опоїдні</a:t>
            </a:r>
            <a:r>
              <a:rPr lang="uk-UA" dirty="0" smtClean="0"/>
              <a:t> рецептори, не пригнічує дихання,  не викликає лікарської залежності, немає седативної та </a:t>
            </a:r>
            <a:r>
              <a:rPr lang="uk-UA" dirty="0" err="1" smtClean="0"/>
              <a:t>антиксиолітичної</a:t>
            </a:r>
            <a:r>
              <a:rPr lang="uk-UA" dirty="0" smtClean="0"/>
              <a:t> дії. За силою </a:t>
            </a:r>
            <a:r>
              <a:rPr lang="uk-UA" dirty="0" err="1" smtClean="0"/>
              <a:t>анальгезуючоо</a:t>
            </a:r>
            <a:r>
              <a:rPr lang="uk-UA" dirty="0" smtClean="0"/>
              <a:t> ефекту можна порівняти з морфіном.</a:t>
            </a:r>
            <a:endParaRPr lang="ru-RU" dirty="0" smtClean="0"/>
          </a:p>
          <a:p>
            <a:r>
              <a:rPr lang="uk-UA" dirty="0" smtClean="0"/>
              <a:t>	Після </a:t>
            </a:r>
            <a:r>
              <a:rPr lang="uk-UA" dirty="0" err="1" smtClean="0"/>
              <a:t>внутрішньмя´зевого</a:t>
            </a:r>
            <a:r>
              <a:rPr lang="uk-UA" dirty="0" smtClean="0"/>
              <a:t> введення і прийому всередину початок знеболювальної дії відзначається відповідно через 0,5 і 1 </a:t>
            </a:r>
            <a:r>
              <a:rPr lang="uk-UA" dirty="0" err="1" smtClean="0"/>
              <a:t>год</a:t>
            </a:r>
            <a:r>
              <a:rPr lang="uk-UA" dirty="0" smtClean="0"/>
              <a:t>, максимальний ефект досягається  через 1-2 год.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777" y="747195"/>
            <a:ext cx="11734800" cy="59279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i="1" dirty="0" smtClean="0">
                <a:solidFill>
                  <a:srgbClr val="C00000"/>
                </a:solidFill>
              </a:rPr>
              <a:t>         Застосування:</a:t>
            </a:r>
            <a:r>
              <a:rPr lang="uk-UA" sz="36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uk-UA" dirty="0" smtClean="0"/>
              <a:t>      для усунення болю після операції, травм </a:t>
            </a:r>
            <a:r>
              <a:rPr lang="uk-UA" dirty="0" err="1" smtClean="0"/>
              <a:t>м´язів</a:t>
            </a:r>
            <a:r>
              <a:rPr lang="uk-UA" dirty="0" smtClean="0"/>
              <a:t>, </a:t>
            </a:r>
            <a:r>
              <a:rPr lang="uk-UA" dirty="0" err="1" smtClean="0"/>
              <a:t>кістокі</a:t>
            </a:r>
            <a:r>
              <a:rPr lang="uk-UA" dirty="0" smtClean="0"/>
              <a:t> </a:t>
            </a:r>
            <a:r>
              <a:rPr lang="uk-UA" dirty="0" err="1" smtClean="0"/>
              <a:t>м´яких</a:t>
            </a:r>
            <a:r>
              <a:rPr lang="uk-UA" dirty="0" smtClean="0"/>
              <a:t> тканин, у тому числі розтягнень, вивихів, переломів. </a:t>
            </a:r>
          </a:p>
          <a:p>
            <a:pPr>
              <a:buNone/>
            </a:pPr>
            <a:r>
              <a:rPr lang="uk-UA" dirty="0" smtClean="0"/>
              <a:t>     ефективний при зубному болю, </a:t>
            </a:r>
          </a:p>
          <a:p>
            <a:pPr>
              <a:buNone/>
            </a:pPr>
            <a:r>
              <a:rPr lang="uk-UA" dirty="0" smtClean="0"/>
              <a:t>     ниркових та печінкових </a:t>
            </a:r>
            <a:r>
              <a:rPr lang="uk-UA" dirty="0" err="1" smtClean="0"/>
              <a:t>коліках</a:t>
            </a:r>
            <a:r>
              <a:rPr lang="uk-UA" dirty="0" smtClean="0"/>
              <a:t> (у поєднанні з </a:t>
            </a:r>
            <a:r>
              <a:rPr lang="uk-UA" dirty="0" err="1" smtClean="0"/>
              <a:t>спазмолітиками</a:t>
            </a:r>
            <a:r>
              <a:rPr lang="uk-UA" dirty="0" smtClean="0"/>
              <a:t>), </a:t>
            </a:r>
          </a:p>
          <a:p>
            <a:pPr>
              <a:buNone/>
            </a:pPr>
            <a:r>
              <a:rPr lang="uk-UA" dirty="0" smtClean="0"/>
              <a:t>отиті, артритах, </a:t>
            </a:r>
          </a:p>
          <a:p>
            <a:pPr>
              <a:buNone/>
            </a:pPr>
            <a:r>
              <a:rPr lang="uk-UA" dirty="0" smtClean="0"/>
              <a:t>     онкологічному болю, радикуліті, артрозі та остеохондрозі.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Призначений для нетривалого використання (2дні). Препарат протипоказаний під час вагітності та в період лактації.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679269"/>
            <a:ext cx="10972800" cy="589526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3800" b="1" dirty="0" err="1" smtClean="0">
                <a:solidFill>
                  <a:srgbClr val="C00000"/>
                </a:solidFill>
              </a:rPr>
              <a:t>Траумель</a:t>
            </a:r>
            <a:r>
              <a:rPr lang="uk-UA" sz="3800" b="1" dirty="0" smtClean="0">
                <a:solidFill>
                  <a:srgbClr val="C00000"/>
                </a:solidFill>
              </a:rPr>
              <a:t> С– </a:t>
            </a:r>
            <a:r>
              <a:rPr lang="en-US" sz="3800" b="1" dirty="0" err="1" smtClean="0">
                <a:solidFill>
                  <a:srgbClr val="C00000"/>
                </a:solidFill>
              </a:rPr>
              <a:t>Traumeel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smtClean="0">
                <a:solidFill>
                  <a:srgbClr val="C00000"/>
                </a:solidFill>
              </a:rPr>
              <a:t>S</a:t>
            </a:r>
            <a:r>
              <a:rPr lang="uk-UA" sz="3800" b="1" dirty="0" smtClean="0">
                <a:solidFill>
                  <a:srgbClr val="C00000"/>
                </a:solidFill>
              </a:rPr>
              <a:t>.</a:t>
            </a:r>
            <a:endParaRPr lang="ru-RU" sz="3800" b="1" dirty="0" smtClean="0">
              <a:solidFill>
                <a:srgbClr val="C00000"/>
              </a:solidFill>
            </a:endParaRPr>
          </a:p>
          <a:p>
            <a:r>
              <a:rPr lang="uk-UA" i="1" dirty="0" smtClean="0"/>
              <a:t>	</a:t>
            </a:r>
            <a:r>
              <a:rPr lang="uk-UA" b="1" i="1" dirty="0" smtClean="0"/>
              <a:t>Властивості</a:t>
            </a:r>
            <a:r>
              <a:rPr lang="uk-UA" i="1" dirty="0" smtClean="0"/>
              <a:t>: </a:t>
            </a:r>
            <a:r>
              <a:rPr lang="uk-UA" dirty="0" smtClean="0"/>
              <a:t>розчин для ін'єкцій, таблетки, мазь.</a:t>
            </a:r>
            <a:endParaRPr lang="ru-RU" dirty="0" smtClean="0"/>
          </a:p>
          <a:p>
            <a:r>
              <a:rPr lang="uk-UA" i="1" dirty="0" smtClean="0"/>
              <a:t>	</a:t>
            </a:r>
            <a:r>
              <a:rPr lang="uk-UA" b="1" i="1" dirty="0" smtClean="0"/>
              <a:t>Зберігання:</a:t>
            </a:r>
            <a:r>
              <a:rPr lang="uk-UA" b="1" dirty="0" smtClean="0"/>
              <a:t> </a:t>
            </a:r>
            <a:r>
              <a:rPr lang="uk-UA" dirty="0" smtClean="0"/>
              <a:t>к місці, захищеному від світла, при температурі 25 ºС.</a:t>
            </a:r>
            <a:endParaRPr lang="ru-RU" dirty="0" smtClean="0"/>
          </a:p>
          <a:p>
            <a:r>
              <a:rPr lang="uk-UA" dirty="0" smtClean="0"/>
              <a:t>       </a:t>
            </a:r>
            <a:r>
              <a:rPr lang="uk-UA" b="1" i="1" dirty="0" smtClean="0"/>
              <a:t>Форма випуску: </a:t>
            </a:r>
            <a:r>
              <a:rPr lang="uk-UA" dirty="0" smtClean="0"/>
              <a:t>таблетки по 50 штук в упакуванні; мазь по 50 г у тубі; розчин для </a:t>
            </a:r>
            <a:r>
              <a:rPr lang="uk-UA" dirty="0" err="1" smtClean="0"/>
              <a:t>інєкцій</a:t>
            </a:r>
            <a:r>
              <a:rPr lang="uk-UA" dirty="0" smtClean="0"/>
              <a:t> в ампулах по 2,2 </a:t>
            </a:r>
            <a:r>
              <a:rPr lang="uk-UA" dirty="0" err="1" smtClean="0"/>
              <a:t>мл</a:t>
            </a:r>
            <a:r>
              <a:rPr lang="uk-UA" dirty="0" smtClean="0"/>
              <a:t> (у коробці 5 або 100 ампул).</a:t>
            </a:r>
            <a:endParaRPr lang="ru-RU" dirty="0" smtClean="0"/>
          </a:p>
          <a:p>
            <a:pPr algn="ctr">
              <a:buNone/>
            </a:pPr>
            <a:r>
              <a:rPr lang="uk-UA" sz="4200" b="1" i="1" dirty="0" smtClean="0">
                <a:solidFill>
                  <a:srgbClr val="C00000"/>
                </a:solidFill>
              </a:rPr>
              <a:t>	Дія:</a:t>
            </a:r>
            <a:r>
              <a:rPr lang="uk-UA" sz="42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uk-UA" dirty="0" smtClean="0"/>
              <a:t>комплексний засіб з </a:t>
            </a:r>
            <a:r>
              <a:rPr lang="uk-UA" dirty="0" err="1" smtClean="0"/>
              <a:t>протизапальою</a:t>
            </a:r>
            <a:r>
              <a:rPr lang="uk-UA" dirty="0" smtClean="0"/>
              <a:t>, </a:t>
            </a:r>
          </a:p>
          <a:p>
            <a:pPr>
              <a:buNone/>
            </a:pPr>
            <a:r>
              <a:rPr lang="uk-UA" dirty="0" err="1" smtClean="0"/>
              <a:t>анальгезуючою</a:t>
            </a:r>
            <a:r>
              <a:rPr lang="uk-UA" dirty="0" smtClean="0"/>
              <a:t>, </a:t>
            </a:r>
          </a:p>
          <a:p>
            <a:pPr>
              <a:buNone/>
            </a:pPr>
            <a:r>
              <a:rPr lang="uk-UA" dirty="0" err="1" smtClean="0"/>
              <a:t>антиексудативною</a:t>
            </a:r>
            <a:r>
              <a:rPr lang="uk-UA" dirty="0" smtClean="0"/>
              <a:t>, </a:t>
            </a:r>
          </a:p>
          <a:p>
            <a:pPr>
              <a:buNone/>
            </a:pPr>
            <a:r>
              <a:rPr lang="uk-UA" dirty="0" smtClean="0"/>
              <a:t>кровоспинною, </a:t>
            </a:r>
          </a:p>
          <a:p>
            <a:pPr>
              <a:buNone/>
            </a:pPr>
            <a:r>
              <a:rPr lang="uk-UA" dirty="0" err="1" smtClean="0"/>
              <a:t>регенеруючою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err="1" smtClean="0"/>
              <a:t>імономодулюючою</a:t>
            </a:r>
            <a:r>
              <a:rPr lang="uk-UA" dirty="0" smtClean="0"/>
              <a:t> дією. </a:t>
            </a:r>
          </a:p>
          <a:p>
            <a:pPr>
              <a:buNone/>
            </a:pPr>
            <a:r>
              <a:rPr lang="uk-UA" dirty="0" err="1" smtClean="0"/>
              <a:t>Траумель</a:t>
            </a:r>
            <a:r>
              <a:rPr lang="uk-UA" dirty="0" smtClean="0"/>
              <a:t> С швидко зупиняє кровотечі і зменшує набряки </a:t>
            </a:r>
            <a:r>
              <a:rPr lang="uk-UA" dirty="0" err="1" smtClean="0"/>
              <a:t>м´яких</a:t>
            </a:r>
            <a:r>
              <a:rPr lang="uk-UA" dirty="0" smtClean="0"/>
              <a:t> тканин в місці пошкодження, </a:t>
            </a:r>
          </a:p>
          <a:p>
            <a:pPr>
              <a:buNone/>
            </a:pPr>
            <a:r>
              <a:rPr lang="uk-UA" dirty="0" smtClean="0"/>
              <a:t>підвищує тонус судин ї зменшує їх проникність, </a:t>
            </a:r>
          </a:p>
          <a:p>
            <a:pPr>
              <a:buNone/>
            </a:pPr>
            <a:r>
              <a:rPr lang="uk-UA" dirty="0" smtClean="0"/>
              <a:t>усуває больовий синдром</a:t>
            </a:r>
          </a:p>
          <a:p>
            <a:pPr>
              <a:buNone/>
            </a:pPr>
            <a:r>
              <a:rPr lang="uk-UA" dirty="0" smtClean="0"/>
              <a:t>стабілізує показники крові.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571" y="365761"/>
            <a:ext cx="11678195" cy="64922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3800" b="1" i="1" dirty="0" smtClean="0">
                <a:solidFill>
                  <a:srgbClr val="C00000"/>
                </a:solidFill>
              </a:rPr>
              <a:t>Застосування:</a:t>
            </a:r>
            <a:r>
              <a:rPr lang="uk-UA" sz="3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uk-UA" dirty="0" smtClean="0"/>
              <a:t>запальних процесах опорно-рухової системи, </a:t>
            </a:r>
          </a:p>
          <a:p>
            <a:r>
              <a:rPr lang="uk-UA" dirty="0" smtClean="0"/>
              <a:t>забоях, </a:t>
            </a:r>
          </a:p>
          <a:p>
            <a:r>
              <a:rPr lang="uk-UA" dirty="0" smtClean="0"/>
              <a:t>травмах, </a:t>
            </a:r>
          </a:p>
          <a:p>
            <a:r>
              <a:rPr lang="uk-UA" dirty="0" smtClean="0"/>
              <a:t>розтягненнях, </a:t>
            </a:r>
          </a:p>
          <a:p>
            <a:r>
              <a:rPr lang="uk-UA" dirty="0" smtClean="0"/>
              <a:t>вивихах, </a:t>
            </a:r>
          </a:p>
          <a:p>
            <a:r>
              <a:rPr lang="uk-UA" dirty="0" smtClean="0"/>
              <a:t>гематомах, </a:t>
            </a:r>
          </a:p>
          <a:p>
            <a:r>
              <a:rPr lang="uk-UA" dirty="0" smtClean="0"/>
              <a:t>крововиливах, </a:t>
            </a:r>
          </a:p>
          <a:p>
            <a:r>
              <a:rPr lang="uk-UA" dirty="0" smtClean="0"/>
              <a:t>переломах кісток, </a:t>
            </a:r>
          </a:p>
          <a:p>
            <a:r>
              <a:rPr lang="uk-UA" dirty="0" smtClean="0"/>
              <a:t>гострих </a:t>
            </a:r>
            <a:r>
              <a:rPr lang="uk-UA" dirty="0" err="1" smtClean="0"/>
              <a:t>черепно</a:t>
            </a:r>
            <a:r>
              <a:rPr lang="uk-UA" dirty="0" smtClean="0"/>
              <a:t> - мозкових травмах, </a:t>
            </a:r>
          </a:p>
          <a:p>
            <a:r>
              <a:rPr lang="uk-UA" dirty="0" err="1" smtClean="0"/>
              <a:t>постравматичний</a:t>
            </a:r>
            <a:r>
              <a:rPr lang="uk-UA" dirty="0" smtClean="0"/>
              <a:t> і післяопераційних набряках, больовому синдромі</a:t>
            </a:r>
          </a:p>
          <a:p>
            <a:r>
              <a:rPr lang="uk-UA" dirty="0" smtClean="0"/>
              <a:t> остеохондрозі, </a:t>
            </a:r>
          </a:p>
          <a:p>
            <a:r>
              <a:rPr lang="uk-UA" dirty="0" smtClean="0"/>
              <a:t>артрозах, </a:t>
            </a:r>
          </a:p>
          <a:p>
            <a:r>
              <a:rPr lang="uk-UA" dirty="0" smtClean="0"/>
              <a:t>захворюваннях внутрішніх органів, </a:t>
            </a:r>
          </a:p>
          <a:p>
            <a:r>
              <a:rPr lang="uk-UA" dirty="0" smtClean="0"/>
              <a:t>ендометриті, </a:t>
            </a:r>
          </a:p>
          <a:p>
            <a:r>
              <a:rPr lang="uk-UA" dirty="0" smtClean="0"/>
              <a:t>запальних захворюваннях дихальної системи (пневмонії, бронхіті), </a:t>
            </a:r>
          </a:p>
          <a:p>
            <a:r>
              <a:rPr lang="uk-UA" dirty="0" smtClean="0"/>
              <a:t>захворюваннях порожнин рота(</a:t>
            </a:r>
            <a:r>
              <a:rPr lang="uk-UA" dirty="0" err="1" smtClean="0"/>
              <a:t>парадонтит</a:t>
            </a:r>
            <a:r>
              <a:rPr lang="uk-UA" dirty="0" smtClean="0"/>
              <a:t>, гінгівіт), карбункул, фурункул, абсцесах потових залоз, екземах, </a:t>
            </a:r>
          </a:p>
          <a:p>
            <a:r>
              <a:rPr lang="uk-UA" dirty="0" err="1" smtClean="0"/>
              <a:t>гнійно</a:t>
            </a:r>
            <a:r>
              <a:rPr lang="uk-UA" dirty="0" smtClean="0"/>
              <a:t> запальних процесах (маститах) та отиті.</a:t>
            </a:r>
            <a:endParaRPr lang="ru-RU" dirty="0" smtClean="0"/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	</a:t>
            </a:r>
            <a:r>
              <a:rPr lang="uk-UA" b="1" i="1" dirty="0" smtClean="0">
                <a:solidFill>
                  <a:srgbClr val="C00000"/>
                </a:solidFill>
              </a:rPr>
              <a:t>Побічні реакції</a:t>
            </a:r>
            <a:r>
              <a:rPr lang="uk-UA" b="1" dirty="0" smtClean="0">
                <a:solidFill>
                  <a:srgbClr val="C00000"/>
                </a:solidFill>
              </a:rPr>
              <a:t>: алергічні реакції на місці застосування – свербіж </a:t>
            </a:r>
            <a:r>
              <a:rPr lang="uk-UA" b="1" dirty="0" err="1" smtClean="0">
                <a:solidFill>
                  <a:srgbClr val="C00000"/>
                </a:solidFill>
              </a:rPr>
              <a:t>шкірита</a:t>
            </a:r>
            <a:r>
              <a:rPr lang="uk-UA" b="1" dirty="0" smtClean="0">
                <a:solidFill>
                  <a:srgbClr val="C00000"/>
                </a:solidFill>
              </a:rPr>
              <a:t> почервоніння.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Спазган, таблетки, 20 шт. - купить, цена и отзывы, Спазган, таблетки, 20  шт. инструкция по применению, дешевые аналоги, описание, заказать в Твери с  доставкой на дом"/>
          <p:cNvPicPr>
            <a:picLocks noChangeAspect="1" noChangeArrowheads="1"/>
          </p:cNvPicPr>
          <p:nvPr/>
        </p:nvPicPr>
        <p:blipFill>
          <a:blip r:embed="rId2"/>
          <a:srcRect t="22385" r="34497" b="24847"/>
          <a:stretch>
            <a:fillRect/>
          </a:stretch>
        </p:blipFill>
        <p:spPr bwMode="auto">
          <a:xfrm>
            <a:off x="3569334" y="4415244"/>
            <a:ext cx="8036061" cy="210312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943" y="640080"/>
            <a:ext cx="11821886" cy="5934456"/>
          </a:xfrm>
        </p:spPr>
        <p:txBody>
          <a:bodyPr/>
          <a:lstStyle/>
          <a:p>
            <a:pPr algn="ctr">
              <a:buNone/>
            </a:pPr>
            <a:r>
              <a:rPr lang="uk-UA" sz="3600" b="1" dirty="0" err="1" smtClean="0">
                <a:solidFill>
                  <a:srgbClr val="C00000"/>
                </a:solidFill>
              </a:rPr>
              <a:t>Спазган</a:t>
            </a:r>
            <a:r>
              <a:rPr lang="uk-UA" sz="3600" b="1" dirty="0" smtClean="0">
                <a:solidFill>
                  <a:srgbClr val="C00000"/>
                </a:solidFill>
              </a:rPr>
              <a:t> – </a:t>
            </a:r>
            <a:r>
              <a:rPr lang="en-US" sz="3600" b="1" dirty="0" err="1" smtClean="0">
                <a:solidFill>
                  <a:srgbClr val="C00000"/>
                </a:solidFill>
              </a:rPr>
              <a:t>Spasqan</a:t>
            </a:r>
            <a:r>
              <a:rPr lang="uk-UA" sz="3600" b="1" dirty="0" smtClean="0">
                <a:solidFill>
                  <a:srgbClr val="C00000"/>
                </a:solidFill>
              </a:rPr>
              <a:t>.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i="1" dirty="0" smtClean="0"/>
              <a:t>	      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Властивості: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білі або жовтуваті, круглі, пласкі, з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окошеними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краями таблетки з розподільчою рисочкою з одного боку та логотипом – з іншого.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Одна таблетка містить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метамізолу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натрію 500 мг,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пітофенону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гідрохлориду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 мг,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фенпіверинію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броміду 0,1 мг та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допомідні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речовини.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Зберігання: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захищеному від світла місці при температурі 25  </a:t>
            </a:r>
            <a:r>
              <a:rPr lang="uk-UA" dirty="0" smtClean="0"/>
              <a:t>ºС</a:t>
            </a:r>
            <a:r>
              <a:rPr lang="uk-UA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83" y="666206"/>
            <a:ext cx="11295017" cy="59083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i="1" dirty="0" smtClean="0">
                <a:solidFill>
                  <a:srgbClr val="C00000"/>
                </a:solidFill>
              </a:rPr>
              <a:t>Форма випуску</a:t>
            </a:r>
            <a:r>
              <a:rPr lang="uk-UA" sz="3600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uk-UA" dirty="0" smtClean="0"/>
              <a:t>таблетки (1 таблетка препарату містить 500 мг </a:t>
            </a:r>
            <a:r>
              <a:rPr lang="uk-UA" dirty="0" err="1" smtClean="0"/>
              <a:t>метамізолу</a:t>
            </a:r>
            <a:r>
              <a:rPr lang="uk-UA" dirty="0" smtClean="0"/>
              <a:t> натрію, 5 мг </a:t>
            </a:r>
            <a:r>
              <a:rPr lang="uk-UA" dirty="0" err="1" smtClean="0"/>
              <a:t>пітофенону</a:t>
            </a:r>
            <a:r>
              <a:rPr lang="uk-UA" dirty="0" smtClean="0"/>
              <a:t> </a:t>
            </a:r>
            <a:r>
              <a:rPr lang="uk-UA" dirty="0" err="1" smtClean="0"/>
              <a:t>гідрохлоридта</a:t>
            </a:r>
            <a:r>
              <a:rPr lang="uk-UA" dirty="0" smtClean="0"/>
              <a:t> 100 </a:t>
            </a:r>
            <a:r>
              <a:rPr lang="uk-UA" dirty="0" err="1" smtClean="0"/>
              <a:t>мкг</a:t>
            </a:r>
            <a:r>
              <a:rPr lang="uk-UA" dirty="0" smtClean="0"/>
              <a:t> </a:t>
            </a:r>
            <a:r>
              <a:rPr lang="uk-UA" dirty="0" err="1" smtClean="0"/>
              <a:t>фенпіверинію</a:t>
            </a:r>
            <a:r>
              <a:rPr lang="uk-UA" dirty="0" smtClean="0"/>
              <a:t> броміду); </a:t>
            </a:r>
          </a:p>
          <a:p>
            <a:r>
              <a:rPr lang="uk-UA" dirty="0" smtClean="0"/>
              <a:t>розчин для внутрішньовенних </a:t>
            </a:r>
            <a:r>
              <a:rPr lang="uk-UA" dirty="0" err="1" smtClean="0"/>
              <a:t>ін´єкцій</a:t>
            </a:r>
            <a:r>
              <a:rPr lang="uk-UA" dirty="0" smtClean="0"/>
              <a:t> (1 ампула містить 1 г </a:t>
            </a:r>
            <a:r>
              <a:rPr lang="uk-UA" dirty="0" err="1" smtClean="0"/>
              <a:t>мітамізолу</a:t>
            </a:r>
            <a:r>
              <a:rPr lang="uk-UA" dirty="0" smtClean="0"/>
              <a:t> натрію, 400 </a:t>
            </a:r>
            <a:r>
              <a:rPr lang="uk-UA" dirty="0" err="1" smtClean="0"/>
              <a:t>мкг</a:t>
            </a:r>
            <a:r>
              <a:rPr lang="uk-UA" dirty="0" smtClean="0"/>
              <a:t> </a:t>
            </a:r>
            <a:r>
              <a:rPr lang="uk-UA" dirty="0" err="1" smtClean="0"/>
              <a:t>пітофенону</a:t>
            </a:r>
            <a:r>
              <a:rPr lang="uk-UA" dirty="0" smtClean="0"/>
              <a:t> </a:t>
            </a:r>
            <a:r>
              <a:rPr lang="uk-UA" dirty="0" err="1" smtClean="0"/>
              <a:t>гідрохлориду</a:t>
            </a:r>
            <a:r>
              <a:rPr lang="uk-UA" dirty="0" smtClean="0"/>
              <a:t> і 4 </a:t>
            </a:r>
            <a:r>
              <a:rPr lang="uk-UA" dirty="0" err="1" smtClean="0"/>
              <a:t>мкг</a:t>
            </a:r>
            <a:r>
              <a:rPr lang="uk-UA" dirty="0" smtClean="0"/>
              <a:t> </a:t>
            </a:r>
            <a:r>
              <a:rPr lang="uk-UA" dirty="0" err="1" smtClean="0"/>
              <a:t>фенпіверинію</a:t>
            </a:r>
            <a:r>
              <a:rPr lang="uk-UA" dirty="0" smtClean="0"/>
              <a:t> броміду).</a:t>
            </a:r>
            <a:endParaRPr lang="ru-RU" dirty="0" smtClean="0"/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Дія: </a:t>
            </a:r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dirty="0" err="1" smtClean="0"/>
              <a:t>анальгезуюча</a:t>
            </a:r>
            <a:r>
              <a:rPr lang="uk-UA" dirty="0" smtClean="0"/>
              <a:t>, </a:t>
            </a:r>
          </a:p>
          <a:p>
            <a:pPr>
              <a:buNone/>
            </a:pPr>
            <a:r>
              <a:rPr lang="uk-UA" dirty="0" smtClean="0"/>
              <a:t>    знеболююча </a:t>
            </a:r>
          </a:p>
          <a:p>
            <a:pPr>
              <a:buNone/>
            </a:pPr>
            <a:r>
              <a:rPr lang="uk-UA" dirty="0" smtClean="0"/>
              <a:t>    жарознижувальну дії. </a:t>
            </a:r>
          </a:p>
          <a:p>
            <a:pPr algn="ctr">
              <a:buNone/>
            </a:pPr>
            <a:r>
              <a:rPr lang="uk-UA" dirty="0" smtClean="0">
                <a:solidFill>
                  <a:srgbClr val="C00000"/>
                </a:solidFill>
              </a:rPr>
              <a:t>Препарат розслаблює </a:t>
            </a:r>
            <a:r>
              <a:rPr lang="uk-UA" dirty="0" err="1" smtClean="0">
                <a:solidFill>
                  <a:srgbClr val="C00000"/>
                </a:solidFill>
              </a:rPr>
              <a:t>м´язи</a:t>
            </a:r>
            <a:r>
              <a:rPr lang="uk-UA" dirty="0" smtClean="0">
                <a:solidFill>
                  <a:srgbClr val="C00000"/>
                </a:solidFill>
              </a:rPr>
              <a:t> внутрішніх органів,усуває біль та </a:t>
            </a:r>
            <a:r>
              <a:rPr lang="uk-UA" dirty="0" err="1" smtClean="0">
                <a:solidFill>
                  <a:srgbClr val="C00000"/>
                </a:solidFill>
              </a:rPr>
              <a:t>снижує</a:t>
            </a:r>
            <a:r>
              <a:rPr lang="uk-UA" dirty="0" smtClean="0">
                <a:solidFill>
                  <a:srgbClr val="C00000"/>
                </a:solidFill>
              </a:rPr>
              <a:t> підвищення температуру тіла.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5058" name="Picture 2" descr="Спазган 5мл n5 амп цены в Киеве, купить в Украине."/>
          <p:cNvPicPr>
            <a:picLocks noChangeAspect="1" noChangeArrowheads="1"/>
          </p:cNvPicPr>
          <p:nvPr/>
        </p:nvPicPr>
        <p:blipFill>
          <a:blip r:embed="rId2"/>
          <a:srcRect l="12272" t="6826" r="8136" b="18174"/>
          <a:stretch>
            <a:fillRect/>
          </a:stretch>
        </p:blipFill>
        <p:spPr bwMode="auto">
          <a:xfrm>
            <a:off x="8595360" y="3265713"/>
            <a:ext cx="3396343" cy="2076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1406" y="851698"/>
            <a:ext cx="10972800" cy="4325112"/>
          </a:xfrm>
        </p:spPr>
        <p:txBody>
          <a:bodyPr/>
          <a:lstStyle/>
          <a:p>
            <a:pPr lvl="0" algn="ctr">
              <a:buNone/>
            </a:pPr>
            <a:r>
              <a:rPr lang="uk-UA" sz="4000" b="1" dirty="0" err="1" smtClean="0">
                <a:solidFill>
                  <a:srgbClr val="FF0000"/>
                </a:solidFill>
              </a:rPr>
              <a:t>Анальгезуючі</a:t>
            </a:r>
            <a:r>
              <a:rPr lang="uk-UA" sz="4000" b="1" dirty="0" smtClean="0">
                <a:solidFill>
                  <a:srgbClr val="FF0000"/>
                </a:solidFill>
              </a:rPr>
              <a:t> засоби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/>
              <a:t>            Анальгетики (грець, а</a:t>
            </a:r>
            <a:r>
              <a:rPr lang="en-US" dirty="0" smtClean="0"/>
              <a:t>n</a:t>
            </a:r>
            <a:r>
              <a:rPr lang="uk-UA" dirty="0" smtClean="0"/>
              <a:t> - заперечення, </a:t>
            </a:r>
            <a:r>
              <a:rPr lang="uk-UA" dirty="0" err="1" smtClean="0"/>
              <a:t>аlgos</a:t>
            </a:r>
            <a:r>
              <a:rPr lang="uk-UA" dirty="0" smtClean="0"/>
              <a:t> - біль) - це засоби, які послаблюють або знімають відчуття болю при збереженні свідомості та інших видів чутливості. Фізіологічно біль виникає в результаті збудження так званих больових рецепторів, що являють собою </a:t>
            </a:r>
            <a:r>
              <a:rPr lang="uk-UA" dirty="0" err="1" smtClean="0"/>
              <a:t>неінкапсульовані</a:t>
            </a:r>
            <a:r>
              <a:rPr lang="uk-UA" dirty="0" smtClean="0"/>
              <a:t> кінцеві утворення аферентних нервів, розміщених на  шкірі, слизових та серозних оболонках, а також у товщі різних органів. 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спазган инструкция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513" y="1"/>
            <a:ext cx="11351623" cy="657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500" b="1" dirty="0" smtClean="0">
                <a:solidFill>
                  <a:srgbClr val="C00000"/>
                </a:solidFill>
              </a:rPr>
              <a:t>Застосування: 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больовий синдром при спазмах гладкої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мускалутури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внутрішніх органів: </a:t>
            </a:r>
          </a:p>
          <a:p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сечокам´яна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хвороба  та запальні захворювання  сечовидільних шляхів, 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шлункові та кишкові кольки, </a:t>
            </a:r>
          </a:p>
          <a:p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жовчо-камяна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хвороба, </a:t>
            </a:r>
          </a:p>
          <a:p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дискінезія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жовчних шляхів.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C00000"/>
                </a:solidFill>
              </a:rPr>
              <a:t>	</a:t>
            </a:r>
            <a:r>
              <a:rPr lang="uk-UA" sz="3600" b="1" dirty="0" smtClean="0">
                <a:solidFill>
                  <a:srgbClr val="FFFF00"/>
                </a:solidFill>
              </a:rPr>
              <a:t>За необхідності препарат можна застосовувати для зниження підвищення температури тіла при застуді та інфекційно-запальних явищах.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83" y="757646"/>
            <a:ext cx="11295017" cy="35792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dirty="0" err="1" smtClean="0">
                <a:solidFill>
                  <a:srgbClr val="C00000"/>
                </a:solidFill>
              </a:rPr>
              <a:t>Триган</a:t>
            </a:r>
            <a:r>
              <a:rPr lang="uk-UA" sz="3600" b="1" dirty="0" smtClean="0">
                <a:solidFill>
                  <a:srgbClr val="C00000"/>
                </a:solidFill>
              </a:rPr>
              <a:t> Д - </a:t>
            </a:r>
            <a:r>
              <a:rPr lang="en-US" sz="3600" b="1" dirty="0" err="1" smtClean="0">
                <a:solidFill>
                  <a:srgbClr val="C00000"/>
                </a:solidFill>
              </a:rPr>
              <a:t>Triqan</a:t>
            </a:r>
            <a:r>
              <a:rPr lang="ru-RU" sz="3600" b="1" dirty="0" smtClean="0">
                <a:solidFill>
                  <a:srgbClr val="C00000"/>
                </a:solidFill>
              </a:rPr>
              <a:t>–</a:t>
            </a:r>
            <a:r>
              <a:rPr lang="en-US" sz="3600" b="1" dirty="0" smtClean="0">
                <a:solidFill>
                  <a:srgbClr val="C00000"/>
                </a:solidFill>
              </a:rPr>
              <a:t>D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uk-UA" i="1" dirty="0" smtClean="0"/>
              <a:t>	Зберігання:</a:t>
            </a:r>
            <a:r>
              <a:rPr lang="uk-UA" dirty="0" smtClean="0"/>
              <a:t> у захищеному від світла місці </a:t>
            </a:r>
          </a:p>
          <a:p>
            <a:r>
              <a:rPr lang="uk-UA" dirty="0" smtClean="0"/>
              <a:t>при температурі 25 ºС.</a:t>
            </a:r>
            <a:endParaRPr lang="ru-RU" dirty="0" smtClean="0"/>
          </a:p>
          <a:p>
            <a:r>
              <a:rPr lang="uk-UA" i="1" dirty="0" smtClean="0"/>
              <a:t>	Форма випуску:</a:t>
            </a:r>
            <a:r>
              <a:rPr lang="uk-UA" dirty="0" smtClean="0"/>
              <a:t> білі або кремові круглі таблетки з скошеними краями, гладкою поверхнею і рискою з одного боку по 50 штук у контурній чарунковій упаковці; мазь по 50 г у тубі; розчин для </a:t>
            </a:r>
            <a:r>
              <a:rPr lang="uk-UA" dirty="0" err="1" smtClean="0"/>
              <a:t>ін´єкцій</a:t>
            </a:r>
            <a:r>
              <a:rPr lang="uk-UA" dirty="0" smtClean="0"/>
              <a:t> в ампулах по 2 </a:t>
            </a:r>
            <a:r>
              <a:rPr lang="uk-UA" dirty="0" err="1" smtClean="0"/>
              <a:t>мл</a:t>
            </a:r>
            <a:r>
              <a:rPr lang="uk-UA" dirty="0" smtClean="0"/>
              <a:t> (у коробці 5 або 100 ампул).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6082" name="Picture 2" descr="Что такое Триган Д? Его влияние на организм - Наркологический цент new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0927"/>
            <a:ext cx="3645717" cy="2717074"/>
          </a:xfrm>
          <a:prstGeom prst="rect">
            <a:avLst/>
          </a:prstGeom>
          <a:noFill/>
        </p:spPr>
      </p:pic>
      <p:pic>
        <p:nvPicPr>
          <p:cNvPr id="46084" name="Picture 4" descr="Триган Д – спазмальгетик, который может стать причиной смерти - полезные  статьи наркологической клиники Кадырова А. О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471" y="3939988"/>
            <a:ext cx="4007224" cy="2918012"/>
          </a:xfrm>
          <a:prstGeom prst="rect">
            <a:avLst/>
          </a:prstGeom>
          <a:noFill/>
        </p:spPr>
      </p:pic>
      <p:pic>
        <p:nvPicPr>
          <p:cNvPr id="46086" name="Picture 6" descr="Триган-д - инструкция по применению, цена на Триган-д и аналоги - Likar.inf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54988" y="201706"/>
            <a:ext cx="2362200" cy="2362200"/>
          </a:xfrm>
          <a:prstGeom prst="rect">
            <a:avLst/>
          </a:prstGeom>
          <a:noFill/>
        </p:spPr>
      </p:pic>
      <p:pic>
        <p:nvPicPr>
          <p:cNvPr id="46088" name="Picture 8" descr="Триган-флекс крем для тела 25г купить по цене от 179 руб в Москве, заказать  с доставкой, инструкция по применению, аналоги, отзыв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2435" y="3966882"/>
            <a:ext cx="4809566" cy="289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944" y="587828"/>
            <a:ext cx="11373394" cy="603895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4800" b="1" i="1" dirty="0" smtClean="0">
                <a:solidFill>
                  <a:srgbClr val="C00000"/>
                </a:solidFill>
              </a:rPr>
              <a:t>Дія:</a:t>
            </a:r>
            <a:r>
              <a:rPr lang="uk-UA" sz="4800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uk-UA" dirty="0" smtClean="0"/>
              <a:t>  Комбінований </a:t>
            </a:r>
            <a:r>
              <a:rPr lang="uk-UA" dirty="0" err="1" smtClean="0"/>
              <a:t>анальгезуючий</a:t>
            </a:r>
            <a:r>
              <a:rPr lang="uk-UA" dirty="0" smtClean="0"/>
              <a:t> і </a:t>
            </a:r>
            <a:r>
              <a:rPr lang="uk-UA" dirty="0" err="1" smtClean="0"/>
              <a:t>спазмолітичний</a:t>
            </a:r>
            <a:r>
              <a:rPr lang="uk-UA" dirty="0" smtClean="0"/>
              <a:t> засіб. Поєднання компонентів препарату посилює їх фармакологічну дію. </a:t>
            </a:r>
          </a:p>
          <a:p>
            <a:r>
              <a:rPr lang="uk-UA" dirty="0" err="1" smtClean="0"/>
              <a:t>Метамізол</a:t>
            </a:r>
            <a:r>
              <a:rPr lang="uk-UA" dirty="0" smtClean="0"/>
              <a:t> натрію – похідне </a:t>
            </a:r>
            <a:r>
              <a:rPr lang="uk-UA" dirty="0" err="1" smtClean="0"/>
              <a:t>пірозалону</a:t>
            </a:r>
            <a:r>
              <a:rPr lang="uk-UA" dirty="0" smtClean="0"/>
              <a:t>, виявляє </a:t>
            </a:r>
            <a:r>
              <a:rPr lang="uk-UA" dirty="0" err="1" smtClean="0"/>
              <a:t>анальгетичну</a:t>
            </a:r>
            <a:r>
              <a:rPr lang="uk-UA" dirty="0" smtClean="0"/>
              <a:t> та жарознижуючу дії. </a:t>
            </a:r>
          </a:p>
          <a:p>
            <a:r>
              <a:rPr lang="uk-UA" dirty="0" err="1" smtClean="0"/>
              <a:t>Пітофенону</a:t>
            </a:r>
            <a:r>
              <a:rPr lang="uk-UA" dirty="0" smtClean="0"/>
              <a:t> </a:t>
            </a:r>
            <a:r>
              <a:rPr lang="uk-UA" dirty="0" err="1" smtClean="0"/>
              <a:t>гідрохлорид</a:t>
            </a:r>
            <a:r>
              <a:rPr lang="uk-UA" dirty="0" smtClean="0"/>
              <a:t> має пряму </a:t>
            </a:r>
            <a:r>
              <a:rPr lang="uk-UA" dirty="0" err="1" smtClean="0"/>
              <a:t>міотропну</a:t>
            </a:r>
            <a:r>
              <a:rPr lang="uk-UA" dirty="0" smtClean="0"/>
              <a:t> дію на гладку мускулатуру (</a:t>
            </a:r>
            <a:r>
              <a:rPr lang="uk-UA" dirty="0" err="1" smtClean="0"/>
              <a:t>папавериноподібну</a:t>
            </a:r>
            <a:r>
              <a:rPr lang="uk-UA" dirty="0" smtClean="0"/>
              <a:t> дію). </a:t>
            </a:r>
          </a:p>
          <a:p>
            <a:r>
              <a:rPr lang="uk-UA" dirty="0" err="1" smtClean="0"/>
              <a:t>Фенпіверинію</a:t>
            </a:r>
            <a:r>
              <a:rPr lang="uk-UA" dirty="0" smtClean="0"/>
              <a:t> бромід має </a:t>
            </a:r>
            <a:r>
              <a:rPr lang="uk-UA" dirty="0" err="1" smtClean="0"/>
              <a:t>м-холіноблокуючу</a:t>
            </a:r>
            <a:r>
              <a:rPr lang="uk-UA" dirty="0" smtClean="0"/>
              <a:t> і </a:t>
            </a:r>
            <a:r>
              <a:rPr lang="uk-UA" dirty="0" err="1" smtClean="0"/>
              <a:t>міотропну</a:t>
            </a:r>
            <a:r>
              <a:rPr lang="uk-UA" dirty="0" smtClean="0"/>
              <a:t> дію на гладку мускулатуру.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	</a:t>
            </a:r>
            <a:r>
              <a:rPr lang="uk-UA" sz="3300" b="1" i="1" dirty="0" smtClean="0">
                <a:solidFill>
                  <a:srgbClr val="C00000"/>
                </a:solidFill>
              </a:rPr>
              <a:t>Застосування:</a:t>
            </a:r>
            <a:r>
              <a:rPr lang="uk-UA" sz="3300" b="1" dirty="0" smtClean="0">
                <a:solidFill>
                  <a:srgbClr val="C00000"/>
                </a:solidFill>
              </a:rPr>
              <a:t> </a:t>
            </a:r>
            <a:endParaRPr lang="uk-UA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    при спазмах гладкої мускулатури внутрішніх органів: жовчних, кишкових і ниркових кольках, спазмах сечового міхура; </a:t>
            </a:r>
          </a:p>
          <a:p>
            <a:pPr>
              <a:buNone/>
            </a:pPr>
            <a:r>
              <a:rPr lang="uk-UA" dirty="0" smtClean="0"/>
              <a:t>   </a:t>
            </a:r>
            <a:r>
              <a:rPr lang="uk-UA" dirty="0" err="1" smtClean="0"/>
              <a:t>дискензії</a:t>
            </a:r>
            <a:r>
              <a:rPr lang="uk-UA" dirty="0" smtClean="0"/>
              <a:t> жовчовивідних шляхів, </a:t>
            </a:r>
          </a:p>
          <a:p>
            <a:pPr>
              <a:buNone/>
            </a:pPr>
            <a:r>
              <a:rPr lang="uk-UA" dirty="0" smtClean="0"/>
              <a:t>   хронічному коліті; </a:t>
            </a:r>
          </a:p>
          <a:p>
            <a:pPr>
              <a:buNone/>
            </a:pPr>
            <a:r>
              <a:rPr lang="uk-UA" dirty="0" smtClean="0"/>
              <a:t>   при </a:t>
            </a:r>
            <a:r>
              <a:rPr lang="uk-UA" dirty="0" err="1" smtClean="0"/>
              <a:t>міалгії</a:t>
            </a:r>
            <a:r>
              <a:rPr lang="uk-UA" dirty="0" smtClean="0"/>
              <a:t>, невралгії, </a:t>
            </a:r>
          </a:p>
          <a:p>
            <a:pPr>
              <a:buNone/>
            </a:pPr>
            <a:r>
              <a:rPr lang="uk-UA" dirty="0" smtClean="0"/>
              <a:t>   больовому синдромі після хірургічних втручань та діагностичних процедур.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1703"/>
            <a:ext cx="11582400" cy="3735977"/>
          </a:xfrm>
        </p:spPr>
        <p:txBody>
          <a:bodyPr/>
          <a:lstStyle/>
          <a:p>
            <a:pPr algn="ctr">
              <a:buNone/>
            </a:pPr>
            <a:r>
              <a:rPr lang="uk-UA" b="1" dirty="0" err="1" smtClean="0"/>
              <a:t>Ренальган</a:t>
            </a:r>
            <a:r>
              <a:rPr lang="uk-UA" b="1" dirty="0" smtClean="0"/>
              <a:t> (</a:t>
            </a:r>
            <a:r>
              <a:rPr lang="uk-UA" b="1" dirty="0" err="1" smtClean="0"/>
              <a:t>мінальган</a:t>
            </a:r>
            <a:r>
              <a:rPr lang="uk-UA" b="1" dirty="0" smtClean="0"/>
              <a:t>) – </a:t>
            </a:r>
            <a:r>
              <a:rPr lang="en-US" b="1" dirty="0" err="1" smtClean="0"/>
              <a:t>Renalqan</a:t>
            </a:r>
            <a:r>
              <a:rPr lang="uk-UA" b="1" dirty="0" smtClean="0"/>
              <a:t>.</a:t>
            </a:r>
            <a:endParaRPr lang="ru-RU" dirty="0" smtClean="0"/>
          </a:p>
          <a:p>
            <a:r>
              <a:rPr lang="uk-UA" i="1" dirty="0" smtClean="0"/>
              <a:t>	</a:t>
            </a:r>
            <a:r>
              <a:rPr lang="uk-UA" b="1" i="1" dirty="0" smtClean="0">
                <a:solidFill>
                  <a:srgbClr val="C00000"/>
                </a:solidFill>
              </a:rPr>
              <a:t>Властивості: </a:t>
            </a:r>
            <a:r>
              <a:rPr lang="uk-UA" dirty="0" smtClean="0"/>
              <a:t>світло-жовта, прозора, з зеленкуватим відтінком, стерильна рідина. 1 </a:t>
            </a:r>
            <a:r>
              <a:rPr lang="uk-UA" dirty="0" err="1" smtClean="0"/>
              <a:t>мл</a:t>
            </a:r>
            <a:r>
              <a:rPr lang="uk-UA" dirty="0" smtClean="0"/>
              <a:t> розчину містить </a:t>
            </a:r>
            <a:r>
              <a:rPr lang="uk-UA" dirty="0" err="1" smtClean="0"/>
              <a:t>метамізолу</a:t>
            </a:r>
            <a:r>
              <a:rPr lang="uk-UA" dirty="0" smtClean="0"/>
              <a:t> натрію – 0,5 г, </a:t>
            </a:r>
            <a:r>
              <a:rPr lang="uk-UA" dirty="0" err="1" smtClean="0"/>
              <a:t>пітофенону</a:t>
            </a:r>
            <a:r>
              <a:rPr lang="uk-UA" dirty="0" smtClean="0"/>
              <a:t> </a:t>
            </a:r>
            <a:r>
              <a:rPr lang="uk-UA" dirty="0" err="1" smtClean="0"/>
              <a:t>гідрохлориду</a:t>
            </a:r>
            <a:r>
              <a:rPr lang="uk-UA" dirty="0" smtClean="0"/>
              <a:t> – 0,002 г, </a:t>
            </a:r>
            <a:r>
              <a:rPr lang="uk-UA" dirty="0" err="1" smtClean="0"/>
              <a:t>фенпіверинію</a:t>
            </a:r>
            <a:r>
              <a:rPr lang="uk-UA" dirty="0" smtClean="0"/>
              <a:t> броміду 0,00002 г. </a:t>
            </a:r>
            <a:endParaRPr lang="ru-RU" dirty="0" smtClean="0"/>
          </a:p>
          <a:p>
            <a:r>
              <a:rPr lang="uk-UA" i="1" dirty="0" smtClean="0"/>
              <a:t>	</a:t>
            </a:r>
            <a:r>
              <a:rPr lang="uk-UA" b="1" i="1" dirty="0" smtClean="0">
                <a:solidFill>
                  <a:srgbClr val="C00000"/>
                </a:solidFill>
              </a:rPr>
              <a:t>Зберігання: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у прохолодному, сухому, захищеному від світла місці.</a:t>
            </a:r>
            <a:endParaRPr lang="ru-RU" dirty="0" smtClean="0"/>
          </a:p>
          <a:p>
            <a:r>
              <a:rPr lang="uk-UA" i="1" dirty="0" smtClean="0"/>
              <a:t>	</a:t>
            </a:r>
            <a:r>
              <a:rPr lang="uk-UA" b="1" i="1" dirty="0" smtClean="0">
                <a:solidFill>
                  <a:srgbClr val="C00000"/>
                </a:solidFill>
              </a:rPr>
              <a:t>Форма випуску: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ампули по 5 </a:t>
            </a:r>
            <a:r>
              <a:rPr lang="uk-UA" dirty="0" err="1" smtClean="0"/>
              <a:t>мл</a:t>
            </a:r>
            <a:r>
              <a:rPr lang="uk-UA" dirty="0" smtClean="0"/>
              <a:t> по 5 ампул у </a:t>
            </a:r>
            <a:r>
              <a:rPr lang="uk-UA" dirty="0" err="1" smtClean="0"/>
              <a:t>картоній</a:t>
            </a:r>
            <a:r>
              <a:rPr lang="uk-UA" dirty="0" smtClean="0"/>
              <a:t> </a:t>
            </a:r>
            <a:r>
              <a:rPr lang="uk-UA" dirty="0" err="1" smtClean="0"/>
              <a:t>пачц</a:t>
            </a:r>
            <a:endParaRPr lang="ru-RU" dirty="0"/>
          </a:p>
        </p:txBody>
      </p:sp>
      <p:pic>
        <p:nvPicPr>
          <p:cNvPr id="47106" name="Picture 2" descr="Ренальган-Біолік розчин д/ін. по 5 мл №5 в амп. : інструкція + ціна в  аптеках | Tabletki.ua"/>
          <p:cNvPicPr>
            <a:picLocks noChangeAspect="1" noChangeArrowheads="1"/>
          </p:cNvPicPr>
          <p:nvPr/>
        </p:nvPicPr>
        <p:blipFill>
          <a:blip r:embed="rId2"/>
          <a:srcRect l="20804" t="13257" r="22806" b="14400"/>
          <a:stretch>
            <a:fillRect/>
          </a:stretch>
        </p:blipFill>
        <p:spPr bwMode="auto">
          <a:xfrm>
            <a:off x="0" y="4101737"/>
            <a:ext cx="2690949" cy="2756263"/>
          </a:xfrm>
          <a:prstGeom prst="rect">
            <a:avLst/>
          </a:prstGeom>
          <a:noFill/>
        </p:spPr>
      </p:pic>
      <p:pic>
        <p:nvPicPr>
          <p:cNvPr id="47108" name="Picture 4" descr="Реналган таблетки №10 стоимость, отзывы, инструкция, купить по низкой цене  в Украине: Киев, Днепр, Харьков, Одесса, Львов - 1 Социальная Аптека"/>
          <p:cNvPicPr>
            <a:picLocks noChangeAspect="1" noChangeArrowheads="1"/>
          </p:cNvPicPr>
          <p:nvPr/>
        </p:nvPicPr>
        <p:blipFill>
          <a:blip r:embed="rId3"/>
          <a:srcRect t="28782" r="7055" b="19506"/>
          <a:stretch>
            <a:fillRect/>
          </a:stretch>
        </p:blipFill>
        <p:spPr bwMode="auto">
          <a:xfrm>
            <a:off x="3053350" y="4245428"/>
            <a:ext cx="6208216" cy="245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943" y="613954"/>
            <a:ext cx="11386457" cy="596058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3500" b="1" i="1" dirty="0" smtClean="0">
                <a:solidFill>
                  <a:srgbClr val="C00000"/>
                </a:solidFill>
              </a:rPr>
              <a:t>Дія:</a:t>
            </a:r>
            <a:endParaRPr lang="uk-UA" sz="35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         Комбінований препарат. Поєднання трьох компонентів препарату призводить до взаємного посилення їхньої фармакологічної дії.                     </a:t>
            </a:r>
            <a:r>
              <a:rPr lang="uk-UA" dirty="0" err="1" smtClean="0"/>
              <a:t>Метамізол</a:t>
            </a:r>
            <a:r>
              <a:rPr lang="uk-UA" dirty="0" smtClean="0"/>
              <a:t> натрій є похідним </a:t>
            </a:r>
            <a:r>
              <a:rPr lang="uk-UA" dirty="0" err="1" smtClean="0"/>
              <a:t>пірозалону</a:t>
            </a:r>
            <a:r>
              <a:rPr lang="uk-UA" dirty="0" smtClean="0"/>
              <a:t> і має болезаспокійливу, жарознижувальну і слабку протизапальну дію. Він пригнічує біосинтез </a:t>
            </a:r>
            <a:r>
              <a:rPr lang="uk-UA" dirty="0" err="1" smtClean="0"/>
              <a:t>простогландинів</a:t>
            </a:r>
            <a:r>
              <a:rPr lang="uk-UA" dirty="0" smtClean="0"/>
              <a:t> – модуляторів больової чутливості, терморегуляції і запалення у центральній нервовій системі та </a:t>
            </a:r>
            <a:r>
              <a:rPr lang="uk-UA" dirty="0" err="1" smtClean="0"/>
              <a:t>переферійних</a:t>
            </a:r>
            <a:r>
              <a:rPr lang="uk-UA" dirty="0" smtClean="0"/>
              <a:t> тканин. </a:t>
            </a:r>
          </a:p>
          <a:p>
            <a:pPr>
              <a:buNone/>
            </a:pPr>
            <a:r>
              <a:rPr lang="uk-UA" dirty="0" smtClean="0"/>
              <a:t>                  </a:t>
            </a:r>
            <a:r>
              <a:rPr lang="uk-UA" dirty="0" err="1" smtClean="0"/>
              <a:t>Пітофен</a:t>
            </a:r>
            <a:r>
              <a:rPr lang="uk-UA" dirty="0" smtClean="0"/>
              <a:t> має пряму </a:t>
            </a:r>
            <a:r>
              <a:rPr lang="uk-UA" dirty="0" err="1" smtClean="0"/>
              <a:t>міотропну</a:t>
            </a:r>
            <a:r>
              <a:rPr lang="uk-UA" dirty="0" smtClean="0"/>
              <a:t> дію на гладку </a:t>
            </a:r>
            <a:r>
              <a:rPr lang="uk-UA" dirty="0" err="1" smtClean="0"/>
              <a:t>мускалатуру</a:t>
            </a:r>
            <a:r>
              <a:rPr lang="uk-UA" dirty="0" smtClean="0"/>
              <a:t> внутрішніх органів і спричиняє її </a:t>
            </a:r>
            <a:r>
              <a:rPr lang="uk-UA" dirty="0" err="1" smtClean="0"/>
              <a:t>рослаблення</a:t>
            </a:r>
            <a:r>
              <a:rPr lang="uk-UA" dirty="0" smtClean="0"/>
              <a:t>. </a:t>
            </a:r>
            <a:r>
              <a:rPr lang="uk-UA" dirty="0" err="1" smtClean="0"/>
              <a:t>Фенпівериній</a:t>
            </a:r>
            <a:r>
              <a:rPr lang="uk-UA" dirty="0" smtClean="0"/>
              <a:t> за рахунок </a:t>
            </a:r>
            <a:r>
              <a:rPr lang="uk-UA" dirty="0" err="1" smtClean="0"/>
              <a:t>холіноблокукуючої</a:t>
            </a:r>
            <a:r>
              <a:rPr lang="uk-UA" dirty="0" smtClean="0"/>
              <a:t> дії має додатковий розслаблюючий вплив на гладку мускулатуру.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        </a:t>
            </a:r>
            <a:r>
              <a:rPr lang="uk-UA" b="1" i="1" dirty="0" smtClean="0">
                <a:solidFill>
                  <a:srgbClr val="C00000"/>
                </a:solidFill>
              </a:rPr>
              <a:t>Застосування: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uk-UA" dirty="0" smtClean="0"/>
              <a:t> ниркових, кишкових, печінкових </a:t>
            </a:r>
            <a:r>
              <a:rPr lang="uk-UA" dirty="0" err="1" smtClean="0"/>
              <a:t>коліках</a:t>
            </a:r>
            <a:r>
              <a:rPr lang="uk-UA" dirty="0" smtClean="0"/>
              <a:t>, </a:t>
            </a:r>
          </a:p>
          <a:p>
            <a:pPr>
              <a:buNone/>
            </a:pPr>
            <a:r>
              <a:rPr lang="uk-UA" dirty="0" smtClean="0"/>
              <a:t>при спазмах коронарних судин та судин мозку, </a:t>
            </a:r>
          </a:p>
          <a:p>
            <a:pPr>
              <a:buNone/>
            </a:pPr>
            <a:r>
              <a:rPr lang="uk-UA" dirty="0" smtClean="0"/>
              <a:t>ревматичному, післяопераційних болях та </a:t>
            </a:r>
            <a:r>
              <a:rPr lang="uk-UA" dirty="0" err="1" smtClean="0"/>
              <a:t>міалгії</a:t>
            </a:r>
            <a:r>
              <a:rPr lang="uk-UA" dirty="0" smtClean="0"/>
              <a:t>.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Препарат не слід змішувати з іншими в одному шприці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783771"/>
            <a:ext cx="10972800" cy="57907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Контрольні питання: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</a:t>
            </a:r>
            <a:r>
              <a:rPr lang="uk-UA" dirty="0" smtClean="0"/>
              <a:t>Назвіть </a:t>
            </a:r>
            <a:r>
              <a:rPr lang="uk-UA" dirty="0" err="1" smtClean="0"/>
              <a:t>відміності</a:t>
            </a:r>
            <a:r>
              <a:rPr lang="uk-UA" dirty="0" smtClean="0"/>
              <a:t> наркотичних і ненаркотичних анальгетиків.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</a:t>
            </a:r>
            <a:r>
              <a:rPr lang="uk-UA" dirty="0" smtClean="0"/>
              <a:t>Назвіть дію </a:t>
            </a:r>
            <a:r>
              <a:rPr lang="uk-UA" dirty="0" err="1" smtClean="0"/>
              <a:t>спазгану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</a:t>
            </a:r>
            <a:r>
              <a:rPr lang="uk-UA" dirty="0" smtClean="0"/>
              <a:t>Дайте визначення наркотичні анальгетики.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4. </a:t>
            </a:r>
            <a:r>
              <a:rPr lang="uk-UA" dirty="0" smtClean="0"/>
              <a:t>Назвіть показання до застосування </a:t>
            </a:r>
            <a:r>
              <a:rPr lang="uk-UA" dirty="0" err="1" smtClean="0"/>
              <a:t>тригану</a:t>
            </a:r>
            <a:r>
              <a:rPr lang="uk-UA" dirty="0" smtClean="0"/>
              <a:t> Д.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5. Назвіть побічні реакції які виникають під час  застосуванню </a:t>
            </a:r>
            <a:r>
              <a:rPr lang="uk-UA" dirty="0" err="1" smtClean="0"/>
              <a:t>траумелю</a:t>
            </a:r>
            <a:r>
              <a:rPr lang="uk-UA" dirty="0" smtClean="0"/>
              <a:t> С.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886" y="744584"/>
            <a:ext cx="11190514" cy="280851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Больові рецептори збуджуються фізичними (механічні, термічні, електричні), </a:t>
            </a:r>
          </a:p>
          <a:p>
            <a:pPr>
              <a:buNone/>
            </a:pPr>
            <a:r>
              <a:rPr lang="uk-UA" dirty="0" smtClean="0"/>
              <a:t>хімічними екзогенними (їдкі кислоти та луги, солі важких металів, похідні фенолу тощо) </a:t>
            </a:r>
          </a:p>
          <a:p>
            <a:pPr>
              <a:buNone/>
            </a:pPr>
            <a:r>
              <a:rPr lang="uk-UA" dirty="0" smtClean="0"/>
              <a:t>та ендогенними (</a:t>
            </a:r>
            <a:r>
              <a:rPr lang="uk-UA" dirty="0" err="1" smtClean="0"/>
              <a:t>гістамін</a:t>
            </a:r>
            <a:r>
              <a:rPr lang="uk-UA" dirty="0" smtClean="0"/>
              <a:t>, серотонін, </a:t>
            </a:r>
            <a:r>
              <a:rPr lang="uk-UA" dirty="0" err="1" smtClean="0"/>
              <a:t>брадікінін</a:t>
            </a:r>
            <a:r>
              <a:rPr lang="uk-UA" dirty="0" smtClean="0"/>
              <a:t> тощо) факторами.</a:t>
            </a:r>
            <a:endParaRPr lang="ru-RU" dirty="0"/>
          </a:p>
        </p:txBody>
      </p:sp>
      <p:pic>
        <p:nvPicPr>
          <p:cNvPr id="4098" name="Picture 2" descr="Як тварини відчувають біль | Футу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0" y="2997472"/>
            <a:ext cx="7143750" cy="386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1223" y="747195"/>
            <a:ext cx="10972800" cy="196987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Імпульси від больових рецепторів розповсюджуються до центральної нервової системи. Завдяки таким властивостям зумовлюється характерна для болю </a:t>
            </a:r>
            <a:r>
              <a:rPr lang="uk-UA" dirty="0" err="1" smtClean="0"/>
              <a:t>імпульсація</a:t>
            </a:r>
            <a:r>
              <a:rPr lang="uk-UA" dirty="0" smtClean="0"/>
              <a:t>, що надходить у центральну нервову систему.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Больові рефлекси - 3D-сцена - Цифрова освіта та навчання від Moza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697" y="2808514"/>
            <a:ext cx="11495313" cy="4049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6537" y="773320"/>
            <a:ext cx="10972800" cy="5444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Біль є фізіологічним механізмом суб'єктивного прояву неблагополуччя в організмі, тому носить захисний характер.        Але надзвичайно сильний та тривалий біль набуває патологічного характеру, оскільки він виснажує організм, порушує функцію життєво важливих органів і навіть може призвести до смерті в результаті шоку.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З цієї точки зору група </a:t>
            </a:r>
            <a:r>
              <a:rPr lang="uk-UA" sz="3600" b="1" dirty="0" err="1" smtClean="0">
                <a:solidFill>
                  <a:srgbClr val="FF0000"/>
                </a:solidFill>
              </a:rPr>
              <a:t>анальгетичних</a:t>
            </a:r>
            <a:r>
              <a:rPr lang="uk-UA" sz="3600" b="1" dirty="0" smtClean="0">
                <a:solidFill>
                  <a:srgbClr val="FF0000"/>
                </a:solidFill>
              </a:rPr>
              <a:t> засобів має величезне практичне значення.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972" y="640080"/>
            <a:ext cx="10972800" cy="582603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      Зменшити або припинити больові відчуття можна різними шляхами. </a:t>
            </a:r>
          </a:p>
          <a:p>
            <a:pPr algn="ctr">
              <a:buNone/>
            </a:pPr>
            <a:r>
              <a:rPr lang="uk-UA" dirty="0" smtClean="0"/>
              <a:t>           Найбільш ефективний і радикальний - усунути причину, що, на жаль, не завжди вдається. </a:t>
            </a:r>
          </a:p>
          <a:p>
            <a:pPr algn="ctr">
              <a:buNone/>
            </a:pPr>
            <a:r>
              <a:rPr lang="uk-UA" dirty="0" smtClean="0"/>
              <a:t>        Тому нерідко доводиться тимчасово втамовувати його за допомогою лікарських засобів різних фармакологічних груп.             Таку здатність мають 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наркотичні, </a:t>
            </a:r>
          </a:p>
          <a:p>
            <a:pPr>
              <a:buFont typeface="Wingdings" pitchFamily="2" charset="2"/>
              <a:buChar char="§"/>
            </a:pPr>
            <a:r>
              <a:rPr lang="uk-UA" dirty="0" err="1" smtClean="0"/>
              <a:t>місцевоанестезуючі</a:t>
            </a:r>
            <a:r>
              <a:rPr lang="uk-UA" dirty="0" smtClean="0"/>
              <a:t>, </a:t>
            </a:r>
          </a:p>
          <a:p>
            <a:pPr>
              <a:buFont typeface="Wingdings" pitchFamily="2" charset="2"/>
              <a:buChar char="§"/>
            </a:pPr>
            <a:r>
              <a:rPr lang="uk-UA" dirty="0" err="1" smtClean="0"/>
              <a:t>холінолітичні</a:t>
            </a:r>
            <a:r>
              <a:rPr lang="uk-UA" dirty="0" smtClean="0"/>
              <a:t>, </a:t>
            </a:r>
          </a:p>
          <a:p>
            <a:pPr>
              <a:buFont typeface="Wingdings" pitchFamily="2" charset="2"/>
              <a:buChar char="§"/>
            </a:pPr>
            <a:r>
              <a:rPr lang="uk-UA" dirty="0" err="1" smtClean="0"/>
              <a:t>спазмолітичні</a:t>
            </a:r>
            <a:r>
              <a:rPr lang="uk-UA" dirty="0" smtClean="0"/>
              <a:t>, 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протисудорожні, 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в'яжучі, 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обволікаючі, 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пом'якшувальні засоби.</a:t>
            </a:r>
            <a:endParaRPr lang="ru-RU" dirty="0"/>
          </a:p>
        </p:txBody>
      </p:sp>
      <p:pic>
        <p:nvPicPr>
          <p:cNvPr id="24578" name="Picture 2" descr="Добросовісний лікар: «Можна позбавитися від болю, займаючись 20 хвилин на  день! Тільки ні в якому разі не нехтуй цим... 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0046" y="3265714"/>
            <a:ext cx="7315200" cy="3174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155" y="734132"/>
            <a:ext cx="11525794" cy="5575228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     </a:t>
            </a:r>
            <a:r>
              <a:rPr lang="uk-UA" b="1" dirty="0" smtClean="0">
                <a:solidFill>
                  <a:srgbClr val="0070C0"/>
                </a:solidFill>
              </a:rPr>
              <a:t>Група  </a:t>
            </a:r>
            <a:r>
              <a:rPr lang="uk-UA" b="1" dirty="0" err="1" smtClean="0">
                <a:solidFill>
                  <a:srgbClr val="0070C0"/>
                </a:solidFill>
              </a:rPr>
              <a:t>анальгетичних</a:t>
            </a:r>
            <a:r>
              <a:rPr lang="uk-UA" b="1" dirty="0" smtClean="0">
                <a:solidFill>
                  <a:srgbClr val="0070C0"/>
                </a:solidFill>
              </a:rPr>
              <a:t> засобів включає лише ті, для яких </a:t>
            </a:r>
            <a:r>
              <a:rPr lang="uk-UA" b="1" dirty="0" err="1" smtClean="0">
                <a:solidFill>
                  <a:srgbClr val="0070C0"/>
                </a:solidFill>
              </a:rPr>
              <a:t>анальгезія</a:t>
            </a:r>
            <a:r>
              <a:rPr lang="uk-UA" b="1" dirty="0" smtClean="0">
                <a:solidFill>
                  <a:srgbClr val="0070C0"/>
                </a:solidFill>
              </a:rPr>
              <a:t> є домінуючим ефектом </a:t>
            </a:r>
            <a:r>
              <a:rPr lang="uk-UA" b="1" dirty="0" err="1" smtClean="0">
                <a:solidFill>
                  <a:srgbClr val="0070C0"/>
                </a:solidFill>
              </a:rPr>
              <a:t>резорбтивної</a:t>
            </a:r>
            <a:r>
              <a:rPr lang="uk-UA" b="1" dirty="0" smtClean="0">
                <a:solidFill>
                  <a:srgbClr val="0070C0"/>
                </a:solidFill>
              </a:rPr>
              <a:t> дії. </a:t>
            </a:r>
          </a:p>
          <a:p>
            <a:pPr algn="ctr">
              <a:buNone/>
            </a:pPr>
            <a:r>
              <a:rPr lang="uk-UA" sz="3200" b="1" dirty="0" smtClean="0">
                <a:solidFill>
                  <a:srgbClr val="C00000"/>
                </a:solidFill>
              </a:rPr>
              <a:t>Їх застосовують </a:t>
            </a:r>
          </a:p>
          <a:p>
            <a:pPr>
              <a:buNone/>
            </a:pPr>
            <a:r>
              <a:rPr lang="uk-UA" dirty="0" smtClean="0"/>
              <a:t>для послаблення або усунення болю після травм, </a:t>
            </a:r>
          </a:p>
          <a:p>
            <a:pPr>
              <a:buNone/>
            </a:pPr>
            <a:r>
              <a:rPr lang="uk-UA" dirty="0" smtClean="0"/>
              <a:t>під час операцій, а також пов'язаної із запальними процесами.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   За характером дії на центральну нервову систему, походженням та хімічною природою анальгетики поділяють на дві групи: 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наркотичні  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ненаркотичні.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489" t="30146" r="12580" b="11855"/>
          <a:stretch>
            <a:fillRect/>
          </a:stretch>
        </p:blipFill>
        <p:spPr bwMode="auto">
          <a:xfrm>
            <a:off x="378822" y="783771"/>
            <a:ext cx="11508378" cy="588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237</TotalTime>
  <Words>1293</Words>
  <Application>Microsoft Office PowerPoint</Application>
  <PresentationFormat>Произвольный</PresentationFormat>
  <Paragraphs>210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Городская</vt:lpstr>
      <vt:lpstr>Анальгетичні засоби</vt:lpstr>
      <vt:lpstr>План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Похідні бензилізохіноліну   Папаверину  гідрохлорид – Papaverini hydrochloridum.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ОСВІТИ, НАУКИ ТА МОЛОДІ УКРАЇНИ КОМПАНІЇВСЬКИЙ КОЛЕДЖ ВЕТЕРИНАРНОЇ МЕДИЦИНИ БНАУ</dc:title>
  <dc:creator>Miha</dc:creator>
  <cp:lastModifiedBy>Пользователь Windows</cp:lastModifiedBy>
  <cp:revision>26</cp:revision>
  <dcterms:created xsi:type="dcterms:W3CDTF">2017-12-04T16:12:18Z</dcterms:created>
  <dcterms:modified xsi:type="dcterms:W3CDTF">2025-03-05T08:10:54Z</dcterms:modified>
</cp:coreProperties>
</file>