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9" r:id="rId6"/>
    <p:sldId id="260" r:id="rId7"/>
    <p:sldId id="258" r:id="rId8"/>
    <p:sldId id="261" r:id="rId9"/>
    <p:sldId id="263" r:id="rId10"/>
    <p:sldId id="262" r:id="rId11"/>
    <p:sldId id="264" r:id="rId12"/>
    <p:sldId id="270" r:id="rId13"/>
    <p:sldId id="269" r:id="rId14"/>
    <p:sldId id="265" r:id="rId15"/>
    <p:sldId id="267" r:id="rId16"/>
    <p:sldId id="292" r:id="rId17"/>
    <p:sldId id="271" r:id="rId18"/>
    <p:sldId id="273" r:id="rId19"/>
    <p:sldId id="272" r:id="rId20"/>
    <p:sldId id="274" r:id="rId21"/>
    <p:sldId id="276" r:id="rId22"/>
    <p:sldId id="275" r:id="rId23"/>
    <p:sldId id="281" r:id="rId24"/>
    <p:sldId id="282" r:id="rId25"/>
    <p:sldId id="280" r:id="rId26"/>
    <p:sldId id="283" r:id="rId27"/>
    <p:sldId id="279" r:id="rId28"/>
    <p:sldId id="278" r:id="rId29"/>
    <p:sldId id="286" r:id="rId30"/>
    <p:sldId id="288" r:id="rId31"/>
    <p:sldId id="290" r:id="rId32"/>
    <p:sldId id="291" r:id="rId33"/>
    <p:sldId id="289" r:id="rId34"/>
    <p:sldId id="284" r:id="rId35"/>
    <p:sldId id="295" r:id="rId36"/>
    <p:sldId id="294" r:id="rId37"/>
    <p:sldId id="293" r:id="rId38"/>
    <p:sldId id="296" r:id="rId39"/>
    <p:sldId id="29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5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5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7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79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951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82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49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0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13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7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50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68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28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0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01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0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5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6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9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4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8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3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armencyclopedia.com.ua/article/333/farmacevtichni-nesumisnosti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#&#1087;7"/><Relationship Id="rId13" Type="http://schemas.openxmlformats.org/officeDocument/2006/relationships/hyperlink" Target="#&#1087;12"/><Relationship Id="rId3" Type="http://schemas.openxmlformats.org/officeDocument/2006/relationships/hyperlink" Target="#&#1087;2"/><Relationship Id="rId7" Type="http://schemas.openxmlformats.org/officeDocument/2006/relationships/hyperlink" Target="#&#1087;6"/><Relationship Id="rId12" Type="http://schemas.openxmlformats.org/officeDocument/2006/relationships/hyperlink" Target="#&#1087;11"/><Relationship Id="rId2" Type="http://schemas.openxmlformats.org/officeDocument/2006/relationships/hyperlink" Target="#&#1087;1"/><Relationship Id="rId16" Type="http://schemas.openxmlformats.org/officeDocument/2006/relationships/hyperlink" Target="#&#1087;15"/><Relationship Id="rId1" Type="http://schemas.openxmlformats.org/officeDocument/2006/relationships/slideLayout" Target="../slideLayouts/slideLayout2.xml"/><Relationship Id="rId6" Type="http://schemas.openxmlformats.org/officeDocument/2006/relationships/hyperlink" Target="#&#1087;5"/><Relationship Id="rId11" Type="http://schemas.openxmlformats.org/officeDocument/2006/relationships/hyperlink" Target="#&#1087;10"/><Relationship Id="rId5" Type="http://schemas.openxmlformats.org/officeDocument/2006/relationships/hyperlink" Target="#&#1087;4"/><Relationship Id="rId15" Type="http://schemas.openxmlformats.org/officeDocument/2006/relationships/hyperlink" Target="#&#1087;14"/><Relationship Id="rId10" Type="http://schemas.openxmlformats.org/officeDocument/2006/relationships/hyperlink" Target="#&#1087;9"/><Relationship Id="rId4" Type="http://schemas.openxmlformats.org/officeDocument/2006/relationships/hyperlink" Target="#&#1087;3"/><Relationship Id="rId9" Type="http://schemas.openxmlformats.org/officeDocument/2006/relationships/hyperlink" Target="#&#1087;8"/><Relationship Id="rId14" Type="http://schemas.openxmlformats.org/officeDocument/2006/relationships/hyperlink" Target="#&#1087;1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r>
              <a:rPr lang="ru-RU" dirty="0" smtClean="0"/>
              <a:t>ВСП «</a:t>
            </a:r>
            <a:r>
              <a:rPr lang="ru-RU" dirty="0" err="1" smtClean="0"/>
              <a:t>Компан</a:t>
            </a:r>
            <a:r>
              <a:rPr lang="uk-UA" dirty="0" err="1" smtClean="0"/>
              <a:t>іївський</a:t>
            </a:r>
            <a:r>
              <a:rPr lang="uk-UA" dirty="0" smtClean="0"/>
              <a:t> фаховий коледж ветеринарної медицини БНАУ»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51520" y="2852936"/>
            <a:ext cx="8712968" cy="2785864"/>
          </a:xfrm>
        </p:spPr>
        <p:txBody>
          <a:bodyPr/>
          <a:lstStyle/>
          <a:p>
            <a:endParaRPr lang="ru-RU" b="1" dirty="0" smtClean="0">
              <a:solidFill>
                <a:srgbClr val="FFC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b="1" dirty="0" smtClean="0">
                <a:solidFill>
                  <a:srgbClr val="FFC000"/>
                </a:solidFill>
                <a:effectLst/>
                <a:latin typeface="+mn-lt"/>
                <a:ea typeface="+mn-ea"/>
                <a:cs typeface="+mn-cs"/>
              </a:rPr>
              <a:t>РОЗДІЛ; </a:t>
            </a:r>
            <a:r>
              <a:rPr lang="ru-RU" b="1" dirty="0" err="1" smtClean="0">
                <a:solidFill>
                  <a:srgbClr val="FFC000"/>
                </a:solidFill>
                <a:effectLst/>
                <a:latin typeface="+mn-lt"/>
                <a:ea typeface="+mn-ea"/>
                <a:cs typeface="+mn-cs"/>
              </a:rPr>
              <a:t>Загальна</a:t>
            </a:r>
            <a:r>
              <a:rPr lang="ru-RU" b="1" dirty="0" smtClean="0">
                <a:solidFill>
                  <a:srgbClr val="FFC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b="1" dirty="0">
                <a:solidFill>
                  <a:srgbClr val="FFC000"/>
                </a:solidFill>
                <a:effectLst/>
                <a:latin typeface="+mn-lt"/>
                <a:ea typeface="+mn-ea"/>
                <a:cs typeface="+mn-cs"/>
              </a:rPr>
              <a:t>рецептура. </a:t>
            </a:r>
            <a:endParaRPr lang="ru-RU" b="1" dirty="0" smtClean="0">
              <a:solidFill>
                <a:srgbClr val="FFC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b="1" dirty="0">
              <a:solidFill>
                <a:srgbClr val="FFC000"/>
              </a:solidFill>
              <a:effectLst/>
            </a:endParaRPr>
          </a:p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Предмет 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рецептури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556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Лікарські форми залежно від консистенції </a:t>
            </a:r>
            <a:r>
              <a:rPr lang="uk-UA" b="1" dirty="0" smtClean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поділяють: </a:t>
            </a:r>
          </a:p>
          <a:p>
            <a:r>
              <a:rPr lang="uk-UA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рідкі (розчини, настої, відвари, екстракти, слизи, емульсії, суспензії, мікстури, лініменти), </a:t>
            </a:r>
            <a:endParaRPr lang="uk-UA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тверді 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(таблетки, порошки, драже, збори) </a:t>
            </a:r>
            <a:r>
              <a:rPr lang="uk-UA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</a:t>
            </a:r>
          </a:p>
          <a:p>
            <a:r>
              <a:rPr lang="uk-UA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м'які (мазі, пасти, пластирі, </a:t>
            </a:r>
            <a:r>
              <a:rPr lang="uk-UA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суппозиторії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болюси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uk-UA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пилюлі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кашки).</a:t>
            </a:r>
            <a:endParaRPr lang="ru-RU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виготовленні лікарських препаратів користуються правилами, викладеними в Державній фармакопеї і в </a:t>
            </a:r>
            <a:r>
              <a:rPr lang="uk-UA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мануалах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3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206"/>
            <a:ext cx="7988424" cy="1678601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effectLst/>
              </a:rPr>
              <a:t>Фармокопея, </a:t>
            </a:r>
            <a:r>
              <a:rPr lang="ru-RU" dirty="0" err="1">
                <a:solidFill>
                  <a:srgbClr val="FFFF00"/>
                </a:solidFill>
                <a:effectLst/>
              </a:rPr>
              <a:t>інструкція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із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застосування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нових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засобів</a:t>
            </a:r>
            <a:r>
              <a:rPr lang="ru-RU" dirty="0">
                <a:solidFill>
                  <a:srgbClr val="FFFF00"/>
                </a:solidFill>
                <a:effectLst/>
              </a:rPr>
              <a:t>. 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32965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Фармакопея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(гр. </a:t>
            </a:r>
            <a:r>
              <a:rPr lang="en-US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pharmakon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ліки, </a:t>
            </a:r>
            <a:r>
              <a:rPr lang="uk-UA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роіео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роблю) - збірник єдиних державних стандартів і положень, які нормують якість лікарських препаратів.</a:t>
            </a:r>
            <a:endParaRPr lang="ru-RU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8280920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6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045395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uk-UA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Державна фармакопея має законодавчий характер. Вимоги її, а також інструкції та настанови щодо застосування нових засобів, обов'язкові для виконання підприємствами і установами, що виготовляють, зберігають та застосовують лікарські препарати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400" dirty="0">
                <a:effectLst/>
              </a:rPr>
              <a:t>Як </a:t>
            </a:r>
            <a:r>
              <a:rPr lang="ru-RU" sz="2400" dirty="0" err="1">
                <a:effectLst/>
              </a:rPr>
              <a:t>повідомляє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Державна</a:t>
            </a:r>
            <a:r>
              <a:rPr lang="ru-RU" sz="2400" dirty="0">
                <a:effectLst/>
              </a:rPr>
              <a:t> служба </a:t>
            </a:r>
            <a:r>
              <a:rPr lang="ru-RU" sz="2400" dirty="0" err="1">
                <a:effectLst/>
              </a:rPr>
              <a:t>України</a:t>
            </a:r>
            <a:r>
              <a:rPr lang="ru-RU" sz="2400" dirty="0">
                <a:effectLst/>
              </a:rPr>
              <a:t> з </a:t>
            </a:r>
            <a:r>
              <a:rPr lang="ru-RU" sz="2400" dirty="0" err="1">
                <a:effectLst/>
              </a:rPr>
              <a:t>лікарських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засобів</a:t>
            </a:r>
            <a:r>
              <a:rPr lang="ru-RU" sz="2400" dirty="0">
                <a:effectLst/>
              </a:rPr>
              <a:t>, наказом МОЗ </a:t>
            </a:r>
            <a:r>
              <a:rPr lang="ru-RU" sz="2400" dirty="0" err="1">
                <a:effectLst/>
              </a:rPr>
              <a:t>України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від</a:t>
            </a:r>
            <a:r>
              <a:rPr lang="ru-RU" sz="2400" dirty="0">
                <a:effectLst/>
              </a:rPr>
              <a:t> 8 </a:t>
            </a:r>
            <a:r>
              <a:rPr lang="ru-RU" sz="2400" dirty="0" err="1">
                <a:effectLst/>
              </a:rPr>
              <a:t>грудня</a:t>
            </a:r>
            <a:r>
              <a:rPr lang="ru-RU" sz="2400" dirty="0">
                <a:effectLst/>
              </a:rPr>
              <a:t> 2015 р. № 830, з 1 </a:t>
            </a:r>
            <a:r>
              <a:rPr lang="ru-RU" sz="2400" dirty="0" err="1">
                <a:effectLst/>
              </a:rPr>
              <a:t>січня</a:t>
            </a:r>
            <a:r>
              <a:rPr lang="ru-RU" sz="2400" dirty="0">
                <a:effectLst/>
              </a:rPr>
              <a:t> 2016 р. введено в </a:t>
            </a:r>
            <a:r>
              <a:rPr lang="ru-RU" sz="2400" dirty="0" err="1">
                <a:effectLst/>
              </a:rPr>
              <a:t>дію</a:t>
            </a:r>
            <a:r>
              <a:rPr lang="ru-RU" sz="2400" dirty="0">
                <a:effectLst/>
              </a:rPr>
              <a:t> ІІ </a:t>
            </a:r>
            <a:r>
              <a:rPr lang="ru-RU" sz="2400" dirty="0" err="1">
                <a:effectLst/>
              </a:rPr>
              <a:t>видання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Державної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Фармакопеї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України</a:t>
            </a:r>
            <a:r>
              <a:rPr lang="ru-RU" sz="2400" dirty="0">
                <a:effectLst/>
              </a:rPr>
              <a:t> (ДФУ). </a:t>
            </a:r>
            <a:r>
              <a:rPr lang="ru-RU" sz="2400" dirty="0" err="1">
                <a:effectLst/>
              </a:rPr>
              <a:t>Розробка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введення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його</a:t>
            </a:r>
            <a:r>
              <a:rPr lang="ru-RU" sz="2400" dirty="0">
                <a:effectLst/>
              </a:rPr>
              <a:t> в </a:t>
            </a:r>
            <a:r>
              <a:rPr lang="ru-RU" sz="2400" dirty="0" err="1">
                <a:effectLst/>
              </a:rPr>
              <a:t>дію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підтверджує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високий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рівень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розвитку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вітчизняної</a:t>
            </a:r>
            <a:r>
              <a:rPr lang="ru-RU" sz="2400" dirty="0">
                <a:effectLst/>
              </a:rPr>
              <a:t> науки та </a:t>
            </a:r>
            <a:r>
              <a:rPr lang="ru-RU" sz="2400" dirty="0" err="1">
                <a:effectLst/>
              </a:rPr>
              <a:t>промисловості</a:t>
            </a:r>
            <a:r>
              <a:rPr lang="ru-RU" sz="2400" dirty="0">
                <a:effectLst/>
              </a:rPr>
              <a:t>, а </a:t>
            </a:r>
            <a:r>
              <a:rPr lang="ru-RU" sz="2400" dirty="0" err="1">
                <a:effectLst/>
              </a:rPr>
              <a:t>також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системи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забезпечення</a:t>
            </a:r>
            <a:r>
              <a:rPr lang="ru-RU" sz="2400" dirty="0">
                <a:effectLst/>
              </a:rPr>
              <a:t> й контролю </a:t>
            </a:r>
            <a:r>
              <a:rPr lang="ru-RU" sz="2400" dirty="0" err="1">
                <a:effectLst/>
              </a:rPr>
              <a:t>якості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лікарських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засобів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підсумовує</a:t>
            </a:r>
            <a:r>
              <a:rPr lang="ru-RU" sz="2400" dirty="0">
                <a:effectLst/>
              </a:rPr>
              <a:t> 24-річний </a:t>
            </a:r>
            <a:r>
              <a:rPr lang="ru-RU" sz="2400" dirty="0" err="1">
                <a:effectLst/>
              </a:rPr>
              <a:t>розвиток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медичної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галузі</a:t>
            </a:r>
            <a:r>
              <a:rPr lang="ru-RU" sz="2400" dirty="0">
                <a:effectLst/>
              </a:rPr>
              <a:t> в </a:t>
            </a:r>
            <a:r>
              <a:rPr lang="ru-RU" sz="2400" dirty="0" err="1">
                <a:effectLst/>
              </a:rPr>
              <a:t>державі</a:t>
            </a:r>
            <a:r>
              <a:rPr lang="ru-RU" sz="2400" dirty="0">
                <a:effectLst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91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67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86450"/>
          </a:xfrm>
        </p:spPr>
        <p:txBody>
          <a:bodyPr/>
          <a:lstStyle/>
          <a:p>
            <a:r>
              <a:rPr lang="uk-UA" spc="1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Лікарські форми, які виготовляють на заводах або в аптеках за </a:t>
            </a:r>
            <a:r>
              <a:rPr lang="uk-UA" spc="-1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прописами, зазначеними у фармакопеї або в інструкціях і настановах, 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називаються 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офіцинальними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(лат.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officina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- аптека). </a:t>
            </a:r>
          </a:p>
          <a:p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Інші форми, які </a:t>
            </a:r>
            <a:r>
              <a:rPr lang="uk-UA" spc="1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виготовляють за рецептами, складеними лікарем або фельдшером, </a:t>
            </a:r>
            <a:r>
              <a:rPr lang="uk-UA" spc="5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називаються магістральними.</a:t>
            </a:r>
          </a:p>
          <a:p>
            <a:r>
              <a:rPr lang="uk-UA" spc="5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Відповідно до цього і прописи таких </a:t>
            </a:r>
            <a:r>
              <a:rPr lang="uk-UA" spc="-5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рецептів називають </a:t>
            </a:r>
            <a:r>
              <a:rPr lang="uk-UA" spc="-5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офіцинальними</a:t>
            </a:r>
            <a:r>
              <a:rPr lang="uk-UA" spc="-5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і магістральними.</a:t>
            </a:r>
            <a:r>
              <a:rPr lang="uk-UA" spc="5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3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3000" b="1" dirty="0" err="1">
                <a:solidFill>
                  <a:srgbClr val="FF0000"/>
                </a:solidFill>
                <a:effectLst/>
              </a:rPr>
              <a:t>Інноваційні</a:t>
            </a:r>
            <a:r>
              <a:rPr lang="ru-RU" sz="30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effectLst/>
              </a:rPr>
              <a:t>лікарські</a:t>
            </a:r>
            <a:r>
              <a:rPr lang="ru-RU" sz="30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effectLst/>
              </a:rPr>
              <a:t>засоби</a:t>
            </a:r>
            <a:r>
              <a:rPr lang="ru-RU" sz="3000" b="1" dirty="0">
                <a:solidFill>
                  <a:srgbClr val="FF0000"/>
                </a:solidFill>
                <a:effectLst/>
              </a:rPr>
              <a:t> — </a:t>
            </a:r>
            <a:r>
              <a:rPr lang="ru-RU" sz="3000" b="1" dirty="0" err="1">
                <a:solidFill>
                  <a:srgbClr val="FF0000"/>
                </a:solidFill>
                <a:effectLst/>
              </a:rPr>
              <a:t>це</a:t>
            </a:r>
            <a:r>
              <a:rPr lang="ru-RU" sz="30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effectLst/>
              </a:rPr>
              <a:t>нові</a:t>
            </a:r>
            <a:r>
              <a:rPr lang="ru-RU" sz="30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effectLst/>
              </a:rPr>
              <a:t>препарати</a:t>
            </a:r>
            <a:r>
              <a:rPr lang="ru-RU" sz="3000" b="1" dirty="0">
                <a:solidFill>
                  <a:srgbClr val="FF0000"/>
                </a:solidFill>
                <a:effectLst/>
              </a:rPr>
              <a:t>, </a:t>
            </a:r>
            <a:r>
              <a:rPr lang="ru-RU" sz="3000" b="1" dirty="0" err="1">
                <a:solidFill>
                  <a:srgbClr val="FF0000"/>
                </a:solidFill>
                <a:effectLst/>
              </a:rPr>
              <a:t>лікарські</a:t>
            </a:r>
            <a:r>
              <a:rPr lang="ru-RU" sz="30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effectLst/>
              </a:rPr>
              <a:t>форми</a:t>
            </a:r>
            <a:r>
              <a:rPr lang="ru-RU" sz="30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effectLst/>
              </a:rPr>
              <a:t>або</a:t>
            </a:r>
            <a:r>
              <a:rPr lang="ru-RU" sz="30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effectLst/>
              </a:rPr>
              <a:t>засоби</a:t>
            </a:r>
            <a:r>
              <a:rPr lang="ru-RU" sz="3000" b="1" dirty="0">
                <a:solidFill>
                  <a:srgbClr val="FF0000"/>
                </a:solidFill>
                <a:effectLst/>
              </a:rPr>
              <a:t> доставки </a:t>
            </a:r>
            <a:r>
              <a:rPr lang="ru-RU" sz="3000" b="1" dirty="0" err="1">
                <a:solidFill>
                  <a:srgbClr val="FF0000"/>
                </a:solidFill>
                <a:effectLst/>
              </a:rPr>
              <a:t>діючих</a:t>
            </a:r>
            <a:r>
              <a:rPr lang="ru-RU" sz="30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effectLst/>
              </a:rPr>
              <a:t>речовин</a:t>
            </a:r>
            <a:r>
              <a:rPr lang="ru-RU" sz="3000" b="1" dirty="0">
                <a:solidFill>
                  <a:srgbClr val="FF0000"/>
                </a:solidFill>
                <a:effectLst/>
              </a:rPr>
              <a:t>, </a:t>
            </a:r>
            <a:r>
              <a:rPr lang="ru-RU" sz="3000" b="1" dirty="0" err="1">
                <a:solidFill>
                  <a:srgbClr val="FF0000"/>
                </a:solidFill>
                <a:effectLst/>
              </a:rPr>
              <a:t>захищені</a:t>
            </a:r>
            <a:r>
              <a:rPr lang="ru-RU" sz="3000" b="1" dirty="0">
                <a:solidFill>
                  <a:srgbClr val="FF0000"/>
                </a:solidFill>
                <a:effectLst/>
              </a:rPr>
              <a:t> патентом.</a:t>
            </a:r>
            <a:r>
              <a:rPr lang="ru-RU" sz="3000" dirty="0">
                <a:solidFill>
                  <a:schemeClr val="tx1"/>
                </a:solidFill>
                <a:effectLst/>
              </a:rPr>
              <a:t> </a:t>
            </a:r>
            <a:endParaRPr lang="ru-RU" sz="3000" dirty="0" smtClean="0">
              <a:solidFill>
                <a:schemeClr val="tx1"/>
              </a:solidFill>
              <a:effectLst/>
            </a:endParaRPr>
          </a:p>
          <a:p>
            <a:r>
              <a:rPr lang="ru-RU" sz="3000" dirty="0" err="1" smtClean="0">
                <a:solidFill>
                  <a:schemeClr val="tx1"/>
                </a:solidFill>
                <a:effectLst/>
              </a:rPr>
              <a:t>Їх</a:t>
            </a:r>
            <a:r>
              <a:rPr lang="ru-RU" sz="30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створення</a:t>
            </a:r>
            <a:r>
              <a:rPr lang="ru-RU" sz="3000" dirty="0">
                <a:solidFill>
                  <a:schemeClr val="tx1"/>
                </a:solidFill>
                <a:effectLst/>
              </a:rPr>
              <a:t> і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широке</a:t>
            </a:r>
            <a:r>
              <a:rPr lang="ru-RU" sz="3000" dirty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впровадження</a:t>
            </a:r>
            <a:r>
              <a:rPr lang="ru-RU" sz="3000" dirty="0">
                <a:solidFill>
                  <a:schemeClr val="tx1"/>
                </a:solidFill>
                <a:effectLst/>
              </a:rPr>
              <a:t> в 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медичну</a:t>
            </a:r>
            <a:r>
              <a:rPr lang="ru-RU" sz="3000" dirty="0">
                <a:solidFill>
                  <a:schemeClr val="tx1"/>
                </a:solidFill>
                <a:effectLst/>
              </a:rPr>
              <a:t> практику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дозволяє</a:t>
            </a:r>
            <a:r>
              <a:rPr lang="ru-RU" sz="3000" dirty="0">
                <a:solidFill>
                  <a:schemeClr val="tx1"/>
                </a:solidFill>
                <a:effectLst/>
              </a:rPr>
              <a:t> перш за все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поліпшити</a:t>
            </a:r>
            <a:r>
              <a:rPr lang="ru-RU" sz="3000" dirty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або</a:t>
            </a:r>
            <a:r>
              <a:rPr lang="ru-RU" sz="3000" dirty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навіть</a:t>
            </a:r>
            <a:r>
              <a:rPr lang="ru-RU" sz="3000" dirty="0">
                <a:solidFill>
                  <a:schemeClr val="tx1"/>
                </a:solidFill>
                <a:effectLst/>
              </a:rPr>
              <a:t> радикально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змінити</a:t>
            </a:r>
            <a:r>
              <a:rPr lang="ru-RU" sz="3000" dirty="0">
                <a:solidFill>
                  <a:schemeClr val="tx1"/>
                </a:solidFill>
                <a:effectLst/>
              </a:rPr>
              <a:t> прогноз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багатьох</a:t>
            </a:r>
            <a:r>
              <a:rPr lang="ru-RU" sz="3000" dirty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захворювань</a:t>
            </a:r>
            <a:r>
              <a:rPr lang="ru-RU" sz="3000" dirty="0">
                <a:solidFill>
                  <a:schemeClr val="tx1"/>
                </a:solidFill>
                <a:effectLst/>
              </a:rPr>
              <a:t>,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модифікувати</a:t>
            </a:r>
            <a:r>
              <a:rPr lang="ru-RU" sz="3000" dirty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їх</a:t>
            </a:r>
            <a:r>
              <a:rPr lang="ru-RU" sz="3000" dirty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перебіг</a:t>
            </a:r>
            <a:r>
              <a:rPr lang="ru-RU" sz="3000" dirty="0">
                <a:solidFill>
                  <a:schemeClr val="tx1"/>
                </a:solidFill>
                <a:effectLst/>
              </a:rPr>
              <a:t>, </a:t>
            </a:r>
            <a:endParaRPr lang="ru-RU" sz="3000" dirty="0" smtClean="0">
              <a:solidFill>
                <a:schemeClr val="tx1"/>
              </a:solidFill>
              <a:effectLst/>
            </a:endParaRPr>
          </a:p>
          <a:p>
            <a:r>
              <a:rPr lang="ru-RU" sz="3000" dirty="0" err="1" smtClean="0">
                <a:solidFill>
                  <a:schemeClr val="tx1"/>
                </a:solidFill>
                <a:effectLst/>
              </a:rPr>
              <a:t>знизити</a:t>
            </a:r>
            <a:r>
              <a:rPr lang="ru-RU" sz="30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смертність</a:t>
            </a:r>
            <a:r>
              <a:rPr lang="ru-RU" sz="3000" dirty="0">
                <a:solidFill>
                  <a:schemeClr val="tx1"/>
                </a:solidFill>
                <a:effectLst/>
              </a:rPr>
              <a:t>, а 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також</a:t>
            </a:r>
            <a:r>
              <a:rPr lang="ru-RU" sz="3000" dirty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істотно</a:t>
            </a:r>
            <a:r>
              <a:rPr lang="ru-RU" sz="3000" dirty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скоротити</a:t>
            </a:r>
            <a:r>
              <a:rPr lang="ru-RU" sz="3000" dirty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витрати</a:t>
            </a:r>
            <a:r>
              <a:rPr lang="ru-RU" sz="3000" dirty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держави</a:t>
            </a:r>
            <a:r>
              <a:rPr lang="ru-RU" sz="3000" dirty="0">
                <a:solidFill>
                  <a:schemeClr val="tx1"/>
                </a:solidFill>
                <a:effectLst/>
              </a:rPr>
              <a:t> на 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лікування</a:t>
            </a:r>
            <a:r>
              <a:rPr lang="ru-RU" sz="3000" dirty="0">
                <a:solidFill>
                  <a:schemeClr val="tx1"/>
                </a:solidFill>
                <a:effectLst/>
              </a:rPr>
              <a:t> та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реабілітацію</a:t>
            </a:r>
            <a:r>
              <a:rPr lang="ru-RU" sz="3000" dirty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пацієнтів</a:t>
            </a:r>
            <a:r>
              <a:rPr lang="ru-RU" sz="3000" dirty="0">
                <a:solidFill>
                  <a:schemeClr val="tx1"/>
                </a:solidFill>
                <a:effectLst/>
              </a:rPr>
              <a:t>,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продовжити</a:t>
            </a:r>
            <a:r>
              <a:rPr lang="ru-RU" sz="3000" dirty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працездатний</a:t>
            </a:r>
            <a:r>
              <a:rPr lang="ru-RU" sz="3000" dirty="0">
                <a:solidFill>
                  <a:schemeClr val="tx1"/>
                </a:solidFill>
                <a:effectLst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</a:rPr>
              <a:t>період</a:t>
            </a:r>
            <a:r>
              <a:rPr lang="ru-RU" sz="3000" dirty="0">
                <a:solidFill>
                  <a:schemeClr val="tx1"/>
                </a:solidFill>
                <a:effectLst/>
              </a:rPr>
              <a:t>.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9508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643672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0"/>
            <a:ext cx="925252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/>
                </a:solidFill>
                <a:effectLst/>
              </a:rPr>
              <a:t>	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C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ьогодні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доступні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ефективні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лікарські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засоби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що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дозволяють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перемогти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захворювання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які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ще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10–20 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років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тому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вважалися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невиліковними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.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Незважаючи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на те,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що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наука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сьогодні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стрімко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прогресує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та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наукові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відкриття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забігають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далеко вперед,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темпи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розробки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і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просування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нових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препаратів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для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пацієнтів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які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їх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потребують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залишаються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досить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повільними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. У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світі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налічується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величезна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кількість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захворювань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і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станів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, для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яких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все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ще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не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розроблено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ефективного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лікування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Поява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нових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,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більш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ефективних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методів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терапії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і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лікарських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засобів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є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життєво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необхідною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396536" cy="6858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Такі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препарати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чи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методики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лікування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дозволяють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перетворити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смертельні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захворювання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з 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несприятливим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прогнозом на 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хронічні</a:t>
            </a:r>
            <a:r>
              <a:rPr lang="ru-RU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правильне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своєчасне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лікування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яких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забезпечить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тривале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якісне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</a:rPr>
              <a:t>життя</a:t>
            </a:r>
            <a:r>
              <a:rPr lang="ru-RU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Найбільш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яскравим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прикладом,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підтверджує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значення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розробки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принципово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нових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лікарських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засобів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є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препаратів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інсуліну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завдяки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яким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пацієнти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 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цукровим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діабетом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живуть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десятиліттями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тоді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до 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винайдення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прогноз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виживаності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таких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хворих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становив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близько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 року.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1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00"/>
                </a:solidFill>
                <a:effectLst/>
              </a:rPr>
              <a:t>Поняття про рецепт та правила </a:t>
            </a:r>
            <a:r>
              <a:rPr lang="ru-RU" sz="3200" dirty="0" err="1">
                <a:solidFill>
                  <a:srgbClr val="FFFF00"/>
                </a:solidFill>
                <a:effectLst/>
              </a:rPr>
              <a:t>його</a:t>
            </a:r>
            <a:r>
              <a:rPr lang="ru-RU" sz="3200" dirty="0">
                <a:solidFill>
                  <a:srgbClr val="FFFF00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</a:rPr>
              <a:t>виписування</a:t>
            </a:r>
            <a:r>
              <a:rPr lang="ru-RU" sz="3200" dirty="0">
                <a:solidFill>
                  <a:srgbClr val="FFFF00"/>
                </a:solidFill>
                <a:effectLst/>
              </a:rPr>
              <a:t> на </a:t>
            </a:r>
            <a:r>
              <a:rPr lang="ru-RU" sz="3200" dirty="0" err="1">
                <a:solidFill>
                  <a:srgbClr val="FFFF00"/>
                </a:solidFill>
                <a:effectLst/>
              </a:rPr>
              <a:t>ветеринарні</a:t>
            </a:r>
            <a:r>
              <a:rPr lang="ru-RU" sz="3200" dirty="0">
                <a:solidFill>
                  <a:srgbClr val="FFFF00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FFFF00"/>
                </a:solidFill>
                <a:effectLst/>
              </a:rPr>
              <a:t>препарати</a:t>
            </a:r>
            <a:r>
              <a:rPr lang="ru-RU" sz="3200" dirty="0">
                <a:solidFill>
                  <a:srgbClr val="FFFF00"/>
                </a:solidFill>
                <a:effectLst/>
              </a:rPr>
              <a:t>.</a:t>
            </a:r>
            <a:r>
              <a:rPr lang="ru-RU" sz="3200" dirty="0">
                <a:solidFill>
                  <a:schemeClr val="tx1"/>
                </a:solidFill>
                <a:effectLst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1650"/>
            <a:ext cx="9144000" cy="508635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 -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письмове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звернення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фельдшера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ветеринарної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фармацевта (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ветеринарної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аптеки)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щодо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виготовлення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та/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відпуску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необхідного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ветеринарного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лікарського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засобу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зазначеній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формі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кількості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41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Предмет і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рецептури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Поняття 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лікарську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речовину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лікарську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форму,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лікарську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сировину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лікарський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препарат. </a:t>
            </a:r>
            <a:endPara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Фармокопея,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інструкція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із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застосування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нових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засобів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Поняття про рецепт та правила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виписування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ветеринарні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препарати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Складові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частини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рецепта.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Несумісності</a:t>
            </a:r>
            <a:r>
              <a:rPr lang="en-US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рецептах</a:t>
            </a:r>
            <a:r>
              <a:rPr lang="uk-UA" dirty="0" smtClean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073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Забороняється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виписувати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ветеринарні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лікарські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дозволені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застосування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ветеринарній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медицині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України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3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Виписувати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мають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право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лікарі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фельдшери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ветеринарної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лікувально-профілактичних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закладів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ветеринарної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різної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власності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т. ч.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державних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ветеринарної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науково-дослідних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інститутів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навчальних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закладів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ветеринарної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здійснюють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діяльність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ветеринарної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практики на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підставі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ліцензії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виданої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установленому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порядку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3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52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468544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Державні установи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ветеринарної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медицини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науково-дослідні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інститути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навчальні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заклади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ветеринарної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медицини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можуть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отримувати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ветеринарні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імунобіологічні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засоби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реалізація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використання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яких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потребують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рецепта з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ветеринарних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аптек за листком-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замовленням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виписують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огляду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хворої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тварини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з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обов'язковим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записом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призначення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ветеринарних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лікарських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засобів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відповідних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документах (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ветеринарна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картка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амбулаторного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стаціонарного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хворого).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13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Рецепти на </a:t>
            </a:r>
            <a:r>
              <a:rPr lang="ru-RU" sz="3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ветеринарні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лікарські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засоби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3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препарати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3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виписують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3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тварини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курс </a:t>
            </a:r>
            <a:r>
              <a:rPr lang="ru-RU" sz="3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її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лікування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3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профілактики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хвороб.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Рецепти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виписуються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чітко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розбірливо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чорнилом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кульковою ручкою з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обов'язковим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заповненням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належної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інформації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необхідних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реквізитів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бланку.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Виправлення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рецепті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дозволяються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lang="ru-RU" sz="3000" dirty="0">
                <a:effectLst/>
              </a:rPr>
              <a:t>	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пишуть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бланку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розміром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105 Х 150 мм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спеціальної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латинською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мовою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крім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заголовка,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сигнатури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підпису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лікаря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фельдшера,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пишуться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державною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мовою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мовою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міжнародного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спілкування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031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рецептурному бланку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дозволяється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виписувати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одне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найменування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ветеринарного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лікарського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засобу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належить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списку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отруйних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сильнодіючих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снодійних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в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випадках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не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більше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трьох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найменувань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такому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разі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відділяють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один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одного знаком </a:t>
            </a:r>
            <a:r>
              <a:rPr lang="ru-RU" sz="2800" b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#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30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Blip>
                <a:blip r:embed="rId2"/>
              </a:buBlip>
            </a:pP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effectLst/>
              </a:rPr>
              <a:t>К</a:t>
            </a:r>
            <a:r>
              <a:rPr lang="ru-RU" sz="3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ожний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наступний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рецепт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починають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словом </a:t>
            </a:r>
            <a:r>
              <a:rPr lang="ru-RU" sz="3000" b="1" dirty="0" err="1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Recipe</a:t>
            </a:r>
            <a:r>
              <a:rPr lang="ru-RU" sz="3000" b="1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3000" b="1" dirty="0" err="1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Rp</a:t>
            </a:r>
            <a:r>
              <a:rPr lang="ru-RU" sz="3000" b="1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.:), 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закінчують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сигнатурою </a:t>
            </a:r>
            <a:r>
              <a:rPr lang="ru-RU" sz="3000" b="1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(S.:). </a:t>
            </a:r>
            <a:endParaRPr lang="ru-RU" sz="3000" b="1" dirty="0" smtClean="0">
              <a:solidFill>
                <a:srgbClr val="FFFF00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Blip>
                <a:blip r:embed="rId2"/>
              </a:buBlip>
            </a:pPr>
            <a:r>
              <a:rPr lang="ru-RU" sz="3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Незалежно</a:t>
            </a:r>
            <a:r>
              <a:rPr lang="ru-RU" sz="3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кількості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рецептів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бланку рецепт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має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один заголовок і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підписує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3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3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один раз.</a:t>
            </a:r>
          </a:p>
          <a:p>
            <a:pPr marL="0" indent="0">
              <a:buNone/>
            </a:pPr>
            <a:r>
              <a:rPr lang="ru-RU" sz="3000" dirty="0">
                <a:effectLst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394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припис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другого рецепта не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вміщується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одному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боці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бланка,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продовжують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звороті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внизу на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лицьовому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боці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пишуть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b="1" dirty="0" err="1" smtClean="0">
                <a:solidFill>
                  <a:schemeClr val="accent3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Verte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! (переверни).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Склад 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ветеринарного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лікарського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засобу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визначення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лікарської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звернення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фармацевтичного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працівника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виготовлення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видачу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лікарських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засобів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пишуться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латинською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мовою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Використання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цьому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скорочень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дозволяється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лише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відповідно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прийнятих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фармацевтичній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практиці</a:t>
            </a:r>
            <a:r>
              <a:rPr lang="ru-RU" dirty="0" smtClean="0">
                <a:effectLst/>
              </a:rPr>
              <a:t>.</a:t>
            </a:r>
            <a:endParaRPr lang="ru-RU" b="1" dirty="0" smtClean="0">
              <a:solidFill>
                <a:schemeClr val="accent3">
                  <a:lumMod val="1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411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Назви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отруйних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ветеринарних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лікарських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засобів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пишуться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початку рецепта,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далі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усі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інші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ліки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Спосіб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застосування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ліків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пишеться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державною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мовою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мовою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міжнародного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спілкування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із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зазначенням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частоти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часу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введення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(до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годівлі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та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тривалості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Blip>
                <a:blip r:embed="rId2"/>
              </a:buBlip>
            </a:pPr>
            <a:r>
              <a:rPr lang="ru-RU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Забороняється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обмежуватись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загальними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вказівками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типу "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Зовнішнє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Відомо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тощо</a:t>
            </a: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548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36569" cy="515719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effectLst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При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необхідності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негайного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відпуску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ліків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верхній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частині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рецепта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проставляється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позначка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/>
              </a:rPr>
              <a:t>"</a:t>
            </a:r>
            <a:r>
              <a:rPr lang="en-US" sz="2400" b="1" dirty="0" err="1" smtClean="0">
                <a:solidFill>
                  <a:srgbClr val="FFFF00"/>
                </a:solidFill>
                <a:effectLst/>
              </a:rPr>
              <a:t>Cito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" (</a:t>
            </a:r>
            <a:r>
              <a:rPr lang="ru-RU" sz="2400" b="1" dirty="0" err="1" smtClean="0">
                <a:solidFill>
                  <a:srgbClr val="FFFF00"/>
                </a:solidFill>
                <a:effectLst/>
              </a:rPr>
              <a:t>швидко</a:t>
            </a:r>
            <a:r>
              <a:rPr lang="ru-RU" sz="2400" b="1" dirty="0" smtClean="0">
                <a:solidFill>
                  <a:srgbClr val="FFFF00"/>
                </a:solidFill>
                <a:effectLst/>
              </a:rPr>
              <a:t>), </a:t>
            </a:r>
            <a:r>
              <a:rPr lang="ru-RU" sz="2400" b="1" dirty="0" smtClean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"</a:t>
            </a:r>
            <a:r>
              <a:rPr lang="en-US" sz="2400" b="1" dirty="0" err="1" smtClean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Statim</a:t>
            </a:r>
            <a:r>
              <a:rPr lang="en-US" sz="2400" b="1" dirty="0" smtClean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" (</a:t>
            </a:r>
            <a:r>
              <a:rPr lang="ru-RU" sz="2400" b="1" dirty="0" err="1" smtClean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негайно</a:t>
            </a:r>
            <a:r>
              <a:rPr lang="ru-RU" sz="2400" b="1" dirty="0" smtClean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)</a:t>
            </a:r>
            <a:r>
              <a:rPr lang="ru-RU" sz="24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"</a:t>
            </a:r>
            <a:r>
              <a:rPr lang="en-US" sz="2400" b="1" dirty="0" err="1" smtClean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Antidotum</a:t>
            </a:r>
            <a:r>
              <a:rPr lang="en-US" sz="2400" b="1" dirty="0" smtClean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" (</a:t>
            </a:r>
            <a:r>
              <a:rPr lang="ru-RU" sz="2400" b="1" dirty="0" err="1" smtClean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протиотрута</a:t>
            </a:r>
            <a:r>
              <a:rPr lang="ru-RU" sz="2400" b="1" dirty="0" smtClean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).</a:t>
            </a:r>
          </a:p>
          <a:p>
            <a:pPr>
              <a:buBlip>
                <a:blip r:embed="rId2"/>
              </a:buBlip>
            </a:pP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При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виписуванні</a:t>
            </a:r>
            <a:r>
              <a:rPr lang="ru-RU" sz="2400" dirty="0">
                <a:solidFill>
                  <a:schemeClr val="tx1"/>
                </a:solidFill>
                <a:effectLst/>
              </a:rPr>
              <a:t> рецепта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кількість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рідких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лікарських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засобів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указується</a:t>
            </a:r>
            <a:r>
              <a:rPr lang="ru-RU" sz="2400" dirty="0">
                <a:solidFill>
                  <a:schemeClr val="tx1"/>
                </a:solidFill>
                <a:effectLst/>
              </a:rPr>
              <a:t> в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мілілітрах</a:t>
            </a:r>
            <a:r>
              <a:rPr lang="ru-RU" sz="2400" dirty="0">
                <a:solidFill>
                  <a:schemeClr val="tx1"/>
                </a:solidFill>
                <a:effectLst/>
              </a:rPr>
              <a:t>,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краплях</a:t>
            </a:r>
            <a:r>
              <a:rPr lang="ru-RU" sz="2400" dirty="0">
                <a:solidFill>
                  <a:schemeClr val="tx1"/>
                </a:solidFill>
                <a:effectLst/>
              </a:rPr>
              <a:t>,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усі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інші</a:t>
            </a:r>
            <a:r>
              <a:rPr lang="ru-RU" sz="2400" dirty="0">
                <a:solidFill>
                  <a:schemeClr val="tx1"/>
                </a:solidFill>
                <a:effectLst/>
              </a:rPr>
              <a:t> - у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грамах</a:t>
            </a:r>
            <a:r>
              <a:rPr lang="ru-RU" sz="2400" dirty="0">
                <a:solidFill>
                  <a:schemeClr val="tx1"/>
                </a:solidFill>
                <a:effectLst/>
              </a:rPr>
              <a:t>, а в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окремих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випадках</a:t>
            </a:r>
            <a:r>
              <a:rPr lang="ru-RU" sz="2400" dirty="0">
                <a:solidFill>
                  <a:schemeClr val="tx1"/>
                </a:solidFill>
                <a:effectLst/>
              </a:rPr>
              <a:t> - в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одиницях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</a:rPr>
              <a:t>дії</a:t>
            </a:r>
            <a:r>
              <a:rPr lang="ru-RU" sz="2400" dirty="0">
                <a:solidFill>
                  <a:schemeClr val="tx1"/>
                </a:solidFill>
                <a:effectLst/>
              </a:rPr>
              <a:t> (ОД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).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effectLst/>
              </a:rPr>
              <a:t>     У </a:t>
            </a:r>
            <a:r>
              <a:rPr lang="ru-RU" sz="2400" dirty="0" err="1">
                <a:effectLst/>
              </a:rPr>
              <a:t>разі</a:t>
            </a:r>
            <a:r>
              <a:rPr lang="ru-RU" sz="2400" dirty="0">
                <a:effectLst/>
              </a:rPr>
              <a:t> потреби </a:t>
            </a:r>
            <a:r>
              <a:rPr lang="ru-RU" sz="2400" dirty="0" err="1">
                <a:effectLst/>
              </a:rPr>
              <a:t>дозволяється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виписувати</a:t>
            </a:r>
            <a:r>
              <a:rPr lang="ru-RU" sz="2400" dirty="0">
                <a:effectLst/>
              </a:rPr>
              <a:t> в </a:t>
            </a:r>
            <a:r>
              <a:rPr lang="ru-RU" sz="2400" dirty="0" err="1">
                <a:effectLst/>
              </a:rPr>
              <a:t>рецепті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ветеринарні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лікарські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засоби</a:t>
            </a:r>
            <a:r>
              <a:rPr lang="ru-RU" sz="2400" dirty="0">
                <a:effectLst/>
              </a:rPr>
              <a:t> в </a:t>
            </a:r>
            <a:r>
              <a:rPr lang="ru-RU" sz="2400" dirty="0" err="1">
                <a:effectLst/>
              </a:rPr>
              <a:t>кількостях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необхідні</a:t>
            </a:r>
            <a:r>
              <a:rPr lang="ru-RU" sz="2400" dirty="0">
                <a:effectLst/>
              </a:rPr>
              <a:t> для </a:t>
            </a:r>
            <a:r>
              <a:rPr lang="ru-RU" sz="2400" dirty="0" err="1">
                <a:effectLst/>
              </a:rPr>
              <a:t>продовження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або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повторення</a:t>
            </a:r>
            <a:r>
              <a:rPr lang="ru-RU" sz="2400" dirty="0">
                <a:effectLst/>
              </a:rPr>
              <a:t> курсу </a:t>
            </a:r>
            <a:r>
              <a:rPr lang="ru-RU" sz="2400" dirty="0" err="1">
                <a:effectLst/>
              </a:rPr>
              <a:t>лікування</a:t>
            </a:r>
            <a:r>
              <a:rPr lang="ru-RU" sz="2400" dirty="0">
                <a:effectLst/>
              </a:rPr>
              <a:t>, за </a:t>
            </a:r>
            <a:r>
              <a:rPr lang="ru-RU" sz="2400" dirty="0" err="1">
                <a:effectLst/>
              </a:rPr>
              <a:t>винятком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ветеринарних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лікарських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засобів</a:t>
            </a:r>
            <a:r>
              <a:rPr lang="ru-RU" sz="2400" dirty="0">
                <a:effectLst/>
              </a:rPr>
              <a:t>, для </a:t>
            </a:r>
            <a:r>
              <a:rPr lang="ru-RU" sz="2400" dirty="0" err="1">
                <a:effectLst/>
              </a:rPr>
              <a:t>яких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установлені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норми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відпуску</a:t>
            </a:r>
            <a:r>
              <a:rPr lang="ru-RU" sz="2400" dirty="0">
                <a:effectLst/>
              </a:rPr>
              <a:t>. На </a:t>
            </a:r>
            <a:r>
              <a:rPr lang="ru-RU" sz="2400" dirty="0" err="1">
                <a:effectLst/>
              </a:rPr>
              <a:t>рецепті</a:t>
            </a:r>
            <a:r>
              <a:rPr lang="ru-RU" sz="2400" dirty="0">
                <a:effectLst/>
              </a:rPr>
              <a:t> при </a:t>
            </a:r>
            <a:r>
              <a:rPr lang="ru-RU" sz="2400" dirty="0" err="1">
                <a:effectLst/>
              </a:rPr>
              <a:t>цьому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робиться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відповідний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запис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лікаря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який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додатково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завіряється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його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підписом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особистою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печаткою</a:t>
            </a:r>
            <a:r>
              <a:rPr lang="ru-RU" sz="2400" dirty="0">
                <a:effectLst/>
              </a:rPr>
              <a:t>.</a:t>
            </a:r>
            <a:endParaRPr lang="ru-RU" sz="2400" dirty="0"/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872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864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Рецепти 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ветеринарні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препарати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антидепресантів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нейролептиків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анаболічних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стероїдів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транквілізаторів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чистому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вигляді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суміші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іншими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ветеринарними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лікарськими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речовинами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виписуються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рецептурних</a:t>
            </a:r>
            <a:r>
              <a:rPr lang="ru-RU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бланках,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підписуються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особою, яка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виписала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рецепт, та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завіряються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печаткою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закладу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ветеринарної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"Для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рецептів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077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95739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2600" dirty="0" err="1" smtClean="0">
                <a:solidFill>
                  <a:schemeClr val="tx1"/>
                </a:solidFill>
                <a:effectLst/>
              </a:rPr>
              <a:t>Отруйні</a:t>
            </a:r>
            <a:r>
              <a:rPr lang="ru-RU" sz="2600" dirty="0">
                <a:solidFill>
                  <a:schemeClr val="tx1"/>
                </a:solidFill>
                <a:effectLst/>
              </a:rPr>
              <a:t>,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сильнодіючі</a:t>
            </a:r>
            <a:r>
              <a:rPr lang="ru-RU" sz="2600" dirty="0">
                <a:solidFill>
                  <a:schemeClr val="tx1"/>
                </a:solidFill>
                <a:effectLst/>
              </a:rPr>
              <a:t> та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снодійні</a:t>
            </a:r>
            <a:r>
              <a:rPr lang="ru-RU" sz="2600" dirty="0">
                <a:solidFill>
                  <a:schemeClr val="tx1"/>
                </a:solidFill>
                <a:effectLst/>
              </a:rPr>
              <a:t>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ветеринарні</a:t>
            </a:r>
            <a:r>
              <a:rPr lang="ru-RU" sz="2600" dirty="0">
                <a:solidFill>
                  <a:schemeClr val="tx1"/>
                </a:solidFill>
                <a:effectLst/>
              </a:rPr>
              <a:t>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лікарські</a:t>
            </a:r>
            <a:r>
              <a:rPr lang="ru-RU" sz="2600" dirty="0">
                <a:solidFill>
                  <a:schemeClr val="tx1"/>
                </a:solidFill>
                <a:effectLst/>
              </a:rPr>
              <a:t>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засоби</a:t>
            </a:r>
            <a:r>
              <a:rPr lang="ru-RU" sz="2600" dirty="0">
                <a:solidFill>
                  <a:schemeClr val="tx1"/>
                </a:solidFill>
                <a:effectLst/>
              </a:rPr>
              <a:t> в чистому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вигляді</a:t>
            </a:r>
            <a:r>
              <a:rPr lang="ru-RU" sz="2600" dirty="0">
                <a:solidFill>
                  <a:schemeClr val="tx1"/>
                </a:solidFill>
                <a:effectLst/>
              </a:rPr>
              <a:t>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або</a:t>
            </a:r>
            <a:r>
              <a:rPr lang="ru-RU" sz="2600" dirty="0">
                <a:solidFill>
                  <a:schemeClr val="tx1"/>
                </a:solidFill>
                <a:effectLst/>
              </a:rPr>
              <a:t> в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суміші</a:t>
            </a:r>
            <a:r>
              <a:rPr lang="ru-RU" sz="2600" dirty="0">
                <a:solidFill>
                  <a:schemeClr val="tx1"/>
                </a:solidFill>
                <a:effectLst/>
              </a:rPr>
              <a:t> з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індиферентними</a:t>
            </a:r>
            <a:r>
              <a:rPr lang="ru-RU" sz="2600" dirty="0">
                <a:solidFill>
                  <a:schemeClr val="tx1"/>
                </a:solidFill>
                <a:effectLst/>
              </a:rPr>
              <a:t>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речовинами</a:t>
            </a:r>
            <a:r>
              <a:rPr lang="ru-RU" sz="2600" dirty="0">
                <a:solidFill>
                  <a:schemeClr val="tx1"/>
                </a:solidFill>
                <a:effectLst/>
              </a:rPr>
              <a:t>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виписуються</a:t>
            </a:r>
            <a:r>
              <a:rPr lang="ru-RU" sz="2600" dirty="0">
                <a:solidFill>
                  <a:schemeClr val="tx1"/>
                </a:solidFill>
                <a:effectLst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спеціальних</a:t>
            </a:r>
            <a:r>
              <a:rPr lang="ru-RU" sz="2600" dirty="0">
                <a:solidFill>
                  <a:schemeClr val="tx1"/>
                </a:solidFill>
                <a:effectLst/>
              </a:rPr>
              <a:t>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рецептурних</a:t>
            </a:r>
            <a:r>
              <a:rPr lang="ru-RU" sz="2600" dirty="0">
                <a:solidFill>
                  <a:schemeClr val="tx1"/>
                </a:solidFill>
                <a:effectLst/>
              </a:rPr>
              <a:t> бланках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розміром</a:t>
            </a:r>
            <a:r>
              <a:rPr lang="ru-RU" sz="2600" dirty="0">
                <a:solidFill>
                  <a:schemeClr val="tx1"/>
                </a:solidFill>
                <a:effectLst/>
              </a:rPr>
              <a:t> 75 х </a:t>
            </a:r>
            <a:r>
              <a:rPr lang="ru-RU" sz="2600" dirty="0" smtClean="0">
                <a:solidFill>
                  <a:schemeClr val="tx1"/>
                </a:solidFill>
                <a:effectLst/>
              </a:rPr>
              <a:t>120</a:t>
            </a:r>
          </a:p>
          <a:p>
            <a:pPr>
              <a:buBlip>
                <a:blip r:embed="rId2"/>
              </a:buBlip>
            </a:pPr>
            <a:r>
              <a:rPr lang="ru-RU" sz="2600" dirty="0" smtClean="0">
                <a:effectLst/>
              </a:rPr>
              <a:t>Р</a:t>
            </a:r>
            <a:r>
              <a:rPr lang="ru-RU" sz="2600" dirty="0" smtClean="0">
                <a:solidFill>
                  <a:schemeClr val="tx1"/>
                </a:solidFill>
                <a:effectLst/>
              </a:rPr>
              <a:t>ецепт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додатково</a:t>
            </a:r>
            <a:r>
              <a:rPr lang="ru-RU" sz="2600" dirty="0">
                <a:solidFill>
                  <a:schemeClr val="tx1"/>
                </a:solidFill>
                <a:effectLst/>
              </a:rPr>
              <a:t>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підписується</a:t>
            </a:r>
            <a:r>
              <a:rPr lang="ru-RU" sz="2600" dirty="0">
                <a:solidFill>
                  <a:schemeClr val="tx1"/>
                </a:solidFill>
                <a:effectLst/>
              </a:rPr>
              <a:t>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керівником</a:t>
            </a:r>
            <a:r>
              <a:rPr lang="ru-RU" sz="2600" dirty="0">
                <a:solidFill>
                  <a:schemeClr val="tx1"/>
                </a:solidFill>
                <a:effectLst/>
              </a:rPr>
              <a:t> закладу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ветеринарної</a:t>
            </a:r>
            <a:r>
              <a:rPr lang="ru-RU" sz="2600" dirty="0">
                <a:solidFill>
                  <a:schemeClr val="tx1"/>
                </a:solidFill>
                <a:effectLst/>
              </a:rPr>
              <a:t>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медицини</a:t>
            </a:r>
            <a:r>
              <a:rPr lang="ru-RU" sz="2600" dirty="0">
                <a:solidFill>
                  <a:schemeClr val="tx1"/>
                </a:solidFill>
                <a:effectLst/>
              </a:rPr>
              <a:t>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або</a:t>
            </a:r>
            <a:r>
              <a:rPr lang="ru-RU" sz="2600" dirty="0">
                <a:solidFill>
                  <a:schemeClr val="tx1"/>
                </a:solidFill>
                <a:effectLst/>
              </a:rPr>
              <a:t>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його</a:t>
            </a:r>
            <a:r>
              <a:rPr lang="ru-RU" sz="2600" dirty="0">
                <a:solidFill>
                  <a:schemeClr val="tx1"/>
                </a:solidFill>
                <a:effectLst/>
              </a:rPr>
              <a:t> заступником і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завіряється</a:t>
            </a:r>
            <a:r>
              <a:rPr lang="ru-RU" sz="2600" dirty="0">
                <a:solidFill>
                  <a:schemeClr val="tx1"/>
                </a:solidFill>
                <a:effectLst/>
              </a:rPr>
              <a:t>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печаткою</a:t>
            </a:r>
            <a:r>
              <a:rPr lang="ru-RU" sz="2600" dirty="0">
                <a:solidFill>
                  <a:schemeClr val="tx1"/>
                </a:solidFill>
                <a:effectLst/>
              </a:rPr>
              <a:t> </a:t>
            </a:r>
            <a:r>
              <a:rPr lang="ru-RU" sz="2600" dirty="0" err="1">
                <a:solidFill>
                  <a:schemeClr val="tx1"/>
                </a:solidFill>
                <a:effectLst/>
              </a:rPr>
              <a:t>цього</a:t>
            </a:r>
            <a:r>
              <a:rPr lang="ru-RU" sz="2600" dirty="0">
                <a:solidFill>
                  <a:schemeClr val="tx1"/>
                </a:solidFill>
                <a:effectLst/>
              </a:rPr>
              <a:t> закладу</a:t>
            </a:r>
            <a:r>
              <a:rPr lang="ru-RU" sz="2600" dirty="0">
                <a:effectLst/>
              </a:rPr>
              <a:t>. </a:t>
            </a:r>
            <a:endParaRPr lang="ru-RU" sz="2600" dirty="0" smtClean="0">
              <a:effectLst/>
            </a:endParaRPr>
          </a:p>
          <a:p>
            <a:pPr>
              <a:buBlip>
                <a:blip r:embed="rId2"/>
              </a:buBlip>
            </a:pPr>
            <a:r>
              <a:rPr lang="ru-RU" sz="2600" dirty="0" smtClean="0">
                <a:effectLst/>
              </a:rPr>
              <a:t>Фельдшери </a:t>
            </a:r>
            <a:r>
              <a:rPr lang="ru-RU" sz="2600" dirty="0" err="1">
                <a:effectLst/>
              </a:rPr>
              <a:t>ветеринарної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медицини</a:t>
            </a:r>
            <a:r>
              <a:rPr lang="ru-RU" sz="2600" dirty="0">
                <a:effectLst/>
              </a:rPr>
              <a:t>, </a:t>
            </a:r>
            <a:r>
              <a:rPr lang="ru-RU" sz="2600" dirty="0" err="1">
                <a:effectLst/>
              </a:rPr>
              <a:t>які</a:t>
            </a:r>
            <a:r>
              <a:rPr lang="ru-RU" sz="2600" dirty="0">
                <a:effectLst/>
              </a:rPr>
              <a:t> за </a:t>
            </a:r>
            <a:r>
              <a:rPr lang="ru-RU" sz="2600" dirty="0" err="1">
                <a:effectLst/>
              </a:rPr>
              <a:t>посадою</a:t>
            </a:r>
            <a:r>
              <a:rPr lang="ru-RU" sz="2600" dirty="0">
                <a:effectLst/>
              </a:rPr>
              <a:t> є </a:t>
            </a:r>
            <a:r>
              <a:rPr lang="ru-RU" sz="2600" dirty="0" err="1">
                <a:effectLst/>
              </a:rPr>
              <a:t>завідувачі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клінік</a:t>
            </a:r>
            <a:r>
              <a:rPr lang="ru-RU" sz="2600" dirty="0">
                <a:effectLst/>
              </a:rPr>
              <a:t> і </a:t>
            </a:r>
            <a:r>
              <a:rPr lang="ru-RU" sz="2600" dirty="0" err="1">
                <a:effectLst/>
              </a:rPr>
              <a:t>дільниць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ветеринарної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медицини</a:t>
            </a:r>
            <a:r>
              <a:rPr lang="ru-RU" sz="2600" dirty="0">
                <a:effectLst/>
              </a:rPr>
              <a:t>, </a:t>
            </a:r>
            <a:r>
              <a:rPr lang="ru-RU" sz="2600" dirty="0" err="1">
                <a:effectLst/>
              </a:rPr>
              <a:t>мають</a:t>
            </a:r>
            <a:r>
              <a:rPr lang="ru-RU" sz="2600" dirty="0">
                <a:effectLst/>
              </a:rPr>
              <a:t> право </a:t>
            </a:r>
            <a:r>
              <a:rPr lang="ru-RU" sz="2600" dirty="0" err="1">
                <a:effectLst/>
              </a:rPr>
              <a:t>виписувати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рецепти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хворим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тваринам</a:t>
            </a:r>
            <a:r>
              <a:rPr lang="ru-RU" sz="2600" dirty="0">
                <a:effectLst/>
              </a:rPr>
              <a:t>, за </a:t>
            </a:r>
            <a:r>
              <a:rPr lang="ru-RU" sz="2600" dirty="0" err="1">
                <a:effectLst/>
              </a:rPr>
              <a:t>винятком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отруйних</a:t>
            </a:r>
            <a:r>
              <a:rPr lang="ru-RU" sz="2600" dirty="0">
                <a:effectLst/>
              </a:rPr>
              <a:t> (</a:t>
            </a:r>
            <a:r>
              <a:rPr lang="ru-RU" sz="2600" dirty="0" err="1">
                <a:effectLst/>
              </a:rPr>
              <a:t>крім</a:t>
            </a:r>
            <a:r>
              <a:rPr lang="ru-RU" sz="2600" dirty="0">
                <a:effectLst/>
              </a:rPr>
              <a:t> таких, </a:t>
            </a:r>
            <a:r>
              <a:rPr lang="ru-RU" sz="2600" dirty="0" err="1">
                <a:effectLst/>
              </a:rPr>
              <a:t>що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випускаються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промисловістю</a:t>
            </a:r>
            <a:r>
              <a:rPr lang="ru-RU" sz="2600" dirty="0">
                <a:effectLst/>
              </a:rPr>
              <a:t> в </a:t>
            </a:r>
            <a:r>
              <a:rPr lang="ru-RU" sz="2600" dirty="0" err="1">
                <a:effectLst/>
              </a:rPr>
              <a:t>терапевтичних</a:t>
            </a:r>
            <a:r>
              <a:rPr lang="ru-RU" sz="2600" dirty="0">
                <a:effectLst/>
              </a:rPr>
              <a:t> дозах), </a:t>
            </a:r>
            <a:r>
              <a:rPr lang="ru-RU" sz="2600" dirty="0" err="1">
                <a:effectLst/>
              </a:rPr>
              <a:t>зазначивши</a:t>
            </a:r>
            <a:r>
              <a:rPr lang="ru-RU" sz="2600" dirty="0">
                <a:effectLst/>
              </a:rPr>
              <a:t> свою посаду і </a:t>
            </a:r>
            <a:r>
              <a:rPr lang="ru-RU" sz="2600" dirty="0" err="1">
                <a:effectLst/>
              </a:rPr>
              <a:t>завіривши</a:t>
            </a:r>
            <a:r>
              <a:rPr lang="ru-RU" sz="2600" dirty="0">
                <a:effectLst/>
              </a:rPr>
              <a:t> рецепт </a:t>
            </a:r>
            <a:r>
              <a:rPr lang="ru-RU" sz="2600" dirty="0" err="1">
                <a:effectLst/>
              </a:rPr>
              <a:t>своїм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підписом</a:t>
            </a:r>
            <a:r>
              <a:rPr lang="ru-RU" sz="2600" dirty="0">
                <a:effectLst/>
              </a:rPr>
              <a:t> та </a:t>
            </a:r>
            <a:r>
              <a:rPr lang="ru-RU" sz="2600" dirty="0" err="1">
                <a:effectLst/>
              </a:rPr>
              <a:t>печаткою</a:t>
            </a:r>
            <a:r>
              <a:rPr lang="ru-RU" sz="2600" dirty="0">
                <a:effectLst/>
              </a:rPr>
              <a:t> закладу </a:t>
            </a:r>
            <a:r>
              <a:rPr lang="ru-RU" sz="2600" dirty="0" err="1">
                <a:effectLst/>
              </a:rPr>
              <a:t>ветеринарної</a:t>
            </a:r>
            <a:r>
              <a:rPr lang="ru-RU" sz="2600" dirty="0">
                <a:effectLst/>
              </a:rPr>
              <a:t> </a:t>
            </a:r>
            <a:r>
              <a:rPr lang="ru-RU" sz="2600" dirty="0" err="1">
                <a:effectLst/>
              </a:rPr>
              <a:t>медицини</a:t>
            </a:r>
            <a:r>
              <a:rPr lang="ru-RU" sz="2600" dirty="0">
                <a:effectLst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dirty="0">
                <a:effectLst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753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виписано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порушенням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вимог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даних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містить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несумісні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лікарські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засоби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вважається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недійсним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ліки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ним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відпуску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підлягають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Такий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рецепт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погашається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штампом "Рецепт </a:t>
            </a:r>
            <a:r>
              <a:rPr lang="ru-RU" sz="28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недійсний</a:t>
            </a:r>
            <a:r>
              <a:rPr lang="ru-RU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</a:t>
            </a:r>
          </a:p>
          <a:p>
            <a:pPr>
              <a:buBlip>
                <a:blip r:embed="rId2"/>
              </a:buBlip>
            </a:pPr>
            <a:r>
              <a:rPr lang="ru-RU" sz="2800" dirty="0">
                <a:effectLst/>
              </a:rPr>
              <a:t>	</a:t>
            </a:r>
            <a:r>
              <a:rPr lang="ru-RU" sz="2800" dirty="0" err="1" smtClean="0">
                <a:solidFill>
                  <a:schemeClr val="tx1"/>
                </a:solidFill>
                <a:effectLst/>
              </a:rPr>
              <a:t>Забороняється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завіряти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печаткою</a:t>
            </a:r>
            <a:r>
              <a:rPr lang="ru-RU" sz="2800" dirty="0">
                <a:solidFill>
                  <a:schemeClr val="tx1"/>
                </a:solidFill>
                <a:effectLst/>
              </a:rPr>
              <a:t> закладу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ветеринарної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медицини</a:t>
            </a:r>
            <a:r>
              <a:rPr lang="ru-RU" sz="2800" dirty="0">
                <a:solidFill>
                  <a:schemeClr val="tx1"/>
                </a:solidFill>
                <a:effectLst/>
              </a:rPr>
              <a:t> не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заповнені</a:t>
            </a:r>
            <a:r>
              <a:rPr lang="ru-RU" sz="2800" dirty="0">
                <a:solidFill>
                  <a:schemeClr val="tx1"/>
                </a:solidFill>
                <a:effectLst/>
              </a:rPr>
              <a:t> та не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підписані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працівником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ветеринарної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медицини</a:t>
            </a:r>
            <a:r>
              <a:rPr lang="ru-RU" sz="2800" dirty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рецептурні</a:t>
            </a:r>
            <a:r>
              <a:rPr lang="ru-RU" sz="2800" dirty="0">
                <a:solidFill>
                  <a:schemeClr val="tx1"/>
                </a:solidFill>
                <a:effectLst/>
              </a:rPr>
              <a:t> бланки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ru-RU" sz="2800" dirty="0">
                <a:effectLst/>
              </a:rPr>
              <a:t>Особи, </a:t>
            </a:r>
            <a:r>
              <a:rPr lang="ru-RU" sz="2800" dirty="0" err="1">
                <a:effectLst/>
              </a:rPr>
              <a:t>які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виписали</a:t>
            </a:r>
            <a:r>
              <a:rPr lang="ru-RU" sz="2800" dirty="0">
                <a:effectLst/>
              </a:rPr>
              <a:t> рецепт, на </a:t>
            </a:r>
            <a:r>
              <a:rPr lang="ru-RU" sz="2800" dirty="0" err="1">
                <a:effectLst/>
              </a:rPr>
              <a:t>вимогу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власника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або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утримувача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тварини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зобов'язані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надати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його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копію</a:t>
            </a:r>
            <a:r>
              <a:rPr lang="ru-RU" sz="2800" dirty="0">
                <a:effectLst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ru-RU" sz="2800" dirty="0">
                <a:effectLst/>
              </a:rPr>
              <a:t>	</a:t>
            </a:r>
            <a:r>
              <a:rPr lang="ru-RU" sz="2800" dirty="0" err="1">
                <a:effectLst/>
              </a:rPr>
              <a:t>Заклади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ветеринарної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медицини</a:t>
            </a:r>
            <a:r>
              <a:rPr lang="ru-RU" sz="2800" dirty="0">
                <a:effectLst/>
              </a:rPr>
              <a:t> та </a:t>
            </a:r>
            <a:r>
              <a:rPr lang="ru-RU" sz="2800" dirty="0" err="1">
                <a:effectLst/>
              </a:rPr>
              <a:t>ветеринарні</a:t>
            </a:r>
            <a:r>
              <a:rPr lang="ru-RU" sz="2800" dirty="0">
                <a:effectLst/>
              </a:rPr>
              <a:t> аптеки </a:t>
            </a:r>
            <a:r>
              <a:rPr lang="ru-RU" sz="2800" dirty="0" err="1">
                <a:effectLst/>
              </a:rPr>
              <a:t>повинні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зберігати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копії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рецептів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протягом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трьох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років</a:t>
            </a:r>
            <a:r>
              <a:rPr lang="ru-RU" sz="2800" dirty="0">
                <a:effectLst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43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effectLst/>
              </a:rPr>
              <a:t>Предмет і </a:t>
            </a:r>
            <a:r>
              <a:rPr lang="ru-RU" dirty="0" err="1">
                <a:solidFill>
                  <a:srgbClr val="FFFF00"/>
                </a:solidFill>
                <a:effectLst/>
              </a:rPr>
              <a:t>завдання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рецептури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sz="6000" dirty="0">
                <a:solidFill>
                  <a:schemeClr val="tx1"/>
                </a:solidFill>
                <a:effectLst/>
              </a:rPr>
              <a:t/>
            </a:r>
            <a:br>
              <a:rPr lang="ru-RU" sz="6000" dirty="0"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45682"/>
          </a:xfrm>
        </p:spPr>
        <p:txBody>
          <a:bodyPr/>
          <a:lstStyle/>
          <a:p>
            <a:r>
              <a:rPr lang="uk-UA" b="1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Рецептура</a:t>
            </a:r>
            <a:r>
              <a:rPr lang="uk-UA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це наука, яка вивчає правила виписування ліків і технологію виготовлення лікарських форм. Вона поділяється на загальну і спеціальну (технологію лікарських форм) рецептуру.</a:t>
            </a:r>
            <a:endParaRPr lang="ru-RU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8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4896" y="0"/>
            <a:ext cx="9144000" cy="58864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4" y="304828"/>
            <a:ext cx="9036496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Структура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рецептів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Рецепти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повинні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мати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кутовий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штамп закладу та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завірятися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підписом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і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особистою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печаткою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лікаря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Лікарі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що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займаються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приватною ветеринарною практикою, на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рецептурних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бланках у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верхньому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лівому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куті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зазначають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свою адресу, номер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ліцензії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та дату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її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видачі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 Перша,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п’ята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та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шоста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частини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рецепта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пишуться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державною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мовою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або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мовою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міжнаціонального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спілкування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41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Рецепт </a:t>
            </a:r>
            <a:r>
              <a:rPr lang="ru-RU" sz="3600" dirty="0" err="1">
                <a:effectLst/>
              </a:rPr>
              <a:t>складається</a:t>
            </a:r>
            <a:r>
              <a:rPr lang="ru-RU" sz="3600" dirty="0">
                <a:effectLst/>
              </a:rPr>
              <a:t> з шести </a:t>
            </a:r>
            <a:r>
              <a:rPr lang="ru-RU" sz="3600" dirty="0" err="1">
                <a:effectLst/>
              </a:rPr>
              <a:t>частин</a:t>
            </a:r>
            <a:r>
              <a:rPr lang="ru-RU" sz="3600" dirty="0">
                <a:effectLst/>
              </a:rPr>
              <a:t>, у </a:t>
            </a:r>
            <a:r>
              <a:rPr lang="ru-RU" sz="3600" dirty="0" err="1">
                <a:effectLst/>
              </a:rPr>
              <a:t>яких</a:t>
            </a:r>
            <a:r>
              <a:rPr lang="ru-RU" sz="3600" dirty="0">
                <a:effectLst/>
              </a:rPr>
              <a:t> </a:t>
            </a:r>
            <a:r>
              <a:rPr lang="ru-RU" sz="3600" dirty="0" err="1">
                <a:effectLst/>
              </a:rPr>
              <a:t>зазначають</a:t>
            </a:r>
            <a:r>
              <a:rPr lang="ru-RU" sz="3600" dirty="0">
                <a:effectLst/>
              </a:rPr>
              <a:t>:</a:t>
            </a:r>
          </a:p>
          <a:p>
            <a:pPr marL="0" indent="0">
              <a:buNone/>
            </a:pPr>
            <a:r>
              <a:rPr lang="ru-RU" sz="1600" b="1" dirty="0">
                <a:effectLst/>
              </a:rPr>
              <a:t>1</a:t>
            </a:r>
            <a:r>
              <a:rPr lang="ru-RU" sz="1800" b="1" dirty="0">
                <a:effectLst/>
              </a:rPr>
              <a:t>. </a:t>
            </a:r>
            <a:r>
              <a:rPr lang="en-US" sz="1800" b="1" dirty="0" err="1">
                <a:effectLst/>
              </a:rPr>
              <a:t>Inscriptio</a:t>
            </a:r>
            <a:r>
              <a:rPr lang="en-US" sz="1800" b="1" dirty="0">
                <a:effectLst/>
              </a:rPr>
              <a:t> (</a:t>
            </a:r>
            <a:r>
              <a:rPr lang="en-US" sz="1800" b="1" dirty="0" err="1">
                <a:effectLst/>
              </a:rPr>
              <a:t>Invocatio</a:t>
            </a:r>
            <a:r>
              <a:rPr lang="en-US" sz="1800" b="1" dirty="0">
                <a:effectLst/>
              </a:rPr>
              <a:t>):</a:t>
            </a:r>
            <a:endParaRPr lang="en-US" sz="1800" dirty="0">
              <a:effectLst/>
            </a:endParaRPr>
          </a:p>
          <a:p>
            <a:pPr marL="0" indent="0">
              <a:buNone/>
            </a:pPr>
            <a:r>
              <a:rPr lang="en-US" sz="1800" dirty="0">
                <a:effectLst/>
              </a:rPr>
              <a:t>• </a:t>
            </a:r>
            <a:r>
              <a:rPr lang="ru-RU" sz="1800" dirty="0" err="1">
                <a:effectLst/>
              </a:rPr>
              <a:t>назву</a:t>
            </a:r>
            <a:r>
              <a:rPr lang="ru-RU" sz="1800" dirty="0">
                <a:effectLst/>
              </a:rPr>
              <a:t>, адресу і телефон установи;</a:t>
            </a:r>
          </a:p>
          <a:p>
            <a:pPr marL="0" indent="0">
              <a:buNone/>
            </a:pPr>
            <a:r>
              <a:rPr lang="ru-RU" sz="1800" dirty="0">
                <a:effectLst/>
              </a:rPr>
              <a:t>• дату </a:t>
            </a:r>
            <a:r>
              <a:rPr lang="ru-RU" sz="1800" dirty="0" err="1">
                <a:effectLst/>
              </a:rPr>
              <a:t>виписування</a:t>
            </a:r>
            <a:r>
              <a:rPr lang="ru-RU" sz="1800" dirty="0">
                <a:effectLst/>
              </a:rPr>
              <a:t> рецепта;</a:t>
            </a:r>
          </a:p>
          <a:p>
            <a:pPr marL="0" indent="0">
              <a:buNone/>
            </a:pPr>
            <a:r>
              <a:rPr lang="ru-RU" sz="1800" dirty="0">
                <a:effectLst/>
              </a:rPr>
              <a:t>• </a:t>
            </a:r>
            <a:r>
              <a:rPr lang="ru-RU" sz="1800" dirty="0" err="1">
                <a:effectLst/>
              </a:rPr>
              <a:t>дані</a:t>
            </a:r>
            <a:r>
              <a:rPr lang="ru-RU" sz="1800" dirty="0">
                <a:effectLst/>
              </a:rPr>
              <a:t> про </a:t>
            </a:r>
            <a:r>
              <a:rPr lang="ru-RU" sz="1800" dirty="0" err="1">
                <a:effectLst/>
              </a:rPr>
              <a:t>хвору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тварину</a:t>
            </a:r>
            <a:r>
              <a:rPr lang="ru-RU" sz="1800" dirty="0">
                <a:effectLst/>
              </a:rPr>
              <a:t> (вид, </a:t>
            </a:r>
            <a:r>
              <a:rPr lang="ru-RU" sz="1800" dirty="0" err="1">
                <a:effectLst/>
              </a:rPr>
              <a:t>вік</a:t>
            </a:r>
            <a:r>
              <a:rPr lang="ru-RU" sz="1800" dirty="0">
                <a:effectLst/>
              </a:rPr>
              <a:t>, стать, кличка </a:t>
            </a:r>
            <a:r>
              <a:rPr lang="ru-RU" sz="1800" dirty="0" err="1">
                <a:effectLst/>
              </a:rPr>
              <a:t>або</a:t>
            </a:r>
            <a:r>
              <a:rPr lang="ru-RU" sz="1800" dirty="0">
                <a:effectLst/>
              </a:rPr>
              <a:t> номер (</a:t>
            </a:r>
            <a:r>
              <a:rPr lang="en-US" sz="1800" dirty="0" err="1">
                <a:effectLst/>
              </a:rPr>
              <a:t>Nomen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aegroti</a:t>
            </a:r>
            <a:r>
              <a:rPr lang="en-US" sz="1800" dirty="0">
                <a:effectLst/>
              </a:rPr>
              <a:t>) </a:t>
            </a:r>
            <a:r>
              <a:rPr lang="ru-RU" sz="1800" dirty="0">
                <a:effectLst/>
              </a:rPr>
              <a:t>та про </a:t>
            </a:r>
            <a:r>
              <a:rPr lang="ru-RU" sz="1800" dirty="0" err="1">
                <a:effectLst/>
              </a:rPr>
              <a:t>її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власника</a:t>
            </a:r>
            <a:r>
              <a:rPr lang="ru-RU" sz="1800" dirty="0">
                <a:effectLst/>
              </a:rPr>
              <a:t> (</a:t>
            </a:r>
            <a:r>
              <a:rPr lang="ru-RU" sz="1800" dirty="0" err="1">
                <a:effectLst/>
              </a:rPr>
              <a:t>прізвище</a:t>
            </a:r>
            <a:r>
              <a:rPr lang="ru-RU" sz="1800" dirty="0">
                <a:effectLst/>
              </a:rPr>
              <a:t> та </a:t>
            </a:r>
            <a:r>
              <a:rPr lang="ru-RU" sz="1800" dirty="0" err="1">
                <a:effectLst/>
              </a:rPr>
              <a:t>його</a:t>
            </a:r>
            <a:r>
              <a:rPr lang="ru-RU" sz="1800" dirty="0">
                <a:effectLst/>
              </a:rPr>
              <a:t> адресу </a:t>
            </a:r>
            <a:r>
              <a:rPr lang="ru-RU" sz="1800" dirty="0" err="1">
                <a:effectLst/>
              </a:rPr>
              <a:t>або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господарство</a:t>
            </a:r>
            <a:r>
              <a:rPr lang="ru-RU" sz="1800" dirty="0">
                <a:effectLst/>
              </a:rPr>
              <a:t>);</a:t>
            </a:r>
          </a:p>
          <a:p>
            <a:pPr marL="0" indent="0">
              <a:buNone/>
            </a:pPr>
            <a:r>
              <a:rPr lang="ru-RU" sz="1800" dirty="0">
                <a:effectLst/>
              </a:rPr>
              <a:t>• </a:t>
            </a:r>
            <a:r>
              <a:rPr lang="ru-RU" sz="1800" dirty="0" err="1">
                <a:effectLst/>
              </a:rPr>
              <a:t>прізвище</a:t>
            </a:r>
            <a:r>
              <a:rPr lang="ru-RU" sz="1800" dirty="0">
                <a:effectLst/>
              </a:rPr>
              <a:t> та </a:t>
            </a:r>
            <a:r>
              <a:rPr lang="ru-RU" sz="1800" dirty="0" err="1">
                <a:effectLst/>
              </a:rPr>
              <a:t>ініціали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лікаря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ветеринарної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медицини</a:t>
            </a:r>
            <a:r>
              <a:rPr lang="ru-RU" sz="1800" dirty="0">
                <a:effectLst/>
              </a:rPr>
              <a:t> (</a:t>
            </a:r>
            <a:r>
              <a:rPr lang="en-US" sz="1800" dirty="0" err="1">
                <a:effectLst/>
              </a:rPr>
              <a:t>Nomen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medici</a:t>
            </a:r>
            <a:r>
              <a:rPr lang="en-US" sz="1800" dirty="0">
                <a:effectLst/>
              </a:rPr>
              <a:t>).</a:t>
            </a:r>
          </a:p>
          <a:p>
            <a:pPr marL="0" indent="0">
              <a:buNone/>
            </a:pPr>
            <a:r>
              <a:rPr lang="en-US" sz="1800" b="1" dirty="0">
                <a:effectLst/>
              </a:rPr>
              <a:t>2. </a:t>
            </a:r>
            <a:r>
              <a:rPr lang="en-US" sz="1800" b="1" dirty="0" err="1">
                <a:effectLst/>
              </a:rPr>
              <a:t>Prepositio</a:t>
            </a:r>
            <a:r>
              <a:rPr lang="en-US" sz="1800" dirty="0">
                <a:effectLst/>
              </a:rPr>
              <a:t> – </a:t>
            </a:r>
            <a:r>
              <a:rPr lang="ru-RU" sz="1800" dirty="0" err="1">
                <a:effectLst/>
              </a:rPr>
              <a:t>звернення</a:t>
            </a:r>
            <a:r>
              <a:rPr lang="ru-RU" sz="1800" dirty="0">
                <a:effectLst/>
              </a:rPr>
              <a:t> до фармацевта </a:t>
            </a:r>
            <a:r>
              <a:rPr lang="ru-RU" sz="1800" dirty="0" err="1">
                <a:effectLst/>
              </a:rPr>
              <a:t>висловлюється</a:t>
            </a:r>
            <a:r>
              <a:rPr lang="ru-RU" sz="1800" dirty="0">
                <a:effectLst/>
              </a:rPr>
              <a:t> одним словом </a:t>
            </a:r>
            <a:r>
              <a:rPr lang="en-US" sz="1800" dirty="0">
                <a:effectLst/>
              </a:rPr>
              <a:t>recipe – </a:t>
            </a:r>
            <a:r>
              <a:rPr lang="ru-RU" sz="1800" dirty="0" err="1">
                <a:effectLst/>
              </a:rPr>
              <a:t>візьми</a:t>
            </a:r>
            <a:r>
              <a:rPr lang="ru-RU" sz="1800" dirty="0">
                <a:effectLst/>
              </a:rPr>
              <a:t> (</a:t>
            </a:r>
            <a:r>
              <a:rPr lang="ru-RU" sz="1800" dirty="0" err="1">
                <a:effectLst/>
              </a:rPr>
              <a:t>наказова</a:t>
            </a:r>
            <a:r>
              <a:rPr lang="ru-RU" sz="1800" dirty="0">
                <a:effectLst/>
              </a:rPr>
              <a:t> форма </a:t>
            </a:r>
            <a:r>
              <a:rPr lang="ru-RU" sz="1800" dirty="0" err="1">
                <a:effectLst/>
              </a:rPr>
              <a:t>дієслова</a:t>
            </a:r>
            <a:r>
              <a:rPr lang="ru-RU" sz="1800" dirty="0">
                <a:effectLst/>
              </a:rPr>
              <a:t> </a:t>
            </a:r>
            <a:r>
              <a:rPr lang="en-US" sz="1800" dirty="0" err="1">
                <a:effectLst/>
              </a:rPr>
              <a:t>recipere</a:t>
            </a:r>
            <a:r>
              <a:rPr lang="en-US" sz="1800" dirty="0">
                <a:effectLst/>
              </a:rPr>
              <a:t> – </a:t>
            </a:r>
            <a:r>
              <a:rPr lang="ru-RU" sz="1800" dirty="0" err="1">
                <a:effectLst/>
              </a:rPr>
              <a:t>брати</a:t>
            </a:r>
            <a:r>
              <a:rPr lang="ru-RU" sz="1800" dirty="0">
                <a:effectLst/>
              </a:rPr>
              <a:t>) і </a:t>
            </a:r>
            <a:r>
              <a:rPr lang="ru-RU" sz="1800" dirty="0" err="1">
                <a:effectLst/>
              </a:rPr>
              <a:t>зазначається</a:t>
            </a:r>
            <a:r>
              <a:rPr lang="ru-RU" sz="1800" dirty="0">
                <a:effectLst/>
              </a:rPr>
              <a:t> </a:t>
            </a:r>
            <a:r>
              <a:rPr lang="en-US" sz="1800" dirty="0" err="1">
                <a:effectLst/>
              </a:rPr>
              <a:t>Rp</a:t>
            </a:r>
            <a:r>
              <a:rPr lang="en-US" sz="1800" dirty="0">
                <a:effectLst/>
              </a:rPr>
              <a:t>.:</a:t>
            </a:r>
          </a:p>
          <a:p>
            <a:pPr marL="0" indent="0">
              <a:buNone/>
            </a:pPr>
            <a:r>
              <a:rPr lang="en-US" sz="1800" b="1" dirty="0">
                <a:effectLst/>
              </a:rPr>
              <a:t>3. </a:t>
            </a:r>
            <a:r>
              <a:rPr lang="en-US" sz="1800" b="1" dirty="0" err="1">
                <a:effectLst/>
              </a:rPr>
              <a:t>Designatio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materiarum</a:t>
            </a:r>
            <a:r>
              <a:rPr lang="en-US" sz="1800" dirty="0">
                <a:effectLst/>
              </a:rPr>
              <a:t> – </a:t>
            </a:r>
            <a:r>
              <a:rPr lang="ru-RU" sz="1800" dirty="0" err="1">
                <a:effectLst/>
              </a:rPr>
              <a:t>матеріальна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частина</a:t>
            </a:r>
            <a:r>
              <a:rPr lang="ru-RU" sz="1800" dirty="0">
                <a:effectLst/>
              </a:rPr>
              <a:t> рецепта, в </a:t>
            </a:r>
            <a:r>
              <a:rPr lang="ru-RU" sz="1800" dirty="0" err="1">
                <a:effectLst/>
              </a:rPr>
              <a:t>якій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вказують</a:t>
            </a:r>
            <a:r>
              <a:rPr lang="ru-RU" sz="1800" dirty="0">
                <a:effectLst/>
              </a:rPr>
              <a:t> у </a:t>
            </a:r>
            <a:r>
              <a:rPr lang="ru-RU" sz="1800" dirty="0" err="1">
                <a:effectLst/>
              </a:rPr>
              <a:t>певному</a:t>
            </a:r>
            <a:r>
              <a:rPr lang="ru-RU" sz="1800" dirty="0">
                <a:effectLst/>
              </a:rPr>
              <a:t> порядку </a:t>
            </a:r>
            <a:r>
              <a:rPr lang="ru-RU" sz="1800" dirty="0" err="1">
                <a:effectLst/>
              </a:rPr>
              <a:t>лікарські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речовини</a:t>
            </a:r>
            <a:r>
              <a:rPr lang="ru-RU" sz="1800" dirty="0">
                <a:effectLst/>
              </a:rPr>
              <a:t> та </a:t>
            </a:r>
            <a:r>
              <a:rPr lang="ru-RU" sz="1800" dirty="0" err="1">
                <a:effectLst/>
              </a:rPr>
              <a:t>їх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кількості</a:t>
            </a:r>
            <a:r>
              <a:rPr lang="ru-RU" sz="1800" dirty="0">
                <a:effectLst/>
              </a:rPr>
              <a:t>. </a:t>
            </a:r>
            <a:r>
              <a:rPr lang="ru-RU" sz="1800" dirty="0" err="1">
                <a:effectLst/>
              </a:rPr>
              <a:t>Обов’язковою</a:t>
            </a:r>
            <a:r>
              <a:rPr lang="ru-RU" sz="1800" dirty="0">
                <a:effectLst/>
              </a:rPr>
              <a:t> є </a:t>
            </a:r>
            <a:r>
              <a:rPr lang="en-US" sz="1800" dirty="0" err="1">
                <a:effectLst/>
              </a:rPr>
              <a:t>remedium</a:t>
            </a:r>
            <a:r>
              <a:rPr lang="en-US" sz="1800" dirty="0">
                <a:effectLst/>
              </a:rPr>
              <a:t> basis, </a:t>
            </a:r>
            <a:r>
              <a:rPr lang="ru-RU" sz="1800" dirty="0">
                <a:effectLst/>
              </a:rPr>
              <a:t>а </a:t>
            </a:r>
            <a:r>
              <a:rPr lang="ru-RU" sz="1800" dirty="0" err="1">
                <a:effectLst/>
              </a:rPr>
              <a:t>інші</a:t>
            </a:r>
            <a:r>
              <a:rPr lang="ru-RU" sz="1800" dirty="0">
                <a:effectLst/>
              </a:rPr>
              <a:t> є не у </a:t>
            </a:r>
            <a:r>
              <a:rPr lang="ru-RU" sz="1800" dirty="0" err="1">
                <a:effectLst/>
              </a:rPr>
              <a:t>всіх</a:t>
            </a:r>
            <a:r>
              <a:rPr lang="ru-RU" sz="1800" dirty="0">
                <a:effectLst/>
              </a:rPr>
              <a:t> рецептах.</a:t>
            </a:r>
          </a:p>
          <a:p>
            <a:pPr marL="0" indent="0">
              <a:buNone/>
            </a:pPr>
            <a:r>
              <a:rPr lang="ru-RU" sz="1800" b="1" dirty="0">
                <a:effectLst/>
              </a:rPr>
              <a:t>4. </a:t>
            </a:r>
            <a:r>
              <a:rPr lang="en-US" sz="1800" b="1" dirty="0" err="1">
                <a:effectLst/>
              </a:rPr>
              <a:t>Subscriptio</a:t>
            </a:r>
            <a:r>
              <a:rPr lang="en-US" sz="1800" dirty="0">
                <a:effectLst/>
              </a:rPr>
              <a:t> – </a:t>
            </a:r>
            <a:r>
              <a:rPr lang="ru-RU" sz="1800" dirty="0" err="1">
                <a:effectLst/>
              </a:rPr>
              <a:t>містить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вказівку</a:t>
            </a:r>
            <a:r>
              <a:rPr lang="ru-RU" sz="1800" dirty="0">
                <a:effectLst/>
              </a:rPr>
              <a:t> про </a:t>
            </a:r>
            <a:r>
              <a:rPr lang="ru-RU" sz="1800" dirty="0" err="1">
                <a:effectLst/>
              </a:rPr>
              <a:t>виготовлення</a:t>
            </a:r>
            <a:r>
              <a:rPr lang="ru-RU" sz="1800" dirty="0">
                <a:effectLst/>
              </a:rPr>
              <a:t> і </a:t>
            </a:r>
            <a:r>
              <a:rPr lang="ru-RU" sz="1800" dirty="0" err="1">
                <a:effectLst/>
              </a:rPr>
              <a:t>відпуск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лікарської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форми</a:t>
            </a:r>
            <a:r>
              <a:rPr lang="ru-RU" sz="1800" dirty="0">
                <a:effectLst/>
              </a:rPr>
              <a:t> (</a:t>
            </a:r>
            <a:r>
              <a:rPr lang="en-US" sz="1800" dirty="0" err="1">
                <a:effectLst/>
              </a:rPr>
              <a:t>M.f</a:t>
            </a:r>
            <a:r>
              <a:rPr lang="en-US" sz="1800" dirty="0">
                <a:effectLst/>
              </a:rPr>
              <a:t>. – </a:t>
            </a:r>
            <a:r>
              <a:rPr lang="ru-RU" sz="1800" dirty="0" err="1">
                <a:effectLst/>
              </a:rPr>
              <a:t>змішай</a:t>
            </a:r>
            <a:r>
              <a:rPr lang="ru-RU" sz="1800" dirty="0">
                <a:effectLst/>
              </a:rPr>
              <a:t>, нехай буде </a:t>
            </a:r>
            <a:r>
              <a:rPr lang="ru-RU" sz="1800" dirty="0" err="1">
                <a:effectLst/>
              </a:rPr>
              <a:t>зроблено</a:t>
            </a:r>
            <a:r>
              <a:rPr lang="ru-RU" sz="1800" dirty="0">
                <a:effectLst/>
              </a:rPr>
              <a:t>; </a:t>
            </a:r>
            <a:r>
              <a:rPr lang="en-US" sz="1800" dirty="0" err="1">
                <a:effectLst/>
              </a:rPr>
              <a:t>D.t.d</a:t>
            </a:r>
            <a:r>
              <a:rPr lang="en-US" sz="1800" dirty="0">
                <a:effectLst/>
              </a:rPr>
              <a:t>. N. – </a:t>
            </a:r>
            <a:r>
              <a:rPr lang="ru-RU" sz="1800" dirty="0">
                <a:effectLst/>
              </a:rPr>
              <a:t>дай таких доз числом).</a:t>
            </a:r>
          </a:p>
          <a:p>
            <a:pPr marL="0" indent="0">
              <a:buNone/>
            </a:pPr>
            <a:r>
              <a:rPr lang="ru-RU" sz="1800" b="1" dirty="0">
                <a:effectLst/>
              </a:rPr>
              <a:t>5. </a:t>
            </a:r>
            <a:r>
              <a:rPr lang="en-US" sz="1800" b="1" dirty="0" err="1">
                <a:effectLst/>
              </a:rPr>
              <a:t>Signatura</a:t>
            </a:r>
            <a:r>
              <a:rPr lang="en-US" sz="1800" dirty="0">
                <a:effectLst/>
              </a:rPr>
              <a:t> – </a:t>
            </a:r>
            <a:r>
              <a:rPr lang="ru-RU" sz="1800" dirty="0" err="1">
                <a:effectLst/>
              </a:rPr>
              <a:t>вказівка</a:t>
            </a:r>
            <a:r>
              <a:rPr lang="ru-RU" sz="1800" dirty="0">
                <a:effectLst/>
              </a:rPr>
              <a:t> про </a:t>
            </a:r>
            <a:r>
              <a:rPr lang="ru-RU" sz="1800" dirty="0" err="1">
                <a:effectLst/>
              </a:rPr>
              <a:t>спосіб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введення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дозування</a:t>
            </a:r>
            <a:r>
              <a:rPr lang="ru-RU" sz="1800" dirty="0">
                <a:effectLst/>
              </a:rPr>
              <a:t>, час і частоту </a:t>
            </a:r>
            <a:r>
              <a:rPr lang="ru-RU" sz="1800" dirty="0" err="1">
                <a:effectLst/>
              </a:rPr>
              <a:t>приймання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ліків</a:t>
            </a:r>
            <a:r>
              <a:rPr lang="ru-RU" sz="1800" dirty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effectLst/>
              </a:rPr>
              <a:t>6. </a:t>
            </a:r>
            <a:r>
              <a:rPr lang="en-US" sz="1800" b="1" dirty="0" err="1">
                <a:effectLst/>
              </a:rPr>
              <a:t>Subscriptio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nomen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medici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veterinari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 – </a:t>
            </a:r>
            <a:r>
              <a:rPr lang="ru-RU" sz="1800" dirty="0" err="1">
                <a:effectLst/>
              </a:rPr>
              <a:t>підпис</a:t>
            </a:r>
            <a:r>
              <a:rPr lang="ru-RU" sz="1800" dirty="0">
                <a:effectLst/>
              </a:rPr>
              <a:t> </a:t>
            </a:r>
            <a:r>
              <a:rPr lang="ru-RU" sz="1800" dirty="0" err="1">
                <a:effectLst/>
              </a:rPr>
              <a:t>ветспеціаліста</a:t>
            </a:r>
            <a:r>
              <a:rPr lang="ru-RU" sz="1800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2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458200" cy="588645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effectLst/>
              </a:rPr>
              <a:t> </a:t>
            </a:r>
            <a:r>
              <a:rPr lang="ru-RU" sz="4800" b="1" dirty="0" err="1">
                <a:solidFill>
                  <a:srgbClr val="FFFF00"/>
                </a:solidFill>
                <a:effectLst/>
              </a:rPr>
              <a:t>Види</a:t>
            </a:r>
            <a:r>
              <a:rPr lang="ru-RU" sz="48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effectLst/>
              </a:rPr>
              <a:t>рецептів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b="1" dirty="0">
                <a:effectLst/>
              </a:rPr>
              <a:t>1. </a:t>
            </a:r>
            <a:r>
              <a:rPr lang="ru-RU" b="1" dirty="0" err="1">
                <a:effectLst/>
              </a:rPr>
              <a:t>Простий</a:t>
            </a:r>
            <a:r>
              <a:rPr lang="ru-RU" b="1" dirty="0">
                <a:effectLst/>
              </a:rPr>
              <a:t> рецепт</a:t>
            </a:r>
            <a:r>
              <a:rPr lang="ru-RU" dirty="0">
                <a:effectLst/>
              </a:rPr>
              <a:t> – </a:t>
            </a:r>
            <a:r>
              <a:rPr lang="ru-RU" dirty="0" err="1">
                <a:effectLst/>
              </a:rPr>
              <a:t>виписують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тільки</a:t>
            </a:r>
            <a:r>
              <a:rPr lang="ru-RU" dirty="0">
                <a:effectLst/>
              </a:rPr>
              <a:t> одну </a:t>
            </a:r>
            <a:r>
              <a:rPr lang="ru-RU" dirty="0" err="1">
                <a:effectLst/>
              </a:rPr>
              <a:t>лікарську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речовину</a:t>
            </a:r>
            <a:r>
              <a:rPr lang="ru-RU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effectLst/>
              </a:rPr>
              <a:t>Rp</a:t>
            </a:r>
            <a:r>
              <a:rPr lang="en-US" dirty="0">
                <a:effectLst/>
              </a:rPr>
              <a:t>.: </a:t>
            </a:r>
            <a:r>
              <a:rPr lang="en-US" dirty="0" err="1">
                <a:effectLst/>
              </a:rPr>
              <a:t>Xeroformii</a:t>
            </a:r>
            <a:r>
              <a:rPr lang="en-US" dirty="0">
                <a:effectLst/>
              </a:rPr>
              <a:t>    20,0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D.S.: </a:t>
            </a:r>
            <a:r>
              <a:rPr lang="ru-RU" dirty="0" err="1">
                <a:effectLst/>
              </a:rPr>
              <a:t>Зовнішнє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Присипка</a:t>
            </a:r>
            <a:r>
              <a:rPr lang="ru-RU" dirty="0">
                <a:effectLst/>
              </a:rPr>
              <a:t> на рану.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effectLst/>
              </a:rPr>
              <a:t>2. </a:t>
            </a:r>
            <a:r>
              <a:rPr lang="ru-RU" b="1" dirty="0" err="1">
                <a:effectLst/>
              </a:rPr>
              <a:t>Складний</a:t>
            </a:r>
            <a:r>
              <a:rPr lang="ru-RU" b="1" dirty="0">
                <a:effectLst/>
              </a:rPr>
              <a:t> рецепт</a:t>
            </a:r>
            <a:r>
              <a:rPr lang="ru-RU" dirty="0">
                <a:effectLst/>
              </a:rPr>
              <a:t> – </a:t>
            </a:r>
            <a:r>
              <a:rPr lang="ru-RU" dirty="0" err="1">
                <a:effectLst/>
              </a:rPr>
              <a:t>виписують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дві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більше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лікарських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</a:t>
            </a:r>
            <a:r>
              <a:rPr lang="ru-RU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effectLst/>
              </a:rPr>
              <a:t>Rp</a:t>
            </a:r>
            <a:r>
              <a:rPr lang="en-US" dirty="0">
                <a:effectLst/>
              </a:rPr>
              <a:t>.: </a:t>
            </a:r>
            <a:r>
              <a:rPr lang="en-US" dirty="0" err="1">
                <a:effectLst/>
              </a:rPr>
              <a:t>Streptocidi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 err="1">
                <a:effectLst/>
              </a:rPr>
              <a:t>Talci</a:t>
            </a:r>
            <a:r>
              <a:rPr lang="en-US" dirty="0">
                <a:effectLst/>
              </a:rPr>
              <a:t>       </a:t>
            </a:r>
            <a:r>
              <a:rPr lang="en-US" dirty="0" err="1">
                <a:effectLst/>
              </a:rPr>
              <a:t>āā</a:t>
            </a:r>
            <a:r>
              <a:rPr lang="en-US" dirty="0">
                <a:effectLst/>
              </a:rPr>
              <a:t> 50,0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D.S.: </a:t>
            </a:r>
            <a:r>
              <a:rPr lang="ru-RU" dirty="0" err="1">
                <a:effectLst/>
              </a:rPr>
              <a:t>Зовнішнє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Присипка</a:t>
            </a:r>
            <a:r>
              <a:rPr lang="ru-RU" dirty="0">
                <a:effectLst/>
              </a:rPr>
              <a:t> на рану.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821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50" y="2169"/>
            <a:ext cx="9125450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effectLst/>
              </a:rPr>
              <a:t>3. </a:t>
            </a:r>
            <a:r>
              <a:rPr lang="ru-RU" b="1" dirty="0" err="1">
                <a:solidFill>
                  <a:srgbClr val="FFFF00"/>
                </a:solidFill>
                <a:effectLst/>
              </a:rPr>
              <a:t>Дозований</a:t>
            </a:r>
            <a:r>
              <a:rPr lang="ru-RU" dirty="0">
                <a:solidFill>
                  <a:srgbClr val="FFFF00"/>
                </a:solidFill>
                <a:effectLst/>
              </a:rPr>
              <a:t> – </a:t>
            </a:r>
            <a:r>
              <a:rPr lang="ru-RU" dirty="0" err="1">
                <a:solidFill>
                  <a:srgbClr val="FFFF00"/>
                </a:solidFill>
                <a:effectLst/>
              </a:rPr>
              <a:t>вказують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кількість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ліків</a:t>
            </a:r>
            <a:r>
              <a:rPr lang="ru-RU" dirty="0">
                <a:solidFill>
                  <a:srgbClr val="FFFF00"/>
                </a:solidFill>
                <a:effectLst/>
              </a:rPr>
              <a:t> на </a:t>
            </a:r>
            <a:r>
              <a:rPr lang="ru-RU" dirty="0" err="1">
                <a:solidFill>
                  <a:srgbClr val="FFFF00"/>
                </a:solidFill>
                <a:effectLst/>
              </a:rPr>
              <a:t>одне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введення</a:t>
            </a:r>
            <a:r>
              <a:rPr lang="ru-RU" dirty="0">
                <a:solidFill>
                  <a:srgbClr val="FFFF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effectLst/>
              </a:rPr>
              <a:t>Rp</a:t>
            </a:r>
            <a:r>
              <a:rPr lang="en-US" dirty="0">
                <a:effectLst/>
              </a:rPr>
              <a:t>.: </a:t>
            </a:r>
            <a:r>
              <a:rPr lang="en-US" dirty="0" err="1">
                <a:effectLst/>
              </a:rPr>
              <a:t>Pulveris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Aethazoli</a:t>
            </a:r>
            <a:r>
              <a:rPr lang="en-US" dirty="0">
                <a:effectLst/>
              </a:rPr>
              <a:t>   2,0</a:t>
            </a:r>
          </a:p>
          <a:p>
            <a:pPr marL="0" indent="0">
              <a:buNone/>
            </a:pPr>
            <a:r>
              <a:rPr lang="en-US" dirty="0" err="1">
                <a:effectLst/>
              </a:rPr>
              <a:t>D.t.d</a:t>
            </a:r>
            <a:r>
              <a:rPr lang="en-US" dirty="0">
                <a:effectLst/>
              </a:rPr>
              <a:t>. N. 8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S.: </a:t>
            </a:r>
            <a:r>
              <a:rPr lang="ru-RU" dirty="0" err="1">
                <a:effectLst/>
              </a:rPr>
              <a:t>Внутрішнє</a:t>
            </a:r>
            <a:r>
              <a:rPr lang="ru-RU" dirty="0">
                <a:effectLst/>
              </a:rPr>
              <a:t>. По 1 порошку 4 рази на </a:t>
            </a:r>
            <a:r>
              <a:rPr lang="ru-RU" dirty="0" err="1">
                <a:effectLst/>
              </a:rPr>
              <a:t>добу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effectLst/>
              </a:rPr>
              <a:t>4. </a:t>
            </a:r>
            <a:r>
              <a:rPr lang="ru-RU" b="1" dirty="0" err="1">
                <a:solidFill>
                  <a:srgbClr val="FFFF00"/>
                </a:solidFill>
                <a:effectLst/>
              </a:rPr>
              <a:t>Недозований</a:t>
            </a:r>
            <a:r>
              <a:rPr lang="ru-RU" dirty="0">
                <a:solidFill>
                  <a:srgbClr val="FFFF00"/>
                </a:solidFill>
                <a:effectLst/>
              </a:rPr>
              <a:t> – </a:t>
            </a:r>
            <a:r>
              <a:rPr lang="ru-RU" dirty="0" err="1">
                <a:solidFill>
                  <a:srgbClr val="FFFF00"/>
                </a:solidFill>
                <a:effectLst/>
              </a:rPr>
              <a:t>виписують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загальну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кількість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речовини</a:t>
            </a:r>
            <a:r>
              <a:rPr lang="ru-RU" dirty="0">
                <a:solidFill>
                  <a:srgbClr val="FFFF00"/>
                </a:solidFill>
                <a:effectLst/>
              </a:rPr>
              <a:t> на </a:t>
            </a:r>
            <a:r>
              <a:rPr lang="ru-RU" dirty="0" err="1">
                <a:solidFill>
                  <a:srgbClr val="FFFF00"/>
                </a:solidFill>
                <a:effectLst/>
              </a:rPr>
              <a:t>кілька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введень</a:t>
            </a:r>
            <a:r>
              <a:rPr lang="ru-RU" dirty="0">
                <a:solidFill>
                  <a:srgbClr val="FFFF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effectLst/>
              </a:rPr>
              <a:t>Rp</a:t>
            </a:r>
            <a:r>
              <a:rPr lang="en-US" dirty="0">
                <a:effectLst/>
              </a:rPr>
              <a:t>.: </a:t>
            </a:r>
            <a:r>
              <a:rPr lang="ru-RU" dirty="0">
                <a:effectLst/>
              </a:rPr>
              <a:t>Н</a:t>
            </a:r>
            <a:r>
              <a:rPr lang="en-US" dirty="0" err="1">
                <a:effectLst/>
              </a:rPr>
              <a:t>erbae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Millefollii</a:t>
            </a:r>
            <a:r>
              <a:rPr lang="en-US" dirty="0">
                <a:effectLst/>
              </a:rPr>
              <a:t>      25,0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Н</a:t>
            </a:r>
            <a:r>
              <a:rPr lang="en-US" dirty="0" err="1">
                <a:effectLst/>
              </a:rPr>
              <a:t>erbae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Absinthii</a:t>
            </a:r>
            <a:r>
              <a:rPr lang="en-US" dirty="0">
                <a:effectLst/>
              </a:rPr>
              <a:t>       15,0</a:t>
            </a:r>
          </a:p>
          <a:p>
            <a:pPr marL="0" indent="0">
              <a:buNone/>
            </a:pPr>
            <a:r>
              <a:rPr lang="en-US" dirty="0" err="1">
                <a:effectLst/>
              </a:rPr>
              <a:t>M.f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pulvis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D.S.: </a:t>
            </a:r>
            <a:r>
              <a:rPr lang="ru-RU" dirty="0" err="1">
                <a:effectLst/>
              </a:rPr>
              <a:t>Внутрішнє</a:t>
            </a:r>
            <a:r>
              <a:rPr lang="ru-RU" dirty="0">
                <a:effectLst/>
              </a:rPr>
              <a:t>. По </a:t>
            </a:r>
            <a:r>
              <a:rPr lang="ru-RU" dirty="0" err="1">
                <a:effectLst/>
              </a:rPr>
              <a:t>одній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столовій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ложці</a:t>
            </a:r>
            <a:r>
              <a:rPr lang="ru-RU" dirty="0">
                <a:effectLst/>
              </a:rPr>
              <a:t> 3 рази на </a:t>
            </a:r>
            <a:r>
              <a:rPr lang="ru-RU" dirty="0" err="1">
                <a:effectLst/>
              </a:rPr>
              <a:t>добу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327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  <a:effectLst/>
              </a:rPr>
              <a:t>5.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Скорочений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 –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вказують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назву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лікарської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форми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назву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лікарської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речовини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концентрацію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і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загальну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кількість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лікарської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форми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effectLst/>
              </a:rPr>
              <a:t>Rp</a:t>
            </a:r>
            <a:r>
              <a:rPr lang="en-US" sz="2400" dirty="0">
                <a:effectLst/>
              </a:rPr>
              <a:t>.: </a:t>
            </a:r>
            <a:r>
              <a:rPr lang="en-US" sz="2400" dirty="0" err="1">
                <a:effectLst/>
              </a:rPr>
              <a:t>Solutionis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Glucosi</a:t>
            </a:r>
            <a:r>
              <a:rPr lang="en-US" sz="2400" dirty="0">
                <a:effectLst/>
              </a:rPr>
              <a:t> 40% – </a:t>
            </a:r>
            <a:r>
              <a:rPr lang="en-US" sz="2400" dirty="0" smtClean="0">
                <a:effectLst/>
              </a:rPr>
              <a:t>10 ml</a:t>
            </a:r>
            <a:endParaRPr lang="en-US" sz="2400" dirty="0">
              <a:effectLst/>
            </a:endParaRPr>
          </a:p>
          <a:p>
            <a:pPr marL="0" indent="0">
              <a:buNone/>
            </a:pPr>
            <a:r>
              <a:rPr lang="en-US" sz="2400" dirty="0" err="1">
                <a:effectLst/>
              </a:rPr>
              <a:t>D.t.d</a:t>
            </a:r>
            <a:r>
              <a:rPr lang="en-US" sz="2400" dirty="0">
                <a:effectLst/>
              </a:rPr>
              <a:t>. N. 20 in </a:t>
            </a:r>
            <a:r>
              <a:rPr lang="en-US" sz="2400" dirty="0" err="1">
                <a:effectLst/>
              </a:rPr>
              <a:t>ampullis</a:t>
            </a:r>
            <a:endParaRPr lang="en-US" sz="2400" dirty="0">
              <a:effectLst/>
            </a:endParaRPr>
          </a:p>
          <a:p>
            <a:pPr marL="0" indent="0">
              <a:buNone/>
            </a:pPr>
            <a:r>
              <a:rPr lang="en-US" sz="2400" dirty="0">
                <a:effectLst/>
              </a:rPr>
              <a:t>S.: </a:t>
            </a:r>
            <a:r>
              <a:rPr lang="ru-RU" sz="2400" dirty="0" err="1">
                <a:effectLst/>
              </a:rPr>
              <a:t>Внутрішньовенно</a:t>
            </a:r>
            <a:r>
              <a:rPr lang="ru-RU" sz="2400" dirty="0">
                <a:effectLst/>
              </a:rPr>
              <a:t>. На </a:t>
            </a:r>
            <a:r>
              <a:rPr lang="ru-RU" sz="2400" dirty="0" err="1">
                <a:effectLst/>
              </a:rPr>
              <a:t>одне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введення</a:t>
            </a:r>
            <a:r>
              <a:rPr lang="ru-RU" sz="2400" dirty="0" smtClean="0">
                <a:effectLst/>
              </a:rPr>
              <a:t>.</a:t>
            </a:r>
          </a:p>
          <a:p>
            <a:pPr marL="0" indent="0">
              <a:buNone/>
            </a:pP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  <a:effectLst/>
              </a:rPr>
              <a:t>6.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Розгорнутий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 –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перелічують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всі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речовини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що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входять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до складу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лікарської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форми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і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їх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кількість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вказують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, яку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лікарську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форму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необхідно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/>
              </a:rPr>
              <a:t>виготовити</a:t>
            </a:r>
            <a:r>
              <a:rPr lang="ru-RU" sz="2400" b="1" dirty="0">
                <a:solidFill>
                  <a:srgbClr val="FFFF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effectLst/>
              </a:rPr>
              <a:t>Rp</a:t>
            </a:r>
            <a:r>
              <a:rPr lang="en-US" sz="2400" dirty="0">
                <a:effectLst/>
              </a:rPr>
              <a:t>.: </a:t>
            </a:r>
            <a:r>
              <a:rPr lang="en-US" sz="2400" dirty="0" err="1">
                <a:effectLst/>
              </a:rPr>
              <a:t>Glucosi</a:t>
            </a:r>
            <a:r>
              <a:rPr lang="en-US" sz="2400" dirty="0">
                <a:effectLst/>
              </a:rPr>
              <a:t>               80,0</a:t>
            </a:r>
          </a:p>
          <a:p>
            <a:pPr marL="0" indent="0">
              <a:buNone/>
            </a:pPr>
            <a:r>
              <a:rPr lang="en-US" sz="2400" dirty="0" err="1">
                <a:effectLst/>
              </a:rPr>
              <a:t>Aquae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destillatae</a:t>
            </a:r>
            <a:r>
              <a:rPr lang="en-US" sz="2400" dirty="0">
                <a:effectLst/>
              </a:rPr>
              <a:t>       </a:t>
            </a:r>
            <a:r>
              <a:rPr lang="en-US" sz="2400" dirty="0" smtClean="0">
                <a:effectLst/>
              </a:rPr>
              <a:t>140</a:t>
            </a:r>
            <a:r>
              <a:rPr lang="uk-UA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ml</a:t>
            </a:r>
            <a:endParaRPr lang="en-US" sz="2400" dirty="0">
              <a:effectLst/>
            </a:endParaRPr>
          </a:p>
          <a:p>
            <a:pPr marL="0" indent="0">
              <a:buNone/>
            </a:pPr>
            <a:r>
              <a:rPr lang="en-US" sz="2400" dirty="0" err="1">
                <a:effectLst/>
              </a:rPr>
              <a:t>M.f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solutio</a:t>
            </a:r>
            <a:r>
              <a:rPr lang="en-US" sz="2400" dirty="0">
                <a:effectLst/>
              </a:rPr>
              <a:t> pro </a:t>
            </a:r>
            <a:r>
              <a:rPr lang="en-US" sz="2400" dirty="0" err="1">
                <a:effectLst/>
              </a:rPr>
              <a:t>injectionibus</a:t>
            </a:r>
            <a:endParaRPr lang="en-US" sz="2400" dirty="0">
              <a:effectLst/>
            </a:endParaRPr>
          </a:p>
          <a:p>
            <a:pPr marL="0" indent="0">
              <a:buNone/>
            </a:pPr>
            <a:r>
              <a:rPr lang="en-US" sz="2400" dirty="0">
                <a:effectLst/>
              </a:rPr>
              <a:t>S.: </a:t>
            </a:r>
            <a:r>
              <a:rPr lang="ru-RU" sz="2400" dirty="0" err="1">
                <a:effectLst/>
              </a:rPr>
              <a:t>Внутрішньовенно</a:t>
            </a:r>
            <a:r>
              <a:rPr lang="ru-RU" sz="2400" dirty="0">
                <a:effectLst/>
              </a:rPr>
              <a:t>. На </a:t>
            </a:r>
            <a:r>
              <a:rPr lang="ru-RU" sz="2400" dirty="0" err="1">
                <a:effectLst/>
              </a:rPr>
              <a:t>одне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введення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046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effectLst/>
              </a:rPr>
              <a:t>7. </a:t>
            </a:r>
            <a:r>
              <a:rPr lang="ru-RU" b="1" dirty="0" err="1">
                <a:solidFill>
                  <a:srgbClr val="FFFF00"/>
                </a:solidFill>
                <a:effectLst/>
              </a:rPr>
              <a:t>Офіцінальний</a:t>
            </a:r>
            <a:r>
              <a:rPr lang="ru-RU" b="1" dirty="0">
                <a:solidFill>
                  <a:srgbClr val="FFFF00"/>
                </a:solidFill>
                <a:effectLst/>
              </a:rPr>
              <a:t> – рецепт на </a:t>
            </a:r>
            <a:r>
              <a:rPr lang="ru-RU" b="1" dirty="0" err="1">
                <a:solidFill>
                  <a:srgbClr val="FFFF00"/>
                </a:solidFill>
                <a:effectLst/>
              </a:rPr>
              <a:t>ліки</a:t>
            </a:r>
            <a:r>
              <a:rPr lang="ru-RU" b="1" dirty="0">
                <a:solidFill>
                  <a:srgbClr val="FFFF00"/>
                </a:solidFill>
                <a:effectLst/>
              </a:rPr>
              <a:t>, </a:t>
            </a:r>
            <a:r>
              <a:rPr lang="ru-RU" b="1" dirty="0" err="1">
                <a:solidFill>
                  <a:srgbClr val="FFFF00"/>
                </a:solidFill>
                <a:effectLst/>
              </a:rPr>
              <a:t>що</a:t>
            </a:r>
            <a:r>
              <a:rPr lang="ru-RU" b="1" dirty="0">
                <a:solidFill>
                  <a:srgbClr val="FFFF00"/>
                </a:solidFill>
                <a:effectLst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/>
              </a:rPr>
              <a:t>випускаються</a:t>
            </a:r>
            <a:r>
              <a:rPr lang="ru-RU" b="1" dirty="0">
                <a:solidFill>
                  <a:srgbClr val="FFFF00"/>
                </a:solidFill>
                <a:effectLst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/>
              </a:rPr>
              <a:t>промисловістю</a:t>
            </a:r>
            <a:r>
              <a:rPr lang="ru-RU" b="1" dirty="0">
                <a:solidFill>
                  <a:srgbClr val="FFFF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effectLst/>
              </a:rPr>
              <a:t>Rp</a:t>
            </a:r>
            <a:r>
              <a:rPr lang="en-US" dirty="0">
                <a:effectLst/>
              </a:rPr>
              <a:t>.: </a:t>
            </a:r>
            <a:r>
              <a:rPr lang="en-US" dirty="0" err="1">
                <a:effectLst/>
              </a:rPr>
              <a:t>Unguenti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Ichthyoli</a:t>
            </a:r>
            <a:r>
              <a:rPr lang="en-US" dirty="0">
                <a:effectLst/>
              </a:rPr>
              <a:t> 10% – 200,0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D.S.: </a:t>
            </a:r>
            <a:r>
              <a:rPr lang="ru-RU" dirty="0" err="1">
                <a:effectLst/>
              </a:rPr>
              <a:t>Зовнішнє</a:t>
            </a:r>
            <a:r>
              <a:rPr lang="ru-RU" dirty="0">
                <a:effectLst/>
              </a:rPr>
              <a:t>.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effectLst/>
              </a:rPr>
              <a:t>8. </a:t>
            </a:r>
            <a:r>
              <a:rPr lang="ru-RU" b="1" dirty="0" err="1">
                <a:solidFill>
                  <a:srgbClr val="FFFF00"/>
                </a:solidFill>
                <a:effectLst/>
              </a:rPr>
              <a:t>Магістральний</a:t>
            </a:r>
            <a:r>
              <a:rPr lang="ru-RU" b="1" dirty="0">
                <a:solidFill>
                  <a:srgbClr val="FFFF00"/>
                </a:solidFill>
                <a:effectLst/>
              </a:rPr>
              <a:t> – рецепт на </a:t>
            </a:r>
            <a:r>
              <a:rPr lang="ru-RU" b="1" dirty="0" err="1">
                <a:solidFill>
                  <a:srgbClr val="FFFF00"/>
                </a:solidFill>
                <a:effectLst/>
              </a:rPr>
              <a:t>ліки</a:t>
            </a:r>
            <a:r>
              <a:rPr lang="ru-RU" b="1" dirty="0">
                <a:solidFill>
                  <a:srgbClr val="FFFF00"/>
                </a:solidFill>
                <a:effectLst/>
              </a:rPr>
              <a:t>, </a:t>
            </a:r>
            <a:r>
              <a:rPr lang="ru-RU" b="1" dirty="0" err="1">
                <a:solidFill>
                  <a:srgbClr val="FFFF00"/>
                </a:solidFill>
                <a:effectLst/>
              </a:rPr>
              <a:t>складений</a:t>
            </a:r>
            <a:r>
              <a:rPr lang="ru-RU" b="1" dirty="0">
                <a:solidFill>
                  <a:srgbClr val="FFFF00"/>
                </a:solidFill>
                <a:effectLst/>
              </a:rPr>
              <a:t> за </a:t>
            </a:r>
            <a:r>
              <a:rPr lang="ru-RU" b="1" dirty="0" err="1">
                <a:solidFill>
                  <a:srgbClr val="FFFF00"/>
                </a:solidFill>
                <a:effectLst/>
              </a:rPr>
              <a:t>прописом</a:t>
            </a:r>
            <a:r>
              <a:rPr lang="ru-RU" b="1" dirty="0">
                <a:solidFill>
                  <a:srgbClr val="FFFF00"/>
                </a:solidFill>
                <a:effectLst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/>
              </a:rPr>
              <a:t>лікаря</a:t>
            </a:r>
            <a:r>
              <a:rPr lang="ru-RU" b="1" dirty="0">
                <a:solidFill>
                  <a:srgbClr val="FFFF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effectLst/>
              </a:rPr>
              <a:t>Rp</a:t>
            </a:r>
            <a:r>
              <a:rPr lang="en-US" dirty="0">
                <a:effectLst/>
              </a:rPr>
              <a:t>.: </a:t>
            </a:r>
            <a:r>
              <a:rPr lang="en-US" dirty="0" err="1">
                <a:effectLst/>
              </a:rPr>
              <a:t>Ichthyoli</a:t>
            </a:r>
            <a:r>
              <a:rPr lang="en-US" dirty="0">
                <a:effectLst/>
              </a:rPr>
              <a:t>             20, 0</a:t>
            </a:r>
          </a:p>
          <a:p>
            <a:pPr marL="0" indent="0">
              <a:buNone/>
            </a:pPr>
            <a:r>
              <a:rPr lang="en-US" dirty="0" err="1">
                <a:effectLst/>
              </a:rPr>
              <a:t>Vaselini</a:t>
            </a:r>
            <a:r>
              <a:rPr lang="en-US" dirty="0">
                <a:effectLst/>
              </a:rPr>
              <a:t>             180,0</a:t>
            </a:r>
          </a:p>
          <a:p>
            <a:pPr marL="0" indent="0">
              <a:buNone/>
            </a:pPr>
            <a:r>
              <a:rPr lang="en-US" dirty="0" err="1">
                <a:effectLst/>
              </a:rPr>
              <a:t>M.f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unguentum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D.S.: </a:t>
            </a:r>
            <a:r>
              <a:rPr lang="ru-RU" dirty="0" err="1">
                <a:effectLst/>
              </a:rPr>
              <a:t>Зовнішнє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13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9127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FFFF00"/>
                </a:solidFill>
                <a:effectLst/>
              </a:rPr>
              <a:t>Несумісності</a:t>
            </a:r>
            <a:r>
              <a:rPr lang="ru-RU" b="1" dirty="0">
                <a:solidFill>
                  <a:srgbClr val="FFFF00"/>
                </a:solidFill>
                <a:effectLst/>
              </a:rPr>
              <a:t> в рецептах</a:t>
            </a:r>
          </a:p>
          <a:p>
            <a:pPr marL="0" indent="0">
              <a:buNone/>
            </a:pPr>
            <a:r>
              <a:rPr lang="en-US" sz="2400" dirty="0" smtClean="0">
                <a:effectLst/>
              </a:rPr>
              <a:t>	</a:t>
            </a:r>
            <a:r>
              <a:rPr lang="ru-RU" sz="2400" dirty="0" err="1" smtClean="0">
                <a:effectLst/>
              </a:rPr>
              <a:t>Під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час </a:t>
            </a:r>
            <a:r>
              <a:rPr lang="ru-RU" sz="2400" dirty="0" err="1">
                <a:effectLst/>
              </a:rPr>
              <a:t>виписування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рецептів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потрібно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враховувати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можливі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фізичну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хімічну</a:t>
            </a:r>
            <a:r>
              <a:rPr lang="ru-RU" sz="2400" dirty="0">
                <a:effectLst/>
              </a:rPr>
              <a:t> і </a:t>
            </a:r>
            <a:r>
              <a:rPr lang="ru-RU" sz="2400" u="sng" dirty="0" err="1">
                <a:effectLst/>
                <a:hlinkClick r:id="rId2"/>
              </a:rPr>
              <a:t>фармакологічну</a:t>
            </a:r>
            <a:r>
              <a:rPr lang="ru-RU" sz="2400" u="sng" dirty="0">
                <a:effectLst/>
                <a:hlinkClick r:id="rId2"/>
              </a:rPr>
              <a:t> </a:t>
            </a:r>
            <a:r>
              <a:rPr lang="ru-RU" sz="2400" u="sng" dirty="0" err="1">
                <a:effectLst/>
                <a:hlinkClick r:id="rId2"/>
              </a:rPr>
              <a:t>несумісності</a:t>
            </a:r>
            <a:r>
              <a:rPr lang="ru-RU" sz="2400" u="sng" dirty="0">
                <a:effectLst/>
                <a:hlinkClick r:id="rId2"/>
              </a:rPr>
              <a:t>.</a:t>
            </a: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en-US" sz="2400" b="1" dirty="0" smtClean="0">
                <a:effectLst/>
              </a:rPr>
              <a:t>	</a:t>
            </a:r>
            <a:r>
              <a:rPr lang="ru-RU" sz="2400" b="1" dirty="0" err="1" smtClean="0">
                <a:effectLst/>
              </a:rPr>
              <a:t>Хімічна</a:t>
            </a:r>
            <a:r>
              <a:rPr lang="ru-RU" sz="2400" dirty="0">
                <a:effectLst/>
              </a:rPr>
              <a:t> – </a:t>
            </a:r>
            <a:r>
              <a:rPr lang="ru-RU" sz="2400" dirty="0" err="1">
                <a:effectLst/>
              </a:rPr>
              <a:t>виписані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інгредієнти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вступають</a:t>
            </a:r>
            <a:r>
              <a:rPr lang="ru-RU" sz="2400" dirty="0">
                <a:effectLst/>
              </a:rPr>
              <a:t> у </a:t>
            </a:r>
            <a:r>
              <a:rPr lang="ru-RU" sz="2400" dirty="0" err="1">
                <a:effectLst/>
              </a:rPr>
              <a:t>хімічну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реакцію</a:t>
            </a:r>
            <a:r>
              <a:rPr lang="ru-RU" sz="2400" dirty="0">
                <a:effectLst/>
              </a:rPr>
              <a:t> з </a:t>
            </a:r>
            <a:r>
              <a:rPr lang="ru-RU" sz="2400" dirty="0" err="1">
                <a:effectLst/>
              </a:rPr>
              <a:t>утворенням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неактивних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або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отруйних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сполук</a:t>
            </a:r>
            <a:r>
              <a:rPr lang="ru-RU" sz="2400" dirty="0">
                <a:effectLst/>
              </a:rPr>
              <a:t>, </a:t>
            </a:r>
            <a:r>
              <a:rPr lang="ru-RU" sz="2400" dirty="0" err="1">
                <a:effectLst/>
              </a:rPr>
              <a:t>або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відбувається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займання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вибухання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чи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утворюється</a:t>
            </a:r>
            <a:r>
              <a:rPr lang="ru-RU" sz="2400" dirty="0">
                <a:effectLst/>
              </a:rPr>
              <a:t> нова </a:t>
            </a:r>
            <a:r>
              <a:rPr lang="ru-RU" sz="2400" dirty="0" err="1">
                <a:effectLst/>
              </a:rPr>
              <a:t>сполука</a:t>
            </a:r>
            <a:r>
              <a:rPr lang="ru-RU" sz="2400" dirty="0">
                <a:effectLst/>
              </a:rPr>
              <a:t>, яка </a:t>
            </a:r>
            <a:r>
              <a:rPr lang="ru-RU" sz="2400" dirty="0" err="1">
                <a:effectLst/>
              </a:rPr>
              <a:t>випадає</a:t>
            </a:r>
            <a:r>
              <a:rPr lang="ru-RU" sz="2400" dirty="0">
                <a:effectLst/>
              </a:rPr>
              <a:t> в осад (</a:t>
            </a:r>
            <a:r>
              <a:rPr lang="ru-RU" sz="2400" dirty="0" err="1">
                <a:effectLst/>
              </a:rPr>
              <a:t>танін</a:t>
            </a:r>
            <a:r>
              <a:rPr lang="ru-RU" sz="2400" dirty="0">
                <a:effectLst/>
              </a:rPr>
              <a:t> з </a:t>
            </a:r>
            <a:r>
              <a:rPr lang="ru-RU" sz="2400" dirty="0" err="1">
                <a:effectLst/>
              </a:rPr>
              <a:t>алкалоїдами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утворює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нерозчинні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сполуки</a:t>
            </a:r>
            <a:r>
              <a:rPr lang="ru-RU" sz="2400" dirty="0">
                <a:effectLst/>
              </a:rPr>
              <a:t>).</a:t>
            </a:r>
          </a:p>
          <a:p>
            <a:pPr marL="0" indent="0">
              <a:buNone/>
            </a:pPr>
            <a:r>
              <a:rPr lang="en-US" sz="2400" b="1" dirty="0" smtClean="0">
                <a:effectLst/>
              </a:rPr>
              <a:t>	</a:t>
            </a:r>
            <a:r>
              <a:rPr lang="ru-RU" sz="2400" b="1" dirty="0" err="1" smtClean="0">
                <a:effectLst/>
              </a:rPr>
              <a:t>Фізична</a:t>
            </a:r>
            <a:r>
              <a:rPr lang="ru-RU" sz="2400" dirty="0">
                <a:effectLst/>
              </a:rPr>
              <a:t> – </a:t>
            </a:r>
            <a:r>
              <a:rPr lang="ru-RU" sz="2400" dirty="0" err="1">
                <a:effectLst/>
              </a:rPr>
              <a:t>речовини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 smtClean="0">
                <a:effectLst/>
              </a:rPr>
              <a:t>зберігають</a:t>
            </a:r>
            <a:r>
              <a:rPr lang="en-US" sz="2400" dirty="0">
                <a:effectLst/>
              </a:rPr>
              <a:t> </a:t>
            </a:r>
            <a:r>
              <a:rPr lang="ru-RU" sz="2400" dirty="0" err="1" smtClean="0">
                <a:effectLst/>
              </a:rPr>
              <a:t>хімічні</a:t>
            </a:r>
            <a:r>
              <a:rPr lang="ru-RU" sz="2400" dirty="0">
                <a:effectLst/>
              </a:rPr>
              <a:t> та </a:t>
            </a:r>
            <a:r>
              <a:rPr lang="ru-RU" sz="2400" dirty="0" err="1">
                <a:effectLst/>
              </a:rPr>
              <a:t>фармакологічні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властивості</a:t>
            </a:r>
            <a:r>
              <a:rPr lang="ru-RU" sz="2400" dirty="0">
                <a:effectLst/>
              </a:rPr>
              <a:t>, але </a:t>
            </a:r>
            <a:r>
              <a:rPr lang="ru-RU" sz="2400" dirty="0" err="1">
                <a:effectLst/>
              </a:rPr>
              <a:t>агрегатний</a:t>
            </a:r>
            <a:r>
              <a:rPr lang="ru-RU" sz="2400" dirty="0">
                <a:effectLst/>
              </a:rPr>
              <a:t> стан </a:t>
            </a:r>
            <a:r>
              <a:rPr lang="ru-RU" sz="2400" dirty="0" err="1">
                <a:effectLst/>
              </a:rPr>
              <a:t>їх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змінюється</a:t>
            </a:r>
            <a:r>
              <a:rPr lang="ru-RU" sz="2400" dirty="0">
                <a:effectLst/>
              </a:rPr>
              <a:t> (так, порошки </a:t>
            </a:r>
            <a:r>
              <a:rPr lang="ru-RU" sz="2400" dirty="0" err="1">
                <a:effectLst/>
              </a:rPr>
              <a:t>фенілсаліцилату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камфори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під</a:t>
            </a:r>
            <a:r>
              <a:rPr lang="ru-RU" sz="2400" dirty="0">
                <a:effectLst/>
              </a:rPr>
              <a:t> час </a:t>
            </a:r>
            <a:r>
              <a:rPr lang="ru-RU" sz="2400" dirty="0" err="1">
                <a:effectLst/>
              </a:rPr>
              <a:t>змішування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утворюють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напіврідку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масу</a:t>
            </a:r>
            <a:r>
              <a:rPr lang="ru-RU" sz="2400" dirty="0">
                <a:effectLst/>
              </a:rPr>
              <a:t>).</a:t>
            </a:r>
          </a:p>
          <a:p>
            <a:pPr marL="0" indent="0">
              <a:buNone/>
            </a:pPr>
            <a:r>
              <a:rPr lang="en-US" sz="2400" b="1" dirty="0" smtClean="0">
                <a:effectLst/>
              </a:rPr>
              <a:t>	</a:t>
            </a:r>
            <a:r>
              <a:rPr lang="ru-RU" sz="2400" b="1" dirty="0" err="1" smtClean="0">
                <a:effectLst/>
              </a:rPr>
              <a:t>Фармакологічна</a:t>
            </a:r>
            <a:r>
              <a:rPr lang="ru-RU" sz="2400" dirty="0">
                <a:effectLst/>
              </a:rPr>
              <a:t> – </a:t>
            </a:r>
            <a:r>
              <a:rPr lang="ru-RU" sz="2400" dirty="0" err="1">
                <a:effectLst/>
              </a:rPr>
              <a:t>виписані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речовини</a:t>
            </a:r>
            <a:r>
              <a:rPr lang="ru-RU" sz="2400" dirty="0">
                <a:effectLst/>
              </a:rPr>
              <a:t> при </a:t>
            </a:r>
            <a:r>
              <a:rPr lang="ru-RU" sz="2400" dirty="0" err="1">
                <a:effectLst/>
              </a:rPr>
              <a:t>введенні</a:t>
            </a:r>
            <a:r>
              <a:rPr lang="ru-RU" sz="2400" dirty="0">
                <a:effectLst/>
              </a:rPr>
              <a:t> в </a:t>
            </a:r>
            <a:r>
              <a:rPr lang="ru-RU" sz="2400" dirty="0" err="1">
                <a:effectLst/>
              </a:rPr>
              <a:t>організм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діють</a:t>
            </a:r>
            <a:r>
              <a:rPr lang="ru-RU" sz="2400" dirty="0">
                <a:effectLst/>
              </a:rPr>
              <a:t> у </a:t>
            </a:r>
            <a:r>
              <a:rPr lang="ru-RU" sz="2400" dirty="0" err="1">
                <a:effectLst/>
              </a:rPr>
              <a:t>різних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напрямках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або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ослаблюють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дію</a:t>
            </a:r>
            <a:r>
              <a:rPr lang="ru-RU" sz="2400" dirty="0">
                <a:effectLst/>
              </a:rPr>
              <a:t> одна </a:t>
            </a:r>
            <a:r>
              <a:rPr lang="ru-RU" sz="2400" dirty="0" err="1">
                <a:effectLst/>
              </a:rPr>
              <a:t>другої</a:t>
            </a:r>
            <a:r>
              <a:rPr lang="ru-RU" sz="2400" dirty="0">
                <a:effectLst/>
              </a:rPr>
              <a:t> (</a:t>
            </a:r>
            <a:r>
              <a:rPr lang="ru-RU" sz="2400" dirty="0" err="1">
                <a:effectLst/>
              </a:rPr>
              <a:t>сульфаніламідні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препарати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новокаїн</a:t>
            </a:r>
            <a:r>
              <a:rPr lang="ru-RU" sz="2400" dirty="0" smtClean="0">
                <a:effectLst/>
              </a:rPr>
              <a:t>).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76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Контрольні питання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5661248"/>
          </a:xfrm>
        </p:spPr>
        <p:txBody>
          <a:bodyPr/>
          <a:lstStyle/>
          <a:p>
            <a:pPr marL="0" indent="0">
              <a:buNone/>
            </a:pP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2" action="ppaction://hlinkfile"/>
              </a:rPr>
              <a:t>1. Дайте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2" action="ppaction://hlinkfile"/>
              </a:rPr>
              <a:t>визначення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2" action="ppaction://hlinkfile"/>
              </a:rPr>
              <a:t> рецепта.</a:t>
            </a:r>
            <a:endParaRPr lang="ru-RU" sz="1800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3" action="ppaction://hlinkfile"/>
              </a:rPr>
              <a:t>2.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3" action="ppaction://hlinkfile"/>
              </a:rPr>
              <a:t>Назвіть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3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3" action="ppaction://hlinkfile"/>
              </a:rPr>
              <a:t>складові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3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3" action="ppaction://hlinkfile"/>
              </a:rPr>
              <a:t>частини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3" action="ppaction://hlinkfile"/>
              </a:rPr>
              <a:t> рецепта.</a:t>
            </a:r>
            <a:endParaRPr lang="ru-RU" sz="1800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4" action="ppaction://hlinkfile"/>
              </a:rPr>
              <a:t>3.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4" action="ppaction://hlinkfile"/>
              </a:rPr>
              <a:t>Що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4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4" action="ppaction://hlinkfile"/>
              </a:rPr>
              <a:t>вказують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4" action="ppaction://hlinkfile"/>
              </a:rPr>
              <a:t> в </a:t>
            </a:r>
            <a:r>
              <a:rPr lang="en-US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4" action="ppaction://hlinkfile"/>
              </a:rPr>
              <a:t>Inscriptio</a:t>
            </a:r>
            <a:r>
              <a:rPr lang="en-US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4" action="ppaction://hlinkfile"/>
              </a:rPr>
              <a:t>?</a:t>
            </a:r>
            <a:endParaRPr lang="en-US" sz="1800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US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5" action="ppaction://hlinkfile"/>
              </a:rPr>
              <a:t>4.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5" action="ppaction://hlinkfile"/>
              </a:rPr>
              <a:t>Що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5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5" action="ppaction://hlinkfile"/>
              </a:rPr>
              <a:t>вказують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5" action="ppaction://hlinkfile"/>
              </a:rPr>
              <a:t> у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5" action="ppaction://hlinkfile"/>
              </a:rPr>
              <a:t>другій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5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5" action="ppaction://hlinkfile"/>
              </a:rPr>
              <a:t>частині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5" action="ppaction://hlinkfile"/>
              </a:rPr>
              <a:t> рецепта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</a:rPr>
              <a:t>?</a:t>
            </a:r>
          </a:p>
          <a:p>
            <a:pPr marL="0" indent="0">
              <a:buNone/>
            </a:pP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6" action="ppaction://hlinkfile"/>
              </a:rPr>
              <a:t>5. Як в рецептах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6" action="ppaction://hlinkfile"/>
              </a:rPr>
              <a:t>вказують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6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6" action="ppaction://hlinkfile"/>
              </a:rPr>
              <a:t>масу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6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6" action="ppaction://hlinkfile"/>
              </a:rPr>
              <a:t>лікарських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6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6" action="ppaction://hlinkfile"/>
              </a:rPr>
              <a:t>речовин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6" action="ppaction://hlinkfile"/>
              </a:rPr>
              <a:t>?</a:t>
            </a:r>
            <a:endParaRPr lang="ru-RU" sz="1800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7" action="ppaction://hlinkfile"/>
              </a:rPr>
              <a:t>6. Дайте характеристику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7" action="ppaction://hlinkfile"/>
              </a:rPr>
              <a:t>третьої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7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7" action="ppaction://hlinkfile"/>
              </a:rPr>
              <a:t>частини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7" action="ppaction://hlinkfile"/>
              </a:rPr>
              <a:t> рецепта.</a:t>
            </a:r>
            <a:endParaRPr lang="ru-RU" sz="1800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8" action="ppaction://hlinkfile"/>
              </a:rPr>
              <a:t>7.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8" action="ppaction://hlinkfile"/>
              </a:rPr>
              <a:t>Що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8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8" action="ppaction://hlinkfile"/>
              </a:rPr>
              <a:t>вказують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8" action="ppaction://hlinkfile"/>
              </a:rPr>
              <a:t> на бланку рецепта у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8" action="ppaction://hlinkfile"/>
              </a:rPr>
              <a:t>випадку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8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8" action="ppaction://hlinkfile"/>
              </a:rPr>
              <a:t>термінового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8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8" action="ppaction://hlinkfile"/>
              </a:rPr>
              <a:t>відпуску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8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8" action="ppaction://hlinkfile"/>
              </a:rPr>
              <a:t>ліків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8" action="ppaction://hlinkfile"/>
              </a:rPr>
              <a:t>?</a:t>
            </a:r>
            <a:endParaRPr lang="ru-RU" sz="1800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9" action="ppaction://hlinkfile"/>
              </a:rPr>
              <a:t>8. Як в рецептах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9" action="ppaction://hlinkfile"/>
              </a:rPr>
              <a:t>зазначають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9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9" action="ppaction://hlinkfile"/>
              </a:rPr>
              <a:t>об’єм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9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9" action="ppaction://hlinkfile"/>
              </a:rPr>
              <a:t>лікарських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9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9" action="ppaction://hlinkfile"/>
              </a:rPr>
              <a:t>речовин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9" action="ppaction://hlinkfile"/>
              </a:rPr>
              <a:t>?</a:t>
            </a:r>
            <a:endParaRPr lang="ru-RU" sz="1800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0" action="ppaction://hlinkfile"/>
              </a:rPr>
              <a:t>9.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0" action="ppaction://hlinkfile"/>
              </a:rPr>
              <a:t>Що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0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0" action="ppaction://hlinkfile"/>
              </a:rPr>
              <a:t>вказують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0" action="ppaction://hlinkfile"/>
              </a:rPr>
              <a:t> у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0" action="ppaction://hlinkfile"/>
              </a:rPr>
              <a:t>сигнатурі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0" action="ppaction://hlinkfile"/>
              </a:rPr>
              <a:t>?</a:t>
            </a:r>
            <a:endParaRPr lang="ru-RU" sz="1800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1" action="ppaction://hlinkfile"/>
              </a:rPr>
              <a:t>10.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1" action="ppaction://hlinkfile"/>
              </a:rPr>
              <a:t>Що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1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1" action="ppaction://hlinkfile"/>
              </a:rPr>
              <a:t>таке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1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1" action="ppaction://hlinkfile"/>
              </a:rPr>
              <a:t>простий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1" action="ppaction://hlinkfile"/>
              </a:rPr>
              <a:t> рецепт?</a:t>
            </a:r>
            <a:endParaRPr lang="ru-RU" sz="1800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2" action="ppaction://hlinkfile"/>
              </a:rPr>
              <a:t>11.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2" action="ppaction://hlinkfile"/>
              </a:rPr>
              <a:t>Назвіть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2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2" action="ppaction://hlinkfile"/>
              </a:rPr>
              <a:t>види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2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2" action="ppaction://hlinkfile"/>
              </a:rPr>
              <a:t>рецептів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2" action="ppaction://hlinkfile"/>
              </a:rPr>
              <a:t>.</a:t>
            </a:r>
            <a:endParaRPr lang="ru-RU" sz="1800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3" action="ppaction://hlinkfile"/>
              </a:rPr>
              <a:t>12.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3" action="ppaction://hlinkfile"/>
              </a:rPr>
              <a:t>Що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3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3" action="ppaction://hlinkfile"/>
              </a:rPr>
              <a:t>вказують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3" action="ppaction://hlinkfile"/>
              </a:rPr>
              <a:t> у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3" action="ppaction://hlinkfile"/>
              </a:rPr>
              <a:t>скороченому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3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3" action="ppaction://hlinkfile"/>
              </a:rPr>
              <a:t>рецепті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3" action="ppaction://hlinkfile"/>
              </a:rPr>
              <a:t>?</a:t>
            </a:r>
            <a:endParaRPr lang="ru-RU" sz="1800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4" action="ppaction://hlinkfile"/>
              </a:rPr>
              <a:t>13. Дайте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4" action="ppaction://hlinkfile"/>
              </a:rPr>
              <a:t>визначення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4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4" action="ppaction://hlinkfile"/>
              </a:rPr>
              <a:t>фармакологічної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4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4" action="ppaction://hlinkfile"/>
              </a:rPr>
              <a:t>несумісності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4" action="ppaction://hlinkfile"/>
              </a:rPr>
              <a:t>.</a:t>
            </a:r>
            <a:endParaRPr lang="ru-RU" sz="1800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5" action="ppaction://hlinkfile"/>
              </a:rPr>
              <a:t>14. Як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5" action="ppaction://hlinkfile"/>
              </a:rPr>
              <a:t>зберігаються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5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5" action="ppaction://hlinkfile"/>
              </a:rPr>
              <a:t>речовини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5" action="ppaction://hlinkfile"/>
              </a:rPr>
              <a:t> Списку А?</a:t>
            </a:r>
            <a:endParaRPr lang="ru-RU" sz="1800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6" action="ppaction://hlinkfile"/>
              </a:rPr>
              <a:t>15. Як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6" action="ppaction://hlinkfile"/>
              </a:rPr>
              <a:t>зберігаються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6" action="ppaction://hlinkfile"/>
              </a:rPr>
              <a:t> </a:t>
            </a:r>
            <a:r>
              <a:rPr lang="ru-RU" sz="1800" u="sng" dirty="0" err="1">
                <a:solidFill>
                  <a:schemeClr val="accent4">
                    <a:lumMod val="10000"/>
                  </a:schemeClr>
                </a:solidFill>
                <a:effectLst/>
                <a:hlinkClick r:id="rId16" action="ppaction://hlinkfile"/>
              </a:rPr>
              <a:t>речовини</a:t>
            </a:r>
            <a:r>
              <a:rPr lang="ru-RU" sz="1800" u="sng" dirty="0">
                <a:solidFill>
                  <a:schemeClr val="accent4">
                    <a:lumMod val="10000"/>
                  </a:schemeClr>
                </a:solidFill>
                <a:effectLst/>
                <a:hlinkClick r:id="rId16" action="ppaction://hlinkfile"/>
              </a:rPr>
              <a:t> Списку Б?</a:t>
            </a:r>
            <a:endParaRPr lang="ru-RU" sz="1800" u="sng" dirty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61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0" y="13288"/>
            <a:ext cx="9136569" cy="6844711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практиці ветеринарної медицини дуже часто лікувальні і фармацевтичні функції виконує одна і та ж особа (лікар, фельдшер</a:t>
            </a:r>
            <a:r>
              <a:rPr lang="uk-UA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uk-UA" sz="4000" b="1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сновні завдання рецептури</a:t>
            </a:r>
          </a:p>
          <a:p>
            <a:r>
              <a:rPr lang="uk-UA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засвоєння 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загальних принципів оформлення рецептів і складання рецептурних прописів, </a:t>
            </a:r>
            <a:endParaRPr lang="uk-UA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уміння 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виготовляти різні лікарські форми, виписувати на них рецепти і відпускати ліки споживачам.</a:t>
            </a:r>
            <a:endParaRPr lang="ru-RU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5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82"/>
            <a:ext cx="7990656" cy="1732806"/>
          </a:xfrm>
        </p:spPr>
        <p:txBody>
          <a:bodyPr/>
          <a:lstStyle/>
          <a:p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2. Поняття </a:t>
            </a:r>
            <a:r>
              <a:rPr lang="ru-RU" sz="3600" dirty="0">
                <a:effectLst/>
              </a:rPr>
              <a:t>про </a:t>
            </a:r>
            <a:r>
              <a:rPr lang="ru-RU" sz="3600" dirty="0" err="1">
                <a:effectLst/>
              </a:rPr>
              <a:t>лікарську</a:t>
            </a:r>
            <a:r>
              <a:rPr lang="ru-RU" sz="3600" dirty="0">
                <a:effectLst/>
              </a:rPr>
              <a:t> </a:t>
            </a:r>
            <a:r>
              <a:rPr lang="ru-RU" sz="3600" dirty="0" err="1" smtClean="0">
                <a:effectLst/>
              </a:rPr>
              <a:t>речовину</a:t>
            </a:r>
            <a:r>
              <a:rPr lang="ru-RU" sz="3600" dirty="0" smtClean="0">
                <a:effectLst/>
              </a:rPr>
              <a:t>, </a:t>
            </a:r>
            <a:r>
              <a:rPr lang="ru-RU" sz="3600" dirty="0" err="1" smtClean="0">
                <a:effectLst/>
              </a:rPr>
              <a:t>лікарську</a:t>
            </a:r>
            <a:r>
              <a:rPr lang="ru-RU" sz="3600" dirty="0" smtClean="0">
                <a:effectLst/>
              </a:rPr>
              <a:t> </a:t>
            </a:r>
            <a:r>
              <a:rPr lang="ru-RU" sz="3600" dirty="0" err="1" smtClean="0">
                <a:effectLst/>
              </a:rPr>
              <a:t>сировину</a:t>
            </a:r>
            <a:r>
              <a:rPr lang="ru-RU" sz="3600" dirty="0" smtClean="0">
                <a:effectLst/>
              </a:rPr>
              <a:t>, </a:t>
            </a:r>
            <a:r>
              <a:rPr lang="ru-RU" sz="3600" dirty="0" err="1" smtClean="0">
                <a:effectLst/>
              </a:rPr>
              <a:t>лікарську</a:t>
            </a:r>
            <a:r>
              <a:rPr lang="ru-RU" sz="3600" dirty="0" smtClean="0">
                <a:effectLst/>
              </a:rPr>
              <a:t> препарат, </a:t>
            </a:r>
            <a:r>
              <a:rPr lang="ru-RU" sz="3600" dirty="0" err="1" smtClean="0">
                <a:effectLst/>
              </a:rPr>
              <a:t>лікарську</a:t>
            </a:r>
            <a:r>
              <a:rPr lang="ru-RU" sz="3600" dirty="0" smtClean="0">
                <a:effectLst/>
              </a:rPr>
              <a:t> форму</a:t>
            </a:r>
            <a:r>
              <a:rPr lang="ru-RU" dirty="0" smtClean="0">
                <a:effectLst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92896"/>
            <a:ext cx="8712968" cy="4176464"/>
          </a:xfrm>
        </p:spPr>
        <p:txBody>
          <a:bodyPr/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FF0000"/>
                </a:solidFill>
                <a:effectLst/>
              </a:rPr>
              <a:t>1. </a:t>
            </a:r>
            <a:r>
              <a:rPr lang="uk-UA" sz="3600" b="1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Лікарською речовиною </a:t>
            </a:r>
            <a:r>
              <a:rPr lang="uk-UA" sz="36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називається 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uk-UA" sz="36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хімічний елемент, хімічна сполука, біологічна речовина), яка має лікувальні </a:t>
            </a:r>
            <a:r>
              <a:rPr lang="uk-UA" sz="36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властивості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8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86450"/>
          </a:xfrm>
        </p:spPr>
        <p:txBody>
          <a:bodyPr/>
          <a:lstStyle/>
          <a:p>
            <a:r>
              <a:rPr lang="uk-UA" b="1" i="1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Лікарська сировина</a:t>
            </a:r>
            <a:r>
              <a:rPr lang="uk-UA" b="1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 - матеріал, з якого виготовляють лікарські речовини. </a:t>
            </a:r>
            <a:endParaRPr lang="uk-UA" b="1" dirty="0" smtClean="0">
              <a:solidFill>
                <a:srgbClr val="FFFF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b="1" dirty="0" smtClean="0">
              <a:solidFill>
                <a:srgbClr val="FFFF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Вона 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 бути природного (мінерального), рослинного, </a:t>
            </a:r>
            <a:endParaRPr lang="uk-UA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тваринного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uk-UA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мікробного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uk-UA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синтетичного </a:t>
            </a:r>
            <a:r>
              <a:rPr lang="uk-UA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 напівсинтетичного походження.</a:t>
            </a:r>
            <a:endParaRPr lang="ru-RU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3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252520" cy="68580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uk-UA" dirty="0">
                <a:solidFill>
                  <a:srgbClr val="FFFF00"/>
                </a:solidFill>
                <a:effectLst/>
              </a:rPr>
              <a:t>Лікарська сировина синтетичного або напівсинтетичного походження</a:t>
            </a:r>
            <a:r>
              <a:rPr lang="uk-UA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uk-UA" b="1" dirty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Лікарський препарат</a:t>
            </a:r>
            <a:r>
              <a:rPr lang="uk-UA" dirty="0">
                <a:solidFill>
                  <a:schemeClr val="bg2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uk-UA" dirty="0">
                <a:effectLst/>
              </a:rPr>
              <a:t>- це лікарський засіб у відповідній лікарській формі, який офіційно дозволено застосовувати для лікування, профілактики та діагностики захворювань людей і тварин.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2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макета «Медицинский»">
  <a:themeElements>
    <a:clrScheme name="Тема Offic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Тема Offic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1079</Words>
  <Application>Microsoft Office PowerPoint</Application>
  <PresentationFormat>Экран (4:3)</PresentationFormat>
  <Paragraphs>151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Шаблон макета «Медицинский»</vt:lpstr>
      <vt:lpstr>Тема Office</vt:lpstr>
      <vt:lpstr>Апекс</vt:lpstr>
      <vt:lpstr>ВСП «Компаніївський фаховий коледж ветеринарної медицини БНАУ»</vt:lpstr>
      <vt:lpstr>ПЛАН</vt:lpstr>
      <vt:lpstr>Предмет і завдання рецептури  </vt:lpstr>
      <vt:lpstr>Презентация PowerPoint</vt:lpstr>
      <vt:lpstr> 2. Поняття про лікарську речовину, лікарську сировину, лікарську препарат, лікарську форму.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Фармокопея, інструкція із застосування нових засобів.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Поняття про рецепт та правила його виписування на ветеринарні препарати.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Контрольні питання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 «Компаніївський фаховий коледж ветеринарної медицини БНАУ»</dc:title>
  <dc:creator>Asus</dc:creator>
  <cp:lastModifiedBy>Пользователь Windows</cp:lastModifiedBy>
  <cp:revision>16</cp:revision>
  <dcterms:created xsi:type="dcterms:W3CDTF">2020-09-10T15:40:45Z</dcterms:created>
  <dcterms:modified xsi:type="dcterms:W3CDTF">2023-11-23T09:40:03Z</dcterms:modified>
</cp:coreProperties>
</file>