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</p:sldMasterIdLst>
  <p:sldIdLst>
    <p:sldId id="256" r:id="rId6"/>
    <p:sldId id="266" r:id="rId7"/>
    <p:sldId id="267" r:id="rId8"/>
    <p:sldId id="331" r:id="rId9"/>
    <p:sldId id="336" r:id="rId10"/>
    <p:sldId id="270" r:id="rId11"/>
    <p:sldId id="268" r:id="rId12"/>
    <p:sldId id="269" r:id="rId13"/>
    <p:sldId id="271" r:id="rId14"/>
    <p:sldId id="272" r:id="rId15"/>
    <p:sldId id="273" r:id="rId16"/>
    <p:sldId id="315" r:id="rId17"/>
    <p:sldId id="316" r:id="rId18"/>
    <p:sldId id="275" r:id="rId19"/>
    <p:sldId id="276" r:id="rId20"/>
    <p:sldId id="277" r:id="rId21"/>
    <p:sldId id="280" r:id="rId22"/>
    <p:sldId id="278" r:id="rId23"/>
    <p:sldId id="332" r:id="rId24"/>
    <p:sldId id="335" r:id="rId25"/>
    <p:sldId id="279" r:id="rId26"/>
    <p:sldId id="281" r:id="rId27"/>
    <p:sldId id="283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14" r:id="rId45"/>
    <p:sldId id="337" r:id="rId46"/>
    <p:sldId id="326" r:id="rId47"/>
    <p:sldId id="327" r:id="rId48"/>
    <p:sldId id="328" r:id="rId49"/>
    <p:sldId id="330" r:id="rId50"/>
    <p:sldId id="329" r:id="rId51"/>
    <p:sldId id="303" r:id="rId52"/>
    <p:sldId id="299" r:id="rId53"/>
    <p:sldId id="317" r:id="rId54"/>
    <p:sldId id="300" r:id="rId55"/>
    <p:sldId id="301" r:id="rId56"/>
    <p:sldId id="302" r:id="rId57"/>
    <p:sldId id="305" r:id="rId58"/>
    <p:sldId id="308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09" r:id="rId67"/>
    <p:sldId id="310" r:id="rId68"/>
    <p:sldId id="312" r:id="rId69"/>
    <p:sldId id="313" r:id="rId70"/>
    <p:sldId id="325" r:id="rId71"/>
    <p:sldId id="338" r:id="rId7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6%D0%B8%D1%82%D1%82%D1%8F" TargetMode="External"/><Relationship Id="rId2" Type="http://schemas.openxmlformats.org/officeDocument/2006/relationships/hyperlink" Target="https://uk.wikipedia.org/wiki/%D0%9B%D0%B0%D1%82%D0%B8%D0%BD%D1%81%D1%8C%D0%BA%D0%B0_%D0%BC%D0%BE%D0%B2%D0%B0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uk.wikipedia.org/wiki/%D0%90%D0%BC%D1%96%D0%BD%D0%B8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7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2%D1%96%D1%82%D0%B0%D0%BC%D1%96%D0%BD_D" TargetMode="Externa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rgbClr val="FFFF00"/>
                </a:solidFill>
                <a:latin typeface="+mn-lt"/>
              </a:rPr>
              <a:t>Міністерство освіти і науки України</a:t>
            </a:r>
            <a:br>
              <a:rPr lang="uk-UA" sz="4400" dirty="0" smtClean="0">
                <a:solidFill>
                  <a:srgbClr val="FFFF00"/>
                </a:solidFill>
                <a:latin typeface="+mn-lt"/>
              </a:rPr>
            </a:br>
            <a:r>
              <a:rPr lang="uk-UA" sz="4400" dirty="0" smtClean="0">
                <a:solidFill>
                  <a:srgbClr val="FFFF00"/>
                </a:solidFill>
                <a:latin typeface="+mn-lt"/>
              </a:rPr>
              <a:t>ВСП  </a:t>
            </a:r>
            <a:r>
              <a:rPr lang="uk-UA" sz="4400" dirty="0" err="1" smtClean="0">
                <a:solidFill>
                  <a:srgbClr val="FFFF00"/>
                </a:solidFill>
                <a:latin typeface="+mn-lt"/>
              </a:rPr>
              <a:t>“Компаніївський</a:t>
            </a:r>
            <a:r>
              <a:rPr lang="uk-UA" sz="4400" dirty="0" smtClean="0">
                <a:solidFill>
                  <a:srgbClr val="FFFF00"/>
                </a:solidFill>
                <a:latin typeface="+mn-lt"/>
              </a:rPr>
              <a:t> фаховий коледж ветеринарної медицини БНАУ”</a:t>
            </a:r>
            <a:br>
              <a:rPr lang="uk-UA" sz="4400" dirty="0" smtClean="0">
                <a:solidFill>
                  <a:srgbClr val="FFFF00"/>
                </a:solidFill>
                <a:latin typeface="+mn-lt"/>
              </a:rPr>
            </a:br>
            <a:r>
              <a:rPr lang="uk-UA" sz="440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uk-UA" sz="4400" dirty="0" smtClean="0">
                <a:solidFill>
                  <a:srgbClr val="FFFF00"/>
                </a:solidFill>
                <a:latin typeface="+mn-lt"/>
              </a:rPr>
            </a:br>
            <a:r>
              <a:rPr lang="uk-UA" sz="440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uk-UA" sz="4400" dirty="0" smtClean="0">
                <a:solidFill>
                  <a:srgbClr val="FFFF00"/>
                </a:solidFill>
                <a:latin typeface="+mn-lt"/>
              </a:rPr>
            </a:br>
            <a:r>
              <a:rPr lang="uk-UA" sz="4400" dirty="0" err="1" smtClean="0">
                <a:solidFill>
                  <a:srgbClr val="FFFF00"/>
                </a:solidFill>
                <a:latin typeface="+mn-lt"/>
              </a:rPr>
              <a:t>Компаніївка</a:t>
            </a:r>
            <a:r>
              <a:rPr lang="uk-UA" sz="4400" dirty="0" smtClean="0">
                <a:solidFill>
                  <a:srgbClr val="FFFF00"/>
                </a:solidFill>
                <a:latin typeface="+mn-lt"/>
              </a:rPr>
              <a:t>-2025</a:t>
            </a:r>
            <a:r>
              <a:rPr lang="uk-UA" sz="4400" dirty="0" smtClean="0">
                <a:latin typeface="+mn-lt"/>
              </a:rPr>
              <a:t/>
            </a:r>
            <a:br>
              <a:rPr lang="uk-UA" sz="4400" dirty="0" smtClean="0">
                <a:latin typeface="+mn-lt"/>
              </a:rPr>
            </a:br>
            <a:endParaRPr lang="uk-UA" sz="4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 Ознаки нестачі вітаміну В1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pPr algn="ctr">
              <a:buNone/>
            </a:pPr>
            <a:r>
              <a:rPr lang="uk-UA" sz="2800" b="1" dirty="0" smtClean="0">
                <a:solidFill>
                  <a:srgbClr val="7030A0"/>
                </a:solidFill>
              </a:rPr>
              <a:t>Ранні ознаки </a:t>
            </a:r>
          </a:p>
          <a:p>
            <a:r>
              <a:rPr lang="uk-UA" dirty="0" smtClean="0"/>
              <a:t>втрата апетиту, </a:t>
            </a:r>
          </a:p>
          <a:p>
            <a:r>
              <a:rPr lang="uk-UA" dirty="0" smtClean="0"/>
              <a:t>м’язова слабкість, </a:t>
            </a:r>
          </a:p>
          <a:p>
            <a:r>
              <a:rPr lang="uk-UA" dirty="0" smtClean="0"/>
              <a:t>зниження ваги, </a:t>
            </a:r>
          </a:p>
          <a:p>
            <a:r>
              <a:rPr lang="uk-UA" dirty="0" smtClean="0"/>
              <a:t>біль по ходу нервових стовбурів, </a:t>
            </a:r>
          </a:p>
          <a:p>
            <a:r>
              <a:rPr lang="uk-UA" dirty="0" smtClean="0"/>
              <a:t>почуття оніміння</a:t>
            </a:r>
          </a:p>
          <a:p>
            <a:pPr algn="ctr">
              <a:buNone/>
            </a:pPr>
            <a:r>
              <a:rPr lang="uk-UA" sz="3200" b="1" dirty="0" smtClean="0">
                <a:solidFill>
                  <a:srgbClr val="7030A0"/>
                </a:solidFill>
              </a:rPr>
              <a:t>У тяжких випадках</a:t>
            </a:r>
          </a:p>
          <a:p>
            <a:r>
              <a:rPr lang="uk-UA" dirty="0" smtClean="0"/>
              <a:t>Розвивається множинне запалення нервів. На цій стадії розвитку хвороба отримала назву харчового поліневриту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uk-UA" dirty="0" smtClean="0"/>
              <a:t>     </a:t>
            </a:r>
            <a:r>
              <a:rPr lang="uk-UA" sz="3200" dirty="0" smtClean="0"/>
              <a:t>Гіповітаміноз В1  частіше спостерігається в молодняку тварин і птиці, коли в них недостатньо функціонує мікрофлора  травного каналу. </a:t>
            </a:r>
          </a:p>
          <a:p>
            <a:pPr marL="0">
              <a:spcBef>
                <a:spcPts val="0"/>
              </a:spcBef>
              <a:buNone/>
            </a:pPr>
            <a:r>
              <a:rPr lang="uk-UA" sz="3200" dirty="0" smtClean="0"/>
              <a:t>     Дорослі жуйні повністю забезпечуються ендогенним вітаміном; </a:t>
            </a:r>
          </a:p>
          <a:p>
            <a:pPr marL="0">
              <a:spcBef>
                <a:spcPts val="0"/>
              </a:spcBef>
              <a:buNone/>
            </a:pPr>
            <a:r>
              <a:rPr lang="uk-UA" sz="3200" dirty="0" smtClean="0"/>
              <a:t>    коні, свині, птиця і хутрові звірі – частково, що зумовлює необхідність постійного надходження його з кормами</a:t>
            </a:r>
          </a:p>
          <a:p>
            <a:pPr marL="0">
              <a:spcBef>
                <a:spcPts val="0"/>
              </a:spcBef>
              <a:buNone/>
            </a:pPr>
            <a:r>
              <a:rPr lang="uk-UA" sz="3600" b="1" dirty="0" smtClean="0">
                <a:solidFill>
                  <a:srgbClr val="7030A0"/>
                </a:solidFill>
              </a:rPr>
              <a:t>Дози всередину: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поросятам – 0,025…0,04;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err="1" smtClean="0"/>
              <a:t>норкам-</a:t>
            </a:r>
            <a:r>
              <a:rPr lang="uk-UA" dirty="0" smtClean="0"/>
              <a:t> 0,005…0,01;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курчатам – 0,003…0,004 г. </a:t>
            </a:r>
          </a:p>
          <a:p>
            <a:endParaRPr lang="ru-RU" dirty="0"/>
          </a:p>
        </p:txBody>
      </p:sp>
      <p:pic>
        <p:nvPicPr>
          <p:cNvPr id="57348" name="Picture 4" descr="Продам Молодняк птиці, Умань — APKUA"/>
          <p:cNvPicPr>
            <a:picLocks noChangeAspect="1" noChangeArrowheads="1"/>
          </p:cNvPicPr>
          <p:nvPr/>
        </p:nvPicPr>
        <p:blipFill>
          <a:blip r:embed="rId2"/>
          <a:srcRect t="27546"/>
          <a:stretch>
            <a:fillRect/>
          </a:stretch>
        </p:blipFill>
        <p:spPr bwMode="auto">
          <a:xfrm>
            <a:off x="5357786" y="4286256"/>
            <a:ext cx="3786214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857628"/>
          </a:xfrm>
        </p:spPr>
        <p:txBody>
          <a:bodyPr/>
          <a:lstStyle/>
          <a:p>
            <a:pPr algn="ctr">
              <a:buNone/>
            </a:pPr>
            <a:r>
              <a:rPr lang="uk-UA" sz="4000" b="1" dirty="0" smtClean="0">
                <a:solidFill>
                  <a:srgbClr val="C00000"/>
                </a:solidFill>
              </a:rPr>
              <a:t>Тіаміну бромід (вітамін В</a:t>
            </a:r>
            <a:r>
              <a:rPr lang="uk-UA" sz="4000" b="1" baseline="-25000" dirty="0" smtClean="0">
                <a:solidFill>
                  <a:srgbClr val="C00000"/>
                </a:solidFill>
              </a:rPr>
              <a:t>1</a:t>
            </a:r>
            <a:r>
              <a:rPr lang="uk-UA" sz="4000" b="1" dirty="0" smtClean="0">
                <a:solidFill>
                  <a:srgbClr val="C00000"/>
                </a:solidFill>
              </a:rPr>
              <a:t>) – </a:t>
            </a:r>
            <a:r>
              <a:rPr lang="en-US" sz="4000" b="1" dirty="0" err="1" smtClean="0">
                <a:solidFill>
                  <a:srgbClr val="C00000"/>
                </a:solidFill>
              </a:rPr>
              <a:t>Thiamini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bromidum</a:t>
            </a:r>
            <a:r>
              <a:rPr lang="en-US" sz="40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uk-UA" b="1" i="1" dirty="0" smtClean="0"/>
              <a:t>Властивості:</a:t>
            </a:r>
            <a:r>
              <a:rPr lang="uk-UA" dirty="0" smtClean="0"/>
              <a:t> білий кристалічний порошок з специфічним запахом, гірко-солоного смаку, добре розчиняється у воді і спирту. Розчини термостабільні.</a:t>
            </a:r>
          </a:p>
          <a:p>
            <a:r>
              <a:rPr lang="uk-UA" b="1" i="1" dirty="0" smtClean="0"/>
              <a:t>Форма випуску:</a:t>
            </a:r>
            <a:r>
              <a:rPr lang="uk-UA" dirty="0" smtClean="0"/>
              <a:t> тіаміну бромід у таблетках і драже по 0,00258, 0,00645 і 0,0129; 3 % </a:t>
            </a:r>
            <a:r>
              <a:rPr lang="uk-UA" dirty="0" err="1" smtClean="0"/>
              <a:t>і</a:t>
            </a:r>
            <a:r>
              <a:rPr lang="uk-UA" dirty="0" smtClean="0"/>
              <a:t> 6 % розчин в ампулах по 1 </a:t>
            </a:r>
            <a:r>
              <a:rPr lang="uk-UA" dirty="0" err="1" smtClean="0"/>
              <a:t>мл</a:t>
            </a:r>
            <a:r>
              <a:rPr lang="uk-UA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Тиамина бромид (Thiamini bromidum): описание, рецепт, инструк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24" y="3500438"/>
            <a:ext cx="7286676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uk-UA" sz="4800" b="1" dirty="0" smtClean="0">
                <a:solidFill>
                  <a:srgbClr val="C00000"/>
                </a:solidFill>
              </a:rPr>
              <a:t>Застосування: </a:t>
            </a:r>
          </a:p>
          <a:p>
            <a:r>
              <a:rPr lang="uk-UA" dirty="0" smtClean="0"/>
              <a:t>для профілактики і лікування В</a:t>
            </a:r>
            <a:r>
              <a:rPr lang="uk-UA" baseline="-25000" dirty="0" smtClean="0"/>
              <a:t>1</a:t>
            </a:r>
            <a:r>
              <a:rPr lang="uk-UA" dirty="0" smtClean="0"/>
              <a:t>-авітамінозу, </a:t>
            </a:r>
          </a:p>
          <a:p>
            <a:r>
              <a:rPr lang="uk-UA" dirty="0" smtClean="0"/>
              <a:t>при захворюваннях центральної і периферійної нервової систем, </a:t>
            </a:r>
          </a:p>
          <a:p>
            <a:r>
              <a:rPr lang="uk-UA" dirty="0" smtClean="0"/>
              <a:t>пневмоніях, </a:t>
            </a:r>
          </a:p>
          <a:p>
            <a:r>
              <a:rPr lang="uk-UA" dirty="0" smtClean="0"/>
              <a:t>порушенні функції травного каналу – ентеритах, диспепсіях, </a:t>
            </a:r>
          </a:p>
          <a:p>
            <a:r>
              <a:rPr lang="uk-UA" dirty="0" smtClean="0"/>
              <a:t>тривалому застосуванні протимікробних засобів і отруєннях, особливо </a:t>
            </a:r>
            <a:r>
              <a:rPr lang="uk-UA" dirty="0" err="1" smtClean="0"/>
              <a:t>хлор-</a:t>
            </a:r>
            <a:r>
              <a:rPr lang="uk-UA" dirty="0" smtClean="0"/>
              <a:t> і фосфорорганічними пестицидами, </a:t>
            </a:r>
          </a:p>
          <a:p>
            <a:r>
              <a:rPr lang="uk-UA" dirty="0" smtClean="0"/>
              <a:t>для підвищення резистентності, поліпшення росту та розвитку.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147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3200" b="1" dirty="0" smtClean="0">
                <a:solidFill>
                  <a:srgbClr val="FF0000"/>
                </a:solidFill>
              </a:rPr>
              <a:t>Рибофлавін – </a:t>
            </a:r>
            <a:r>
              <a:rPr lang="en-US" sz="3200" b="1" dirty="0" err="1" smtClean="0">
                <a:solidFill>
                  <a:srgbClr val="FF0000"/>
                </a:solidFill>
              </a:rPr>
              <a:t>Riboflavinum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uk-UA" sz="3200" i="1" dirty="0" smtClean="0">
                <a:solidFill>
                  <a:srgbClr val="FF0000"/>
                </a:solidFill>
              </a:rPr>
              <a:t>Синонім:</a:t>
            </a:r>
            <a:r>
              <a:rPr lang="uk-UA" sz="3200" dirty="0" smtClean="0">
                <a:solidFill>
                  <a:srgbClr val="FF0000"/>
                </a:solidFill>
              </a:rPr>
              <a:t> вітамін В2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uk-UA" dirty="0" smtClean="0"/>
              <a:t>        Впливає багатосторонньо на обмінні процеси в організмі. Бере участь в окисно-відновних процесах, у вуглеводному, жировому і особливо в білковому обмінах.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  Склад і властивості: </a:t>
            </a:r>
            <a:r>
              <a:rPr lang="uk-UA" dirty="0" smtClean="0"/>
              <a:t>жовто-оранжевий кристалічний порошок, погано розчиняється у воді.</a:t>
            </a:r>
            <a:endParaRPr lang="ru-RU" dirty="0" smtClean="0"/>
          </a:p>
          <a:p>
            <a:pPr>
              <a:buNone/>
            </a:pPr>
            <a:r>
              <a:rPr lang="uk-UA" i="1" dirty="0" smtClean="0"/>
              <a:t>          Форма випуску:</a:t>
            </a:r>
            <a:r>
              <a:rPr lang="uk-UA" dirty="0" smtClean="0"/>
              <a:t> порошок, драже, таблетки.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5602" name="Picture 2" descr="Рибофлавин (витамин В-2), 100 мг, 100 капсул, Swanson купить по лучшей цене  в Киеве от компании Ситима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3643306" cy="3429000"/>
          </a:xfrm>
          <a:prstGeom prst="rect">
            <a:avLst/>
          </a:prstGeom>
          <a:noFill/>
        </p:spPr>
      </p:pic>
      <p:sp>
        <p:nvSpPr>
          <p:cNvPr id="25604" name="AutoShape 4" descr="Рибофлавин мононуклеотид ампулы 1% 1 мл №10 купить в аптеке в Киеве по  низкой це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Описание витаминов — Витамин В2 (рибофлавин) — «Арнебия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857628"/>
            <a:ext cx="3048000" cy="2762251"/>
          </a:xfrm>
          <a:prstGeom prst="rect">
            <a:avLst/>
          </a:prstGeom>
          <a:noFill/>
        </p:spPr>
      </p:pic>
      <p:pic>
        <p:nvPicPr>
          <p:cNvPr id="25608" name="Picture 8" descr="Рибофлавин, Nature's Way, 100 мг, 100 капсул купить по лучшей цене в Киеве  от компании Ситимам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143356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Джерело рибофлавіну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3357586"/>
          </a:xfrm>
        </p:spPr>
        <p:txBody>
          <a:bodyPr/>
          <a:lstStyle/>
          <a:p>
            <a:pPr marL="0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uk-UA" dirty="0" smtClean="0"/>
              <a:t>зародки і оболонки зернових, </a:t>
            </a:r>
          </a:p>
          <a:p>
            <a:pPr marL="0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uk-UA" dirty="0" smtClean="0"/>
              <a:t>зелені корми, </a:t>
            </a:r>
          </a:p>
          <a:p>
            <a:pPr marL="0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uk-UA" dirty="0" smtClean="0"/>
              <a:t>молоко, </a:t>
            </a:r>
          </a:p>
          <a:p>
            <a:pPr marL="0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uk-UA" dirty="0" smtClean="0"/>
              <a:t>дріжджі,</a:t>
            </a:r>
          </a:p>
          <a:p>
            <a:pPr marL="0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uk-UA" dirty="0" smtClean="0"/>
              <a:t> м’ясо, </a:t>
            </a:r>
          </a:p>
          <a:p>
            <a:pPr marL="0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uk-UA" dirty="0" smtClean="0"/>
              <a:t>печінка. </a:t>
            </a:r>
          </a:p>
          <a:p>
            <a:pPr marL="0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uk-UA" dirty="0" smtClean="0"/>
              <a:t>Синтезується мікроорганізмами в травному каналі. Одержують також синтетично.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2770" name="Picture 2" descr="6 переваг зародків пшениці: від стимуляції імунної системи до поліпшення  здоров'я м'язі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8"/>
            <a:ext cx="2143108" cy="2285992"/>
          </a:xfrm>
          <a:prstGeom prst="rect">
            <a:avLst/>
          </a:prstGeom>
          <a:noFill/>
        </p:spPr>
      </p:pic>
      <p:pic>
        <p:nvPicPr>
          <p:cNvPr id="32772" name="Picture 4" descr="Грубі та зелені корми - презентація з біології"/>
          <p:cNvPicPr>
            <a:picLocks noChangeAspect="1" noChangeArrowheads="1"/>
          </p:cNvPicPr>
          <p:nvPr/>
        </p:nvPicPr>
        <p:blipFill>
          <a:blip r:embed="rId3"/>
          <a:srcRect l="1948" t="18111" r="1623" b="3899"/>
          <a:stretch>
            <a:fillRect/>
          </a:stretch>
        </p:blipFill>
        <p:spPr bwMode="auto">
          <a:xfrm>
            <a:off x="2285984" y="4643446"/>
            <a:ext cx="2928958" cy="2214554"/>
          </a:xfrm>
          <a:prstGeom prst="rect">
            <a:avLst/>
          </a:prstGeom>
          <a:noFill/>
        </p:spPr>
      </p:pic>
      <p:pic>
        <p:nvPicPr>
          <p:cNvPr id="32774" name="Picture 6" descr="Печінка свиняча - Мясо Оптом Киев | Global Meat"/>
          <p:cNvPicPr>
            <a:picLocks noChangeAspect="1" noChangeArrowheads="1"/>
          </p:cNvPicPr>
          <p:nvPr/>
        </p:nvPicPr>
        <p:blipFill>
          <a:blip r:embed="rId4"/>
          <a:srcRect l="4128" t="18750" r="6422" b="14772"/>
          <a:stretch>
            <a:fillRect/>
          </a:stretch>
        </p:blipFill>
        <p:spPr bwMode="auto">
          <a:xfrm>
            <a:off x="5357818" y="4643446"/>
            <a:ext cx="3500430" cy="2214554"/>
          </a:xfrm>
          <a:prstGeom prst="rect">
            <a:avLst/>
          </a:prstGeom>
          <a:noFill/>
        </p:spPr>
      </p:pic>
      <p:pic>
        <p:nvPicPr>
          <p:cNvPr id="8" name="Picture 20" descr="Почему нельзя пить молоко: все за и против - cosmo.com.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214422"/>
            <a:ext cx="2824502" cy="2071702"/>
          </a:xfrm>
          <a:prstGeom prst="rect">
            <a:avLst/>
          </a:prstGeom>
          <a:noFill/>
        </p:spPr>
      </p:pic>
      <p:pic>
        <p:nvPicPr>
          <p:cNvPr id="9" name="Picture 24" descr="Дріжджі | Фактосві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1857364"/>
            <a:ext cx="2638425" cy="173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rgbClr val="7030A0"/>
                </a:solidFill>
              </a:rPr>
              <a:t>При недостатньому забезпеченні вітаміном у молодняку спостерігаються ознаки захворювання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запалення і кровоточивість слизових оболонок ротової порожнини, язика та кон’юнктиви,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сльозотеча,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затримка росту,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проноси,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ураження печінки,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а в птиці – нервові паралічі і велика смертність.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При </a:t>
            </a:r>
            <a:r>
              <a:rPr lang="ru-RU" b="1" dirty="0" err="1" smtClean="0">
                <a:solidFill>
                  <a:srgbClr val="002060"/>
                </a:solidFill>
              </a:rPr>
              <a:t>гіповітамінозі</a:t>
            </a:r>
            <a:r>
              <a:rPr lang="ru-RU" b="1" dirty="0" smtClean="0">
                <a:solidFill>
                  <a:srgbClr val="002060"/>
                </a:solidFill>
              </a:rPr>
              <a:t> : 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err="1" smtClean="0"/>
              <a:t>анорексія</a:t>
            </a:r>
            <a:r>
              <a:rPr lang="ru-RU" dirty="0" smtClean="0"/>
              <a:t>, 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err="1" smtClean="0"/>
              <a:t>тріщини</a:t>
            </a:r>
            <a:r>
              <a:rPr lang="ru-RU" dirty="0" smtClean="0"/>
              <a:t> в </a:t>
            </a:r>
            <a:r>
              <a:rPr lang="ru-RU" dirty="0" err="1" smtClean="0"/>
              <a:t>куточках</a:t>
            </a:r>
            <a:r>
              <a:rPr lang="ru-RU" dirty="0" smtClean="0"/>
              <a:t> роту, 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err="1" smtClean="0"/>
              <a:t>малиновий</a:t>
            </a:r>
            <a:r>
              <a:rPr lang="ru-RU" dirty="0" smtClean="0"/>
              <a:t> </a:t>
            </a:r>
            <a:r>
              <a:rPr lang="ru-RU" dirty="0" err="1" smtClean="0"/>
              <a:t>язик</a:t>
            </a:r>
            <a:r>
              <a:rPr lang="ru-RU" dirty="0" smtClean="0"/>
              <a:t> ( </a:t>
            </a:r>
            <a:r>
              <a:rPr lang="ru-RU" dirty="0" err="1" smtClean="0"/>
              <a:t>атрофія</a:t>
            </a:r>
            <a:r>
              <a:rPr lang="ru-RU" dirty="0" smtClean="0"/>
              <a:t> </a:t>
            </a:r>
            <a:r>
              <a:rPr lang="ru-RU" dirty="0" err="1" smtClean="0"/>
              <a:t>сосочків</a:t>
            </a:r>
            <a:r>
              <a:rPr lang="ru-RU" dirty="0" smtClean="0"/>
              <a:t>), 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гостроти</a:t>
            </a:r>
            <a:r>
              <a:rPr lang="ru-RU" dirty="0" smtClean="0"/>
              <a:t> </a:t>
            </a:r>
            <a:r>
              <a:rPr lang="ru-RU" dirty="0" err="1" smtClean="0"/>
              <a:t>зору</a:t>
            </a:r>
            <a:r>
              <a:rPr lang="ru-RU" dirty="0" smtClean="0"/>
              <a:t>, </a:t>
            </a:r>
            <a:r>
              <a:rPr lang="ru-RU" dirty="0" err="1" smtClean="0"/>
              <a:t>біль</a:t>
            </a:r>
            <a:r>
              <a:rPr lang="ru-RU" dirty="0" smtClean="0"/>
              <a:t> в очах, </a:t>
            </a:r>
            <a:r>
              <a:rPr lang="ru-RU" dirty="0" err="1" smtClean="0"/>
              <a:t>світлобоязнь</a:t>
            </a:r>
            <a:r>
              <a:rPr lang="ru-RU" dirty="0" smtClean="0"/>
              <a:t>.</a:t>
            </a:r>
            <a:endParaRPr lang="uk-UA" dirty="0" smtClean="0"/>
          </a:p>
          <a:p>
            <a:pPr marL="0" algn="ctr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Дорослі жуйні тварини повністю забезпечуються вітаміном за рахунок синтезу в передшлунках, а іншим тваринам треба додавати до кормів.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2226" name="Picture 2" descr="AgroUA |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357298"/>
            <a:ext cx="2524922" cy="1540203"/>
          </a:xfrm>
          <a:prstGeom prst="rect">
            <a:avLst/>
          </a:prstGeom>
          <a:noFill/>
        </p:spPr>
      </p:pic>
      <p:pic>
        <p:nvPicPr>
          <p:cNvPr id="52228" name="Picture 4" descr="Котофілам до уваги: коронавірус це небезпечно, але не вир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357562"/>
            <a:ext cx="2071662" cy="1375353"/>
          </a:xfrm>
          <a:prstGeom prst="rect">
            <a:avLst/>
          </a:prstGeom>
          <a:noFill/>
        </p:spPr>
      </p:pic>
      <p:pic>
        <p:nvPicPr>
          <p:cNvPr id="52230" name="Picture 6" descr="Хвороба Марека у кур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500174"/>
            <a:ext cx="2486715" cy="1500198"/>
          </a:xfrm>
          <a:prstGeom prst="rect">
            <a:avLst/>
          </a:prstGeom>
          <a:noFill/>
        </p:spPr>
      </p:pic>
      <p:pic>
        <p:nvPicPr>
          <p:cNvPr id="52232" name="Picture 8" descr="Тріскаються куточки губ. причини, лікування, сохнуть з боків, в середині,  лущаться, яких вітамінів не вистачає, що"/>
          <p:cNvPicPr>
            <a:picLocks noChangeAspect="1" noChangeArrowheads="1"/>
          </p:cNvPicPr>
          <p:nvPr/>
        </p:nvPicPr>
        <p:blipFill>
          <a:blip r:embed="rId5"/>
          <a:srcRect l="16406" t="27966" r="16796"/>
          <a:stretch>
            <a:fillRect/>
          </a:stretch>
        </p:blipFill>
        <p:spPr bwMode="auto">
          <a:xfrm>
            <a:off x="3857620" y="3643314"/>
            <a:ext cx="2944952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00438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ДІЯ  В 2 РИБОФЛАВІН 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err="1" smtClean="0"/>
              <a:t>Покращує</a:t>
            </a:r>
            <a:r>
              <a:rPr lang="ru-RU" dirty="0" smtClean="0"/>
              <a:t> стан </a:t>
            </a:r>
            <a:r>
              <a:rPr lang="ru-RU" dirty="0" err="1" smtClean="0"/>
              <a:t>зору</a:t>
            </a:r>
            <a:r>
              <a:rPr lang="ru-RU" dirty="0" smtClean="0"/>
              <a:t>, 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err="1" smtClean="0"/>
              <a:t>Посилює</a:t>
            </a:r>
            <a:r>
              <a:rPr lang="ru-RU" dirty="0" smtClean="0"/>
              <a:t> </a:t>
            </a:r>
            <a:r>
              <a:rPr lang="ru-RU" dirty="0" err="1" smtClean="0"/>
              <a:t>регенерацію</a:t>
            </a:r>
            <a:r>
              <a:rPr lang="ru-RU" dirty="0" smtClean="0"/>
              <a:t> тканин .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3200" b="1" dirty="0" err="1" smtClean="0">
                <a:solidFill>
                  <a:srgbClr val="FF0000"/>
                </a:solidFill>
              </a:rPr>
              <a:t>Показання</a:t>
            </a:r>
            <a:r>
              <a:rPr lang="ru-RU" sz="3200" b="1" dirty="0" smtClean="0">
                <a:solidFill>
                  <a:srgbClr val="FF0000"/>
                </a:solidFill>
              </a:rPr>
              <a:t> :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dirty="0" smtClean="0"/>
              <a:t>в </a:t>
            </a:r>
            <a:r>
              <a:rPr lang="ru-RU" dirty="0" err="1" smtClean="0"/>
              <a:t>офтальмології</a:t>
            </a:r>
            <a:r>
              <a:rPr lang="ru-RU" dirty="0" smtClean="0"/>
              <a:t> (</a:t>
            </a:r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 очей, </a:t>
            </a:r>
            <a:r>
              <a:rPr lang="ru-RU" dirty="0" err="1" smtClean="0"/>
              <a:t>гемералопії</a:t>
            </a:r>
            <a:r>
              <a:rPr lang="ru-RU" dirty="0" smtClean="0"/>
              <a:t>), 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/>
              <a:t>в </a:t>
            </a:r>
            <a:r>
              <a:rPr lang="ru-RU" dirty="0" err="1" smtClean="0"/>
              <a:t>дерматології</a:t>
            </a:r>
            <a:r>
              <a:rPr lang="ru-RU" dirty="0" smtClean="0"/>
              <a:t> – </a:t>
            </a:r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виразок</a:t>
            </a:r>
            <a:r>
              <a:rPr lang="ru-RU" dirty="0" smtClean="0"/>
              <a:t>, </a:t>
            </a:r>
            <a:r>
              <a:rPr lang="ru-RU" dirty="0" err="1" smtClean="0"/>
              <a:t>тріщин</a:t>
            </a:r>
            <a:r>
              <a:rPr lang="ru-RU" dirty="0" smtClean="0"/>
              <a:t>, </a:t>
            </a:r>
            <a:r>
              <a:rPr lang="ru-RU" dirty="0" err="1" smtClean="0"/>
              <a:t>опіків</a:t>
            </a:r>
            <a:r>
              <a:rPr lang="ru-RU" dirty="0" smtClean="0"/>
              <a:t>,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2530" name="AutoShape 2" descr="Витамин B2 (Рибофлавин) - влияние на организм, польза и вред, описание -  Calorizator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тамин B2 (Рибофлавин) - влияние на организм, польза и вред, описание -  Calorizator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Витамин B2 (Рибофлавин) - влияние на организм, польза и вред, описание -  Calorizator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Витамин B2 (Рибофлавин) - влияние на организм, польза и вред, описание -  Calorizator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0" name="Picture 12" descr="Витамин B2 (рибофлавин): свойства, польза источники в продуктах и нор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9144000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Витамин В2 (рибофлавин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000504"/>
            <a:ext cx="3214678" cy="285749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rgbClr val="7030A0"/>
                </a:solidFill>
              </a:rPr>
              <a:t>Показання, способи і дози застосування: </a:t>
            </a:r>
          </a:p>
          <a:p>
            <a:pPr marL="0">
              <a:spcBef>
                <a:spcPts val="0"/>
              </a:spcBef>
              <a:buNone/>
            </a:pPr>
            <a:r>
              <a:rPr lang="uk-UA" sz="3200" dirty="0" smtClean="0"/>
              <a:t>для лікування </a:t>
            </a:r>
            <a:r>
              <a:rPr lang="uk-UA" sz="3200" dirty="0" err="1" smtClean="0"/>
              <a:t>гіпо-</a:t>
            </a:r>
            <a:r>
              <a:rPr lang="uk-UA" sz="3200" dirty="0" smtClean="0"/>
              <a:t> і авітамінозі, </a:t>
            </a:r>
          </a:p>
          <a:p>
            <a:pPr marL="0">
              <a:spcBef>
                <a:spcPts val="0"/>
              </a:spcBef>
              <a:buNone/>
            </a:pPr>
            <a:r>
              <a:rPr lang="uk-UA" sz="3200" dirty="0" smtClean="0"/>
              <a:t>при захворюваннях слизових оболонок травного каналу, кон’юнктиви і рогівки очей, шкіри, </a:t>
            </a:r>
          </a:p>
          <a:p>
            <a:pPr marL="0">
              <a:spcBef>
                <a:spcPts val="0"/>
              </a:spcBef>
              <a:buNone/>
            </a:pPr>
            <a:r>
              <a:rPr lang="uk-UA" sz="3200" dirty="0" smtClean="0"/>
              <a:t>для стимуляції кровотворної функції, </a:t>
            </a:r>
          </a:p>
          <a:p>
            <a:pPr marL="0">
              <a:spcBef>
                <a:spcPts val="0"/>
              </a:spcBef>
              <a:buNone/>
            </a:pPr>
            <a:r>
              <a:rPr lang="uk-UA" sz="3200" dirty="0" smtClean="0"/>
              <a:t>поліпшення обміну речовин і підвищення загальної резистентності організму, </a:t>
            </a:r>
          </a:p>
          <a:p>
            <a:pPr marL="0">
              <a:spcBef>
                <a:spcPts val="0"/>
              </a:spcBef>
              <a:buNone/>
            </a:pPr>
            <a:r>
              <a:rPr lang="uk-UA" sz="3200" dirty="0" smtClean="0"/>
              <a:t>для стимуляції росту птиці.</a:t>
            </a:r>
            <a:endParaRPr lang="ru-RU" sz="3200" dirty="0" smtClean="0"/>
          </a:p>
          <a:p>
            <a:pPr marL="0" algn="ctr">
              <a:spcBef>
                <a:spcPts val="0"/>
              </a:spcBef>
              <a:buNone/>
            </a:pPr>
            <a:r>
              <a:rPr lang="uk-UA" sz="3200" b="1" dirty="0" smtClean="0">
                <a:solidFill>
                  <a:srgbClr val="FF0000"/>
                </a:solidFill>
              </a:rPr>
              <a:t>З метою профілактики гіповітамінозу рибофлавін додають до комбікормів з розрахунку для птиці і свиней 2…5 мг на 1 кг сухого корму.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B</a:t>
            </a:r>
            <a:r>
              <a:rPr lang="ru-RU" sz="3600" b="1" baseline="-25000" dirty="0" smtClean="0">
                <a:solidFill>
                  <a:srgbClr val="FF0000"/>
                </a:solidFill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</a:rPr>
              <a:t> (</a:t>
            </a:r>
            <a:r>
              <a:rPr lang="ru-RU" sz="3600" b="1" dirty="0" err="1" smtClean="0">
                <a:solidFill>
                  <a:srgbClr val="FF0000"/>
                </a:solidFill>
              </a:rPr>
              <a:t>ніацин</a:t>
            </a:r>
            <a:r>
              <a:rPr lang="ru-RU" sz="3600" b="1" dirty="0" smtClean="0">
                <a:solidFill>
                  <a:srgbClr val="FF0000"/>
                </a:solidFill>
              </a:rPr>
              <a:t>, </a:t>
            </a:r>
            <a:r>
              <a:rPr lang="ru-RU" sz="3600" b="1" dirty="0" err="1" smtClean="0">
                <a:solidFill>
                  <a:srgbClr val="FF0000"/>
                </a:solidFill>
              </a:rPr>
              <a:t>нікотинамід</a:t>
            </a:r>
            <a:r>
              <a:rPr lang="ru-RU" sz="3600" b="1" dirty="0" smtClean="0">
                <a:solidFill>
                  <a:srgbClr val="FF0000"/>
                </a:solidFill>
              </a:rPr>
              <a:t>, </a:t>
            </a:r>
            <a:r>
              <a:rPr lang="ru-RU" sz="3600" b="1" dirty="0" err="1" smtClean="0">
                <a:solidFill>
                  <a:srgbClr val="FF0000"/>
                </a:solidFill>
              </a:rPr>
              <a:t>антипелагричний</a:t>
            </a:r>
            <a:r>
              <a:rPr lang="ru-RU" sz="36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ru-RU" sz="3600" dirty="0" err="1" smtClean="0"/>
              <a:t>Дієта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достатнім</a:t>
            </a:r>
            <a:r>
              <a:rPr lang="ru-RU" sz="3600" dirty="0" smtClean="0"/>
              <a:t> </a:t>
            </a:r>
            <a:r>
              <a:rPr lang="ru-RU" sz="3600" dirty="0" err="1" smtClean="0"/>
              <a:t>вмістом</a:t>
            </a:r>
            <a:r>
              <a:rPr lang="ru-RU" sz="3600" dirty="0" smtClean="0"/>
              <a:t> </a:t>
            </a:r>
            <a:r>
              <a:rPr lang="ru-RU" sz="3600" dirty="0" err="1" smtClean="0"/>
              <a:t>білків</a:t>
            </a:r>
            <a:r>
              <a:rPr lang="ru-RU" sz="3600" dirty="0" smtClean="0"/>
              <a:t> </a:t>
            </a:r>
            <a:r>
              <a:rPr lang="ru-RU" sz="3600" dirty="0" err="1" smtClean="0"/>
              <a:t>зазвичай</a:t>
            </a:r>
            <a:r>
              <a:rPr lang="ru-RU" sz="3600" dirty="0" smtClean="0"/>
              <a:t> </a:t>
            </a:r>
            <a:r>
              <a:rPr lang="ru-RU" sz="3600" dirty="0" err="1" smtClean="0"/>
              <a:t>задовольняє</a:t>
            </a:r>
            <a:r>
              <a:rPr lang="ru-RU" sz="3600" dirty="0" smtClean="0"/>
              <a:t> потребу в </a:t>
            </a:r>
            <a:r>
              <a:rPr lang="ru-RU" sz="3600" dirty="0" err="1" smtClean="0"/>
              <a:t>ніацині</a:t>
            </a:r>
            <a:r>
              <a:rPr lang="ru-RU" sz="3600" dirty="0" smtClean="0"/>
              <a:t>, </a:t>
            </a:r>
            <a:r>
              <a:rPr lang="ru-RU" sz="3600" dirty="0" err="1" smtClean="0"/>
              <a:t>оскільки</a:t>
            </a:r>
            <a:r>
              <a:rPr lang="ru-RU" sz="3600" dirty="0" smtClean="0"/>
              <a:t> </a:t>
            </a:r>
            <a:r>
              <a:rPr lang="ru-RU" sz="3600" dirty="0" err="1" smtClean="0"/>
              <a:t>амінокислота</a:t>
            </a:r>
            <a:r>
              <a:rPr lang="ru-RU" sz="3600" dirty="0" smtClean="0"/>
              <a:t> триптофан </a:t>
            </a:r>
            <a:r>
              <a:rPr lang="ru-RU" sz="3600" dirty="0" err="1" smtClean="0"/>
              <a:t>може</a:t>
            </a:r>
            <a:r>
              <a:rPr lang="ru-RU" sz="3600" dirty="0" smtClean="0"/>
              <a:t> легко в </a:t>
            </a:r>
            <a:r>
              <a:rPr lang="ru-RU" sz="3600" dirty="0" err="1" smtClean="0"/>
              <a:t>нього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перетворюватись</a:t>
            </a:r>
            <a:r>
              <a:rPr lang="ru-RU" sz="3600" dirty="0" smtClean="0"/>
              <a:t>. </a:t>
            </a:r>
          </a:p>
          <a:p>
            <a:r>
              <a:rPr lang="ru-RU" sz="3600" dirty="0" err="1" smtClean="0"/>
              <a:t>Джерелами</a:t>
            </a:r>
            <a:r>
              <a:rPr lang="ru-RU" sz="3600" dirty="0" smtClean="0"/>
              <a:t> самого </a:t>
            </a:r>
            <a:r>
              <a:rPr lang="ru-RU" sz="3600" dirty="0" err="1" smtClean="0"/>
              <a:t>вітаміну</a:t>
            </a:r>
            <a:r>
              <a:rPr lang="ru-RU" sz="3600" dirty="0" smtClean="0"/>
              <a:t> </a:t>
            </a:r>
            <a:r>
              <a:rPr lang="ru-RU" sz="3600" dirty="0" err="1" smtClean="0"/>
              <a:t>є</a:t>
            </a:r>
            <a:r>
              <a:rPr lang="ru-RU" sz="3600" dirty="0" smtClean="0"/>
              <a:t> </a:t>
            </a:r>
            <a:r>
              <a:rPr lang="ru-RU" sz="3600" dirty="0" err="1" smtClean="0"/>
              <a:t>м'ясо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риба</a:t>
            </a:r>
            <a:r>
              <a:rPr lang="ru-RU" sz="3600" dirty="0" smtClean="0"/>
              <a:t>, </a:t>
            </a:r>
            <a:r>
              <a:rPr lang="ru-RU" sz="3600" dirty="0" err="1" smtClean="0"/>
              <a:t>менше</a:t>
            </a:r>
            <a:r>
              <a:rPr lang="ru-RU" sz="3600" dirty="0" smtClean="0"/>
              <a:t> </a:t>
            </a:r>
            <a:r>
              <a:rPr lang="ru-RU" sz="3600" dirty="0" err="1" smtClean="0"/>
              <a:t>його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печінці</a:t>
            </a:r>
            <a:r>
              <a:rPr lang="ru-RU" sz="3600" dirty="0" smtClean="0"/>
              <a:t>, </a:t>
            </a:r>
            <a:r>
              <a:rPr lang="ru-RU" sz="3600" dirty="0" err="1" smtClean="0"/>
              <a:t>дріжджах</a:t>
            </a:r>
            <a:r>
              <a:rPr lang="ru-RU" sz="3600" dirty="0" smtClean="0"/>
              <a:t>, </a:t>
            </a:r>
            <a:r>
              <a:rPr lang="ru-RU" sz="3600" dirty="0" err="1" smtClean="0"/>
              <a:t>картоплі</a:t>
            </a:r>
            <a:r>
              <a:rPr lang="ru-RU" sz="3600" dirty="0" smtClean="0"/>
              <a:t>, </a:t>
            </a:r>
            <a:r>
              <a:rPr lang="ru-RU" sz="3600" dirty="0" err="1" smtClean="0"/>
              <a:t>арахісі</a:t>
            </a:r>
            <a:r>
              <a:rPr lang="ru-RU" sz="3600" dirty="0" smtClean="0"/>
              <a:t>, </a:t>
            </a:r>
            <a:r>
              <a:rPr lang="ru-RU" sz="3600" dirty="0" err="1" smtClean="0"/>
              <a:t>зелені</a:t>
            </a:r>
            <a:r>
              <a:rPr lang="ru-RU" sz="3600" dirty="0" smtClean="0"/>
              <a:t>.</a:t>
            </a:r>
          </a:p>
          <a:p>
            <a:r>
              <a:rPr lang="ru-RU" sz="3600" dirty="0" err="1" smtClean="0"/>
              <a:t>Стійкий</a:t>
            </a:r>
            <a:r>
              <a:rPr lang="ru-RU" sz="3600" dirty="0" smtClean="0"/>
              <a:t> до </a:t>
            </a:r>
            <a:r>
              <a:rPr lang="ru-RU" sz="3600" dirty="0" err="1" smtClean="0"/>
              <a:t>дії</a:t>
            </a:r>
            <a:r>
              <a:rPr lang="ru-RU" sz="3600" dirty="0" smtClean="0"/>
              <a:t> кислот, </a:t>
            </a:r>
            <a:r>
              <a:rPr lang="ru-RU" sz="3600" dirty="0" err="1" smtClean="0"/>
              <a:t>лугів</a:t>
            </a:r>
            <a:r>
              <a:rPr lang="ru-RU" sz="3600" dirty="0" smtClean="0"/>
              <a:t>, </a:t>
            </a:r>
            <a:r>
              <a:rPr lang="ru-RU" sz="3600" dirty="0" err="1" smtClean="0"/>
              <a:t>високої</a:t>
            </a:r>
            <a:r>
              <a:rPr lang="ru-RU" sz="3600" dirty="0" smtClean="0"/>
              <a:t> </a:t>
            </a:r>
            <a:r>
              <a:rPr lang="ru-RU" sz="3600" dirty="0" err="1" smtClean="0"/>
              <a:t>температури</a:t>
            </a:r>
            <a:r>
              <a:rPr lang="ru-RU" sz="3600" dirty="0" smtClean="0"/>
              <a:t>, </a:t>
            </a:r>
            <a:r>
              <a:rPr lang="ru-RU" sz="3600" dirty="0" err="1" smtClean="0"/>
              <a:t>світла</a:t>
            </a:r>
            <a:r>
              <a:rPr lang="ru-RU" sz="3600" dirty="0" smtClean="0"/>
              <a:t>, </a:t>
            </a:r>
            <a:r>
              <a:rPr lang="ru-RU" sz="3600" dirty="0" err="1" smtClean="0"/>
              <a:t>окиснення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Вітаміни для пам'яті: які вітаміни застосовувати для поліпшення пам'яті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uk-UA" sz="5400" b="1" dirty="0" smtClean="0">
                <a:solidFill>
                  <a:srgbClr val="0070C0"/>
                </a:solidFill>
              </a:rPr>
              <a:t>Тема : </a:t>
            </a:r>
            <a:r>
              <a:rPr lang="uk-UA" sz="5400" dirty="0" smtClean="0">
                <a:solidFill>
                  <a:srgbClr val="0070C0"/>
                </a:solidFill>
              </a:rPr>
              <a:t>Вітамінні препарати. </a:t>
            </a:r>
            <a:endParaRPr lang="ru-RU" sz="54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uk-UA" sz="5400" b="1" dirty="0" smtClean="0">
                <a:solidFill>
                  <a:srgbClr val="0070C0"/>
                </a:solidFill>
              </a:rPr>
              <a:t>План лекції:</a:t>
            </a:r>
            <a:endParaRPr lang="ru-RU" sz="5400" dirty="0" smtClean="0">
              <a:solidFill>
                <a:srgbClr val="0070C0"/>
              </a:solidFill>
            </a:endParaRPr>
          </a:p>
          <a:p>
            <a:r>
              <a:rPr lang="uk-UA" sz="3600" b="1" dirty="0" smtClean="0">
                <a:solidFill>
                  <a:srgbClr val="C00000"/>
                </a:solidFill>
              </a:rPr>
              <a:t>1. Визначення вітамінів та </a:t>
            </a:r>
            <a:r>
              <a:rPr lang="uk-UA" sz="3600" b="1" dirty="0" err="1" smtClean="0">
                <a:solidFill>
                  <a:srgbClr val="C00000"/>
                </a:solidFill>
              </a:rPr>
              <a:t>вітаміних</a:t>
            </a:r>
            <a:r>
              <a:rPr lang="uk-UA" sz="3600" b="1" dirty="0" smtClean="0">
                <a:solidFill>
                  <a:srgbClr val="C00000"/>
                </a:solidFill>
              </a:rPr>
              <a:t> препаратів.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uk-UA" sz="3600" b="1" dirty="0" smtClean="0">
                <a:solidFill>
                  <a:srgbClr val="C00000"/>
                </a:solidFill>
              </a:rPr>
              <a:t>2. Характеристика водорозчинних вітамінів та їх препаратів.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Зачем нужен витамин В3? | Израиль-C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643314"/>
            <a:ext cx="5000628" cy="321468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 fontAlgn="base">
              <a:buNone/>
            </a:pPr>
            <a:r>
              <a:rPr lang="ru-RU" sz="2800" b="1" dirty="0" err="1" smtClean="0">
                <a:solidFill>
                  <a:srgbClr val="C00000"/>
                </a:solidFill>
              </a:rPr>
              <a:t>Вітамін</a:t>
            </a:r>
            <a:r>
              <a:rPr lang="ru-RU" sz="2800" b="1" dirty="0" smtClean="0">
                <a:solidFill>
                  <a:srgbClr val="C00000"/>
                </a:solidFill>
              </a:rPr>
              <a:t> В3 </a:t>
            </a:r>
            <a:r>
              <a:rPr lang="ru-RU" sz="2800" b="1" dirty="0" err="1" smtClean="0">
                <a:solidFill>
                  <a:srgbClr val="C00000"/>
                </a:solidFill>
              </a:rPr>
              <a:t>важливий</a:t>
            </a:r>
            <a:r>
              <a:rPr lang="ru-RU" sz="2800" b="1" dirty="0" smtClean="0">
                <a:solidFill>
                  <a:srgbClr val="C00000"/>
                </a:solidFill>
              </a:rPr>
              <a:t> для </a:t>
            </a:r>
            <a:r>
              <a:rPr lang="ru-RU" sz="2800" b="1" dirty="0" err="1" smtClean="0">
                <a:solidFill>
                  <a:srgbClr val="C00000"/>
                </a:solidFill>
              </a:rPr>
              <a:t>організму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оскільки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сприяє</a:t>
            </a:r>
            <a:r>
              <a:rPr lang="ru-RU" sz="2800" b="1" dirty="0" smtClean="0">
                <a:solidFill>
                  <a:srgbClr val="C00000"/>
                </a:solidFill>
              </a:rPr>
              <a:t>:</a:t>
            </a:r>
          </a:p>
          <a:p>
            <a:pPr marL="0" fontAlgn="base">
              <a:spcBef>
                <a:spcPts val="0"/>
              </a:spcBef>
            </a:pPr>
            <a:r>
              <a:rPr lang="ru-RU" dirty="0" smtClean="0"/>
              <a:t>     </a:t>
            </a:r>
            <a:r>
              <a:rPr lang="ru-RU" sz="3200" dirty="0" smtClean="0"/>
              <a:t>    </a:t>
            </a:r>
            <a:r>
              <a:rPr lang="ru-RU" sz="3200" dirty="0" err="1" smtClean="0"/>
              <a:t>перетворенню</a:t>
            </a:r>
            <a:r>
              <a:rPr lang="ru-RU" sz="3200" dirty="0" smtClean="0"/>
              <a:t> </a:t>
            </a:r>
            <a:r>
              <a:rPr lang="ru-RU" sz="3200" dirty="0" err="1" smtClean="0"/>
              <a:t>їжі</a:t>
            </a:r>
            <a:r>
              <a:rPr lang="ru-RU" sz="3200" dirty="0" smtClean="0"/>
              <a:t> в глюкозу, </a:t>
            </a:r>
            <a:r>
              <a:rPr lang="ru-RU" sz="3200" dirty="0" err="1" smtClean="0"/>
              <a:t>необхідну</a:t>
            </a:r>
            <a:r>
              <a:rPr lang="ru-RU" sz="3200" dirty="0" smtClean="0"/>
              <a:t> для </a:t>
            </a:r>
            <a:r>
              <a:rPr lang="ru-RU" sz="3200" dirty="0" err="1" smtClean="0"/>
              <a:t>отримання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енергії</a:t>
            </a:r>
            <a:endParaRPr lang="ru-RU" sz="3200" dirty="0" smtClean="0"/>
          </a:p>
          <a:p>
            <a:pPr marL="0" fontAlgn="base">
              <a:spcBef>
                <a:spcPts val="0"/>
              </a:spcBef>
            </a:pPr>
            <a:r>
              <a:rPr lang="ru-RU" sz="3200" dirty="0" smtClean="0"/>
              <a:t>         </a:t>
            </a:r>
            <a:r>
              <a:rPr lang="ru-RU" sz="3200" dirty="0" err="1" smtClean="0"/>
              <a:t>виробленні</a:t>
            </a:r>
            <a:r>
              <a:rPr lang="ru-RU" sz="3200" dirty="0" smtClean="0"/>
              <a:t> макромолекул, в тому </a:t>
            </a:r>
            <a:r>
              <a:rPr lang="ru-RU" sz="3200" dirty="0" err="1" smtClean="0"/>
              <a:t>числі</a:t>
            </a:r>
            <a:r>
              <a:rPr lang="ru-RU" sz="3200" dirty="0" smtClean="0"/>
              <a:t> </a:t>
            </a:r>
            <a:r>
              <a:rPr lang="ru-RU" sz="3200" dirty="0" err="1" smtClean="0"/>
              <a:t>жирних</a:t>
            </a:r>
            <a:r>
              <a:rPr lang="ru-RU" sz="3200" dirty="0" smtClean="0"/>
              <a:t> кислот </a:t>
            </a:r>
            <a:r>
              <a:rPr lang="ru-RU" sz="3200" dirty="0" err="1" smtClean="0"/>
              <a:t>і</a:t>
            </a:r>
            <a:r>
              <a:rPr lang="ru-RU" sz="3200" dirty="0" smtClean="0"/>
              <a:t> холестерину</a:t>
            </a:r>
          </a:p>
          <a:p>
            <a:pPr marL="0" fontAlgn="base">
              <a:spcBef>
                <a:spcPts val="0"/>
              </a:spcBef>
            </a:pPr>
            <a:r>
              <a:rPr lang="ru-RU" sz="3200" dirty="0" smtClean="0"/>
              <a:t>         </a:t>
            </a:r>
            <a:r>
              <a:rPr lang="ru-RU" sz="3200" dirty="0" err="1" smtClean="0"/>
              <a:t>репарації</a:t>
            </a:r>
            <a:r>
              <a:rPr lang="ru-RU" sz="3200" dirty="0" smtClean="0"/>
              <a:t> ДНК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полегшення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стресових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реакцій</a:t>
            </a:r>
            <a:endParaRPr lang="ru-RU" sz="3200" dirty="0" smtClean="0"/>
          </a:p>
          <a:p>
            <a:pPr algn="ctr">
              <a:buNone/>
            </a:pPr>
            <a:r>
              <a:rPr lang="ru-RU" sz="3200" b="1" dirty="0" err="1" smtClean="0">
                <a:solidFill>
                  <a:srgbClr val="C00000"/>
                </a:solidFill>
              </a:rPr>
              <a:t>Симптоми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помірного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дефіциту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проявляються</a:t>
            </a:r>
            <a:r>
              <a:rPr lang="ru-RU" sz="3200" b="1" dirty="0" smtClean="0">
                <a:solidFill>
                  <a:srgbClr val="C00000"/>
                </a:solidFill>
              </a:rPr>
              <a:t> у </a:t>
            </a:r>
            <a:r>
              <a:rPr lang="ru-RU" sz="3200" b="1" dirty="0" err="1" smtClean="0">
                <a:solidFill>
                  <a:srgbClr val="C00000"/>
                </a:solidFill>
              </a:rPr>
              <a:t>вигляді</a:t>
            </a:r>
            <a:r>
              <a:rPr lang="ru-RU" sz="32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sz="3200" dirty="0" smtClean="0"/>
              <a:t> </a:t>
            </a:r>
            <a:r>
              <a:rPr lang="ru-RU" sz="3200" dirty="0" err="1" smtClean="0"/>
              <a:t>розлади</a:t>
            </a:r>
            <a:r>
              <a:rPr lang="ru-RU" sz="3200" dirty="0" smtClean="0"/>
              <a:t> </a:t>
            </a:r>
            <a:r>
              <a:rPr lang="ru-RU" sz="3200" dirty="0" err="1" smtClean="0"/>
              <a:t>травлення</a:t>
            </a:r>
            <a:r>
              <a:rPr lang="ru-RU" sz="3200" dirty="0" smtClean="0"/>
              <a:t>, </a:t>
            </a:r>
          </a:p>
          <a:p>
            <a:r>
              <a:rPr lang="ru-RU" sz="3200" dirty="0" err="1" smtClean="0"/>
              <a:t>стомлюваності</a:t>
            </a:r>
            <a:r>
              <a:rPr lang="ru-RU" sz="3200" dirty="0" smtClean="0"/>
              <a:t>, </a:t>
            </a:r>
          </a:p>
          <a:p>
            <a:r>
              <a:rPr lang="ru-RU" sz="3200" dirty="0" err="1" smtClean="0"/>
              <a:t>виразкового</a:t>
            </a:r>
            <a:r>
              <a:rPr lang="ru-RU" sz="3200" dirty="0" smtClean="0"/>
              <a:t> стоматиту, </a:t>
            </a:r>
          </a:p>
          <a:p>
            <a:r>
              <a:rPr lang="ru-RU" sz="3200" dirty="0" err="1" smtClean="0"/>
              <a:t>блювоти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депресії</a:t>
            </a:r>
            <a:r>
              <a:rPr lang="ru-RU" sz="3200" dirty="0" smtClean="0"/>
              <a:t>. 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643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solidFill>
                  <a:srgbClr val="FF0000"/>
                </a:solidFill>
              </a:rPr>
              <a:t>Піридоксин – </a:t>
            </a:r>
            <a:r>
              <a:rPr lang="en-US" sz="3600" b="1" dirty="0" err="1" smtClean="0">
                <a:solidFill>
                  <a:srgbClr val="FF0000"/>
                </a:solidFill>
              </a:rPr>
              <a:t>Vitaminum</a:t>
            </a:r>
            <a:r>
              <a:rPr lang="uk-UA" sz="3600" b="1" dirty="0" smtClean="0">
                <a:solidFill>
                  <a:srgbClr val="FF0000"/>
                </a:solidFill>
              </a:rPr>
              <a:t> В6</a:t>
            </a:r>
            <a:endParaRPr lang="ru-RU" sz="3600" dirty="0" smtClean="0">
              <a:solidFill>
                <a:srgbClr val="FF0000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002060"/>
                </a:solidFill>
              </a:rPr>
              <a:t>Форма випуску: </a:t>
            </a:r>
            <a:r>
              <a:rPr lang="uk-UA" dirty="0" smtClean="0"/>
              <a:t>порошок, таблетки, розчини в ампулах.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4400" b="1" dirty="0" err="1" smtClean="0">
                <a:solidFill>
                  <a:srgbClr val="002060"/>
                </a:solidFill>
              </a:rPr>
              <a:t>Дія</a:t>
            </a:r>
            <a:r>
              <a:rPr lang="ru-RU" sz="4400" b="1" dirty="0" smtClean="0">
                <a:solidFill>
                  <a:srgbClr val="002060"/>
                </a:solidFill>
              </a:rPr>
              <a:t>: </a:t>
            </a:r>
          </a:p>
          <a:p>
            <a:pPr marL="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err="1" smtClean="0"/>
              <a:t>Регулює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глюкози</a:t>
            </a:r>
            <a:r>
              <a:rPr lang="ru-RU" dirty="0" smtClean="0"/>
              <a:t> в </a:t>
            </a:r>
            <a:r>
              <a:rPr lang="ru-RU" dirty="0" err="1" smtClean="0"/>
              <a:t>крові</a:t>
            </a:r>
            <a:endParaRPr lang="ru-RU" dirty="0" smtClean="0"/>
          </a:p>
          <a:p>
            <a:pPr marL="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err="1" smtClean="0"/>
              <a:t>Синтезує</a:t>
            </a:r>
            <a:r>
              <a:rPr lang="ru-RU" dirty="0" smtClean="0"/>
              <a:t> </a:t>
            </a:r>
            <a:r>
              <a:rPr lang="ru-RU" dirty="0" err="1" smtClean="0"/>
              <a:t>гемоглобін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транспорт </a:t>
            </a:r>
            <a:r>
              <a:rPr lang="ru-RU" dirty="0" err="1" smtClean="0"/>
              <a:t>кисню</a:t>
            </a:r>
            <a:r>
              <a:rPr lang="ru-RU" dirty="0" smtClean="0"/>
              <a:t> </a:t>
            </a:r>
            <a:r>
              <a:rPr lang="ru-RU" dirty="0" err="1" smtClean="0"/>
              <a:t>еретроцитами</a:t>
            </a:r>
            <a:endParaRPr lang="ru-RU" dirty="0" smtClean="0"/>
          </a:p>
          <a:p>
            <a:pPr marL="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err="1" smtClean="0"/>
              <a:t>Синтезує</a:t>
            </a:r>
            <a:r>
              <a:rPr lang="ru-RU" dirty="0" smtClean="0"/>
              <a:t> </a:t>
            </a:r>
            <a:r>
              <a:rPr lang="ru-RU" dirty="0" err="1" smtClean="0"/>
              <a:t>ліпіди</a:t>
            </a:r>
            <a:r>
              <a:rPr lang="ru-RU" dirty="0" smtClean="0"/>
              <a:t> (</a:t>
            </a:r>
            <a:r>
              <a:rPr lang="ru-RU" dirty="0" err="1" smtClean="0"/>
              <a:t>відповідає</a:t>
            </a:r>
            <a:r>
              <a:rPr lang="ru-RU" dirty="0" smtClean="0"/>
              <a:t> за те,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життєво</a:t>
            </a:r>
            <a:r>
              <a:rPr lang="ru-RU" dirty="0" smtClean="0"/>
              <a:t> </a:t>
            </a:r>
            <a:r>
              <a:rPr lang="ru-RU" dirty="0" err="1" smtClean="0"/>
              <a:t>важлива</a:t>
            </a:r>
            <a:r>
              <a:rPr lang="ru-RU" dirty="0" smtClean="0"/>
              <a:t> </a:t>
            </a:r>
            <a:r>
              <a:rPr lang="ru-RU" dirty="0" err="1" smtClean="0"/>
              <a:t>поживна</a:t>
            </a:r>
            <a:r>
              <a:rPr lang="ru-RU" dirty="0" smtClean="0"/>
              <a:t> </a:t>
            </a:r>
            <a:r>
              <a:rPr lang="ru-RU" dirty="0" err="1" smtClean="0"/>
              <a:t>речовина</a:t>
            </a:r>
            <a:r>
              <a:rPr lang="ru-RU" dirty="0" smtClean="0"/>
              <a:t>, як </a:t>
            </a:r>
            <a:r>
              <a:rPr lang="ru-RU" dirty="0" err="1" smtClean="0"/>
              <a:t>білок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в </a:t>
            </a:r>
            <a:r>
              <a:rPr lang="ru-RU" dirty="0" err="1" smtClean="0"/>
              <a:t>харчових</a:t>
            </a:r>
            <a:r>
              <a:rPr lang="ru-RU" dirty="0" smtClean="0"/>
              <a:t> продуктах, оптимально </a:t>
            </a:r>
            <a:r>
              <a:rPr lang="ru-RU" dirty="0" err="1" smtClean="0"/>
              <a:t>засвоювалася</a:t>
            </a:r>
            <a:r>
              <a:rPr lang="ru-RU" dirty="0" smtClean="0"/>
              <a:t> нашим </a:t>
            </a:r>
            <a:r>
              <a:rPr lang="ru-RU" dirty="0" err="1" smtClean="0"/>
              <a:t>організмом</a:t>
            </a:r>
            <a:r>
              <a:rPr lang="ru-RU" dirty="0" smtClean="0"/>
              <a:t> т </a:t>
            </a:r>
            <a:r>
              <a:rPr lang="ru-RU" dirty="0" err="1" smtClean="0"/>
              <a:t>організмом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.)</a:t>
            </a:r>
          </a:p>
          <a:p>
            <a:pPr marL="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err="1" smtClean="0"/>
              <a:t>Синтезує</a:t>
            </a:r>
            <a:r>
              <a:rPr lang="ru-RU" dirty="0" smtClean="0"/>
              <a:t> </a:t>
            </a:r>
            <a:r>
              <a:rPr lang="ru-RU" dirty="0" err="1" smtClean="0"/>
              <a:t>нейромедіатори</a:t>
            </a:r>
            <a:r>
              <a:rPr lang="ru-RU" dirty="0" smtClean="0"/>
              <a:t> (</a:t>
            </a:r>
            <a:r>
              <a:rPr lang="ru-RU" dirty="0" err="1" smtClean="0"/>
              <a:t>серотонін</a:t>
            </a:r>
            <a:r>
              <a:rPr lang="ru-RU" dirty="0" smtClean="0"/>
              <a:t>, </a:t>
            </a:r>
            <a:r>
              <a:rPr lang="ru-RU" dirty="0" err="1" smtClean="0"/>
              <a:t>допамін</a:t>
            </a:r>
            <a:r>
              <a:rPr lang="ru-RU" dirty="0" smtClean="0"/>
              <a:t>)</a:t>
            </a:r>
          </a:p>
          <a:p>
            <a:pPr marL="0">
              <a:spcBef>
                <a:spcPts val="0"/>
              </a:spcBef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482" name="Picture 2" descr="Витамины. Определение, классификация - online pres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429132"/>
            <a:ext cx="5538790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350043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Продукти</a:t>
            </a:r>
            <a:r>
              <a:rPr lang="ru-RU" sz="3600" b="1" dirty="0" smtClean="0">
                <a:solidFill>
                  <a:srgbClr val="FF0000"/>
                </a:solidFill>
              </a:rPr>
              <a:t>, </a:t>
            </a:r>
            <a:r>
              <a:rPr lang="ru-RU" sz="3600" b="1" dirty="0" err="1" smtClean="0">
                <a:solidFill>
                  <a:srgbClr val="FF0000"/>
                </a:solidFill>
              </a:rPr>
              <a:t>які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містять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піридоксин</a:t>
            </a:r>
            <a:r>
              <a:rPr lang="ru-RU" sz="36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dirty="0" err="1" smtClean="0"/>
              <a:t>м'ясо</a:t>
            </a:r>
            <a:r>
              <a:rPr lang="ru-RU" dirty="0" smtClean="0"/>
              <a:t> (</a:t>
            </a:r>
            <a:r>
              <a:rPr lang="ru-RU" dirty="0" err="1" smtClean="0"/>
              <a:t>яловичина</a:t>
            </a:r>
            <a:r>
              <a:rPr lang="ru-RU" dirty="0" smtClean="0"/>
              <a:t>, </a:t>
            </a:r>
            <a:r>
              <a:rPr lang="ru-RU" dirty="0" err="1" smtClean="0"/>
              <a:t>печінка</a:t>
            </a:r>
            <a:r>
              <a:rPr lang="ru-RU" dirty="0" smtClean="0"/>
              <a:t>, </a:t>
            </a:r>
            <a:r>
              <a:rPr lang="ru-RU" dirty="0" err="1" smtClean="0"/>
              <a:t>риба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злаки, </a:t>
            </a:r>
            <a:r>
              <a:rPr lang="ru-RU" dirty="0" err="1" smtClean="0"/>
              <a:t>боби</a:t>
            </a:r>
            <a:endParaRPr lang="ru-RU" dirty="0" smtClean="0"/>
          </a:p>
          <a:p>
            <a:r>
              <a:rPr lang="ru-RU" dirty="0" err="1" smtClean="0"/>
              <a:t>фісташки</a:t>
            </a:r>
            <a:endParaRPr lang="ru-RU" dirty="0" smtClean="0"/>
          </a:p>
          <a:p>
            <a:r>
              <a:rPr lang="ru-RU" dirty="0" err="1" smtClean="0"/>
              <a:t>картопля</a:t>
            </a:r>
            <a:endParaRPr lang="ru-RU" dirty="0" smtClean="0"/>
          </a:p>
          <a:p>
            <a:r>
              <a:rPr lang="ru-RU" dirty="0" err="1" smtClean="0"/>
              <a:t>крупи</a:t>
            </a:r>
            <a:endParaRPr lang="ru-RU" dirty="0" smtClean="0"/>
          </a:p>
          <a:p>
            <a:r>
              <a:rPr lang="ru-RU" dirty="0" smtClean="0"/>
              <a:t>молоко та </a:t>
            </a:r>
            <a:r>
              <a:rPr lang="ru-RU" dirty="0" err="1" smtClean="0"/>
              <a:t>молочні</a:t>
            </a:r>
            <a:r>
              <a:rPr lang="ru-RU" dirty="0" smtClean="0"/>
              <a:t> продукты</a:t>
            </a:r>
          </a:p>
          <a:p>
            <a:pPr marL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39938" name="Picture 2" descr="Користь печінки тріски. Статьи компании «Інтернет магазин чаю, кави,  солодощів та спецій.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214422"/>
            <a:ext cx="2857500" cy="1905000"/>
          </a:xfrm>
          <a:prstGeom prst="rect">
            <a:avLst/>
          </a:prstGeom>
          <a:noFill/>
        </p:spPr>
      </p:pic>
      <p:pic>
        <p:nvPicPr>
          <p:cNvPr id="39940" name="Picture 4" descr="Злаки та боб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071546"/>
            <a:ext cx="2786050" cy="2428892"/>
          </a:xfrm>
          <a:prstGeom prst="rect">
            <a:avLst/>
          </a:prstGeom>
          <a:noFill/>
        </p:spPr>
      </p:pic>
      <p:pic>
        <p:nvPicPr>
          <p:cNvPr id="39942" name="Picture 6" descr="Картопля подешевшає, але тільки наступного сезону | Вечірні Черкас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714752"/>
            <a:ext cx="2786050" cy="2857520"/>
          </a:xfrm>
          <a:prstGeom prst="rect">
            <a:avLst/>
          </a:prstGeom>
          <a:noFill/>
        </p:spPr>
      </p:pic>
      <p:pic>
        <p:nvPicPr>
          <p:cNvPr id="39944" name="Picture 8" descr="Украинские фермеры начали выращивать фисташки - : деловой новостной сайт  Дело Украи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57157" y="3786190"/>
            <a:ext cx="3097385" cy="2786082"/>
          </a:xfrm>
          <a:prstGeom prst="rect">
            <a:avLst/>
          </a:prstGeom>
          <a:noFill/>
        </p:spPr>
      </p:pic>
      <p:pic>
        <p:nvPicPr>
          <p:cNvPr id="39946" name="Picture 10" descr="Молочні продукти: здорове харчування чи ризик для здоров'я? | Асоціація  Дієтологів Україн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809999"/>
            <a:ext cx="2786082" cy="2762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001156" cy="6858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b="1" dirty="0" err="1" smtClean="0">
                <a:solidFill>
                  <a:srgbClr val="7030A0"/>
                </a:solidFill>
              </a:rPr>
              <a:t>Ознаки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дефіциту</a:t>
            </a:r>
            <a:r>
              <a:rPr lang="ru-RU" sz="4000" b="1" dirty="0" smtClean="0">
                <a:solidFill>
                  <a:srgbClr val="7030A0"/>
                </a:solidFill>
              </a:rPr>
              <a:t> в </a:t>
            </a:r>
            <a:r>
              <a:rPr lang="ru-RU" sz="4000" b="1" dirty="0" err="1" smtClean="0">
                <a:solidFill>
                  <a:srgbClr val="7030A0"/>
                </a:solidFill>
              </a:rPr>
              <a:t>організмі</a:t>
            </a:r>
            <a:endParaRPr lang="ru-RU" sz="4000" b="1" dirty="0" smtClean="0">
              <a:solidFill>
                <a:srgbClr val="7030A0"/>
              </a:solidFill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dirty="0" smtClean="0"/>
              <a:t>    Серйозними </a:t>
            </a:r>
            <a:r>
              <a:rPr lang="ru-RU" dirty="0" err="1" smtClean="0"/>
              <a:t>виявами</a:t>
            </a:r>
            <a:r>
              <a:rPr lang="ru-RU" dirty="0" smtClean="0"/>
              <a:t> </a:t>
            </a:r>
            <a:r>
              <a:rPr lang="ru-RU" dirty="0" err="1" smtClean="0"/>
              <a:t>дефіциту</a:t>
            </a:r>
            <a:r>
              <a:rPr lang="ru-RU" dirty="0" smtClean="0"/>
              <a:t> </a:t>
            </a:r>
            <a:r>
              <a:rPr lang="ru-RU" dirty="0" err="1" smtClean="0"/>
              <a:t>вітаміну</a:t>
            </a:r>
            <a:r>
              <a:rPr lang="ru-RU" dirty="0" smtClean="0"/>
              <a:t> В6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ушкодження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, </a:t>
            </a:r>
            <a:r>
              <a:rPr lang="ru-RU" dirty="0" err="1" smtClean="0"/>
              <a:t>нервів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очей,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анемії</a:t>
            </a:r>
            <a:r>
              <a:rPr lang="ru-RU" dirty="0" smtClean="0"/>
              <a:t>.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3900" b="1" dirty="0" smtClean="0">
                <a:solidFill>
                  <a:srgbClr val="FF0000"/>
                </a:solidFill>
              </a:rPr>
              <a:t>Тому в </a:t>
            </a:r>
            <a:r>
              <a:rPr lang="ru-RU" sz="3900" b="1" dirty="0" err="1" smtClean="0">
                <a:solidFill>
                  <a:srgbClr val="FF0000"/>
                </a:solidFill>
              </a:rPr>
              <a:t>жодному</a:t>
            </a:r>
            <a:r>
              <a:rPr lang="ru-RU" sz="3900" b="1" dirty="0" smtClean="0">
                <a:solidFill>
                  <a:srgbClr val="FF0000"/>
                </a:solidFill>
              </a:rPr>
              <a:t> </a:t>
            </a:r>
            <a:r>
              <a:rPr lang="ru-RU" sz="3900" b="1" dirty="0" err="1" smtClean="0">
                <a:solidFill>
                  <a:srgbClr val="FF0000"/>
                </a:solidFill>
              </a:rPr>
              <a:t>разі</a:t>
            </a:r>
            <a:r>
              <a:rPr lang="ru-RU" sz="3900" b="1" dirty="0" smtClean="0">
                <a:solidFill>
                  <a:srgbClr val="FF0000"/>
                </a:solidFill>
              </a:rPr>
              <a:t> не </a:t>
            </a:r>
            <a:r>
              <a:rPr lang="ru-RU" sz="3900" b="1" dirty="0" err="1" smtClean="0">
                <a:solidFill>
                  <a:srgbClr val="FF0000"/>
                </a:solidFill>
              </a:rPr>
              <a:t>нехтуйте</a:t>
            </a:r>
            <a:r>
              <a:rPr lang="ru-RU" sz="3900" b="1" dirty="0" smtClean="0">
                <a:solidFill>
                  <a:srgbClr val="FF0000"/>
                </a:solidFill>
              </a:rPr>
              <a:t> </a:t>
            </a:r>
            <a:r>
              <a:rPr lang="ru-RU" sz="3900" b="1" dirty="0" err="1" smtClean="0">
                <a:solidFill>
                  <a:srgbClr val="FF0000"/>
                </a:solidFill>
              </a:rPr>
              <a:t>вітаміном</a:t>
            </a:r>
            <a:r>
              <a:rPr lang="ru-RU" sz="3900" b="1" dirty="0" smtClean="0">
                <a:solidFill>
                  <a:srgbClr val="FF0000"/>
                </a:solidFill>
              </a:rPr>
              <a:t> В6!</a:t>
            </a:r>
          </a:p>
          <a:p>
            <a:pPr marL="0" algn="ctr">
              <a:spcBef>
                <a:spcPts val="0"/>
              </a:spcBef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uk-UA" sz="3500" b="1" dirty="0" smtClean="0">
                <a:solidFill>
                  <a:srgbClr val="7030A0"/>
                </a:solidFill>
              </a:rPr>
              <a:t>Дози </a:t>
            </a:r>
            <a:r>
              <a:rPr lang="uk-UA" sz="3500" b="1" dirty="0" err="1" smtClean="0">
                <a:solidFill>
                  <a:srgbClr val="7030A0"/>
                </a:solidFill>
              </a:rPr>
              <a:t>внутрішньом’язово</a:t>
            </a:r>
            <a:r>
              <a:rPr lang="uk-UA" sz="3500" b="1" dirty="0" smtClean="0">
                <a:solidFill>
                  <a:srgbClr val="7030A0"/>
                </a:solidFill>
              </a:rPr>
              <a:t>: </a:t>
            </a:r>
          </a:p>
          <a:p>
            <a:r>
              <a:rPr lang="uk-UA" dirty="0" smtClean="0"/>
              <a:t>коровам – 0,2…0,6 </a:t>
            </a:r>
            <a:r>
              <a:rPr lang="uk-UA" dirty="0" err="1" smtClean="0"/>
              <a:t>мл</a:t>
            </a:r>
            <a:endParaRPr lang="uk-UA" dirty="0" smtClean="0"/>
          </a:p>
          <a:p>
            <a:r>
              <a:rPr lang="uk-UA" dirty="0" smtClean="0"/>
              <a:t>свиням – 0,01…0,05; </a:t>
            </a:r>
          </a:p>
          <a:p>
            <a:r>
              <a:rPr lang="uk-UA" dirty="0" smtClean="0"/>
              <a:t>собакам – 0,02…0,03 </a:t>
            </a:r>
          </a:p>
          <a:p>
            <a:pPr algn="ctr">
              <a:buNone/>
            </a:pPr>
            <a:r>
              <a:rPr lang="uk-UA" dirty="0" smtClean="0"/>
              <a:t> </a:t>
            </a:r>
            <a:r>
              <a:rPr lang="uk-UA" sz="3500" b="1" dirty="0" smtClean="0">
                <a:solidFill>
                  <a:srgbClr val="7030A0"/>
                </a:solidFill>
              </a:rPr>
              <a:t>Всередину на 1 т корму: </a:t>
            </a:r>
            <a:endParaRPr lang="uk-UA" b="1" dirty="0" smtClean="0">
              <a:solidFill>
                <a:srgbClr val="7030A0"/>
              </a:solidFill>
            </a:endParaRPr>
          </a:p>
          <a:p>
            <a:r>
              <a:rPr lang="uk-UA" dirty="0" smtClean="0"/>
              <a:t>племінній птиці – 4г; </a:t>
            </a:r>
          </a:p>
          <a:p>
            <a:r>
              <a:rPr lang="uk-UA" dirty="0" smtClean="0"/>
              <a:t>курям – 2; </a:t>
            </a:r>
          </a:p>
          <a:p>
            <a:r>
              <a:rPr lang="uk-UA" dirty="0" smtClean="0"/>
              <a:t>курчатам-бройлерам -3; </a:t>
            </a:r>
          </a:p>
          <a:p>
            <a:r>
              <a:rPr lang="uk-UA" dirty="0" smtClean="0"/>
              <a:t>гусям, качкам – 2 г.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285992"/>
          </a:xfrm>
        </p:spPr>
        <p:txBody>
          <a:bodyPr/>
          <a:lstStyle/>
          <a:p>
            <a:pPr algn="ctr">
              <a:buNone/>
            </a:pPr>
            <a:r>
              <a:rPr lang="uk-UA" sz="4000" b="1" dirty="0" err="1" smtClean="0">
                <a:solidFill>
                  <a:srgbClr val="FF0000"/>
                </a:solidFill>
              </a:rPr>
              <a:t>Ціанокобаламін</a:t>
            </a:r>
            <a:r>
              <a:rPr lang="uk-UA" sz="4000" b="1" dirty="0" smtClean="0">
                <a:solidFill>
                  <a:srgbClr val="FF0000"/>
                </a:solidFill>
              </a:rPr>
              <a:t> – </a:t>
            </a:r>
            <a:r>
              <a:rPr lang="en-US" sz="4000" b="1" dirty="0" err="1" smtClean="0">
                <a:solidFill>
                  <a:srgbClr val="FF0000"/>
                </a:solidFill>
              </a:rPr>
              <a:t>Vitaminum</a:t>
            </a:r>
            <a:r>
              <a:rPr lang="uk-UA" sz="4000" i="1" dirty="0" smtClean="0">
                <a:solidFill>
                  <a:srgbClr val="FF0000"/>
                </a:solidFill>
              </a:rPr>
              <a:t> В12</a:t>
            </a:r>
            <a:endParaRPr lang="ru-RU" sz="4000" dirty="0" smtClean="0">
              <a:solidFill>
                <a:srgbClr val="FF0000"/>
              </a:solidFill>
            </a:endParaRPr>
          </a:p>
          <a:p>
            <a:pPr marL="0">
              <a:spcBef>
                <a:spcPts val="0"/>
              </a:spcBef>
            </a:pPr>
            <a:r>
              <a:rPr lang="uk-UA" i="1" dirty="0" smtClean="0"/>
              <a:t>Склад:</a:t>
            </a:r>
            <a:r>
              <a:rPr lang="uk-UA" dirty="0" smtClean="0"/>
              <a:t> хімічна сполука, яка містить кобальт і ціанову групу. Кристалічний порошок темно-червоного кольору, гігроскопічний, добре розчиняється у воді</a:t>
            </a:r>
            <a:endParaRPr lang="ru-RU" dirty="0"/>
          </a:p>
        </p:txBody>
      </p:sp>
      <p:pic>
        <p:nvPicPr>
          <p:cNvPr id="38916" name="Picture 4" descr="Цианокобаламин (Витамин B12) (ВЕТ) - купить, цена и отзывы, Цианокобаламин  (Витамин B12) (ВЕТ) инструкция по применению, дешевые аналоги, описание,  заказать в Москве с доставкой на д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3643306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429132"/>
          </a:xfrm>
        </p:spPr>
        <p:txBody>
          <a:bodyPr>
            <a:normAutofit lnSpcReduction="10000"/>
          </a:bodyPr>
          <a:lstStyle/>
          <a:p>
            <a:pPr marL="0">
              <a:spcBef>
                <a:spcPts val="0"/>
              </a:spcBef>
              <a:buNone/>
            </a:pPr>
            <a:r>
              <a:rPr lang="uk-UA" dirty="0" smtClean="0"/>
              <a:t>       Вітамін В12  синтезується виключно мікроорганізмами, здебільшого бактеріями, актиноміцетами, синьо-зеленими водоростями.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      Рослини і тварини його не синтезують.</a:t>
            </a:r>
            <a:endParaRPr lang="ru-RU" dirty="0" smtClean="0"/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Гіповітаміноз В12   трапляється частіше в організмі молодняку тварин, коли в них недостатньо функціонує мікрофлора травного каналу, дорослих тварин і птиці при недостатньому забезпеченні організму кобальтом, який необхідний для синтезу </a:t>
            </a:r>
            <a:r>
              <a:rPr lang="uk-UA" dirty="0" err="1" smtClean="0"/>
              <a:t>ціанокобаламіну</a:t>
            </a:r>
            <a:r>
              <a:rPr lang="uk-UA" dirty="0" smtClean="0"/>
              <a:t>.</a:t>
            </a:r>
            <a:endParaRPr lang="ru-RU" dirty="0" smtClean="0"/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       Свиням, хутровим звірам і птиці необхідно постійно додавати вітамін В12 до кормів.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Витамин B12 (Цианокобаломин) — описание ингредиента, инструкция по  применению, показания и противопоказ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4"/>
            <a:ext cx="9144000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935480"/>
            <a:ext cx="6900882" cy="11363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6082" name="Picture 2" descr="Расти коса до пояса: названы лучшие витамины для роста вол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Вітамін B12 — як речовина впливає на організм / НВ"/>
          <p:cNvPicPr>
            <a:picLocks noChangeAspect="1" noChangeArrowheads="1"/>
          </p:cNvPicPr>
          <p:nvPr/>
        </p:nvPicPr>
        <p:blipFill>
          <a:blip r:embed="rId2"/>
          <a:srcRect l="23333" t="11667" r="21666" b="14999"/>
          <a:stretch>
            <a:fillRect/>
          </a:stretch>
        </p:blipFill>
        <p:spPr bwMode="auto">
          <a:xfrm>
            <a:off x="4143372" y="3714728"/>
            <a:ext cx="4714908" cy="314327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3600" b="1" dirty="0" smtClean="0">
                <a:solidFill>
                  <a:srgbClr val="FF0000"/>
                </a:solidFill>
              </a:rPr>
              <a:t>Дія: </a:t>
            </a:r>
          </a:p>
          <a:p>
            <a:pPr marL="0" algn="ctr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rgbClr val="7030A0"/>
                </a:solidFill>
              </a:rPr>
              <a:t>Вітамін В12  має високу біологічну активність. </a:t>
            </a:r>
          </a:p>
          <a:p>
            <a:pPr marL="0">
              <a:spcBef>
                <a:spcPts val="0"/>
              </a:spcBef>
            </a:pPr>
            <a:r>
              <a:rPr lang="uk-UA" dirty="0" smtClean="0">
                <a:solidFill>
                  <a:srgbClr val="C00000"/>
                </a:solidFill>
              </a:rPr>
              <a:t>Це ефективний проти анемічний препарат, який застосовують при </a:t>
            </a:r>
            <a:r>
              <a:rPr lang="uk-UA" dirty="0" err="1" smtClean="0">
                <a:solidFill>
                  <a:srgbClr val="C00000"/>
                </a:solidFill>
              </a:rPr>
              <a:t>постгеморагічних</a:t>
            </a:r>
            <a:r>
              <a:rPr lang="uk-UA" dirty="0" smtClean="0">
                <a:solidFill>
                  <a:srgbClr val="C00000"/>
                </a:solidFill>
              </a:rPr>
              <a:t> і залізодефіцитних анеміях, </a:t>
            </a:r>
            <a:r>
              <a:rPr lang="uk-UA" dirty="0" err="1" smtClean="0">
                <a:solidFill>
                  <a:srgbClr val="C00000"/>
                </a:solidFill>
              </a:rPr>
              <a:t>анеміях</a:t>
            </a:r>
            <a:r>
              <a:rPr lang="uk-UA" dirty="0" smtClean="0">
                <a:solidFill>
                  <a:srgbClr val="C00000"/>
                </a:solidFill>
              </a:rPr>
              <a:t> аліментарного характеру, </a:t>
            </a:r>
          </a:p>
          <a:p>
            <a:pPr marL="0">
              <a:spcBef>
                <a:spcPts val="0"/>
              </a:spcBef>
            </a:pPr>
            <a:r>
              <a:rPr lang="uk-UA" dirty="0" smtClean="0">
                <a:solidFill>
                  <a:srgbClr val="C00000"/>
                </a:solidFill>
              </a:rPr>
              <a:t>анеміях викликаних токсичними і лікарськими речовинами.</a:t>
            </a:r>
            <a:endParaRPr lang="ru-RU" dirty="0" smtClean="0">
              <a:solidFill>
                <a:srgbClr val="C00000"/>
              </a:solidFill>
            </a:endParaRPr>
          </a:p>
          <a:p>
            <a:pPr marL="0">
              <a:spcBef>
                <a:spcPts val="0"/>
              </a:spcBef>
            </a:pPr>
            <a:r>
              <a:rPr lang="uk-UA" dirty="0" smtClean="0">
                <a:solidFill>
                  <a:srgbClr val="C00000"/>
                </a:solidFill>
              </a:rPr>
              <a:t>При гіповітамінозі чи </a:t>
            </a:r>
            <a:r>
              <a:rPr lang="uk-UA" dirty="0" err="1" smtClean="0">
                <a:solidFill>
                  <a:srgbClr val="C00000"/>
                </a:solidFill>
              </a:rPr>
              <a:t>акобальтозі</a:t>
            </a:r>
            <a:r>
              <a:rPr lang="uk-UA" dirty="0" smtClean="0">
                <a:solidFill>
                  <a:srgbClr val="C00000"/>
                </a:solidFill>
              </a:rPr>
              <a:t> у великої рогатої худоби зменшується кількість гемоглобіну і еритроцитів, послаблюється апетит, тварини пригнічуються, перестають жувати, лисіють, </a:t>
            </a:r>
          </a:p>
          <a:p>
            <a:pPr marL="0">
              <a:spcBef>
                <a:spcPts val="0"/>
              </a:spcBef>
            </a:pPr>
            <a:r>
              <a:rPr lang="uk-UA" dirty="0" smtClean="0">
                <a:solidFill>
                  <a:srgbClr val="C00000"/>
                </a:solidFill>
              </a:rPr>
              <a:t>у овець спостерігається схуднення, </a:t>
            </a:r>
            <a:r>
              <a:rPr lang="uk-UA" dirty="0" err="1" smtClean="0">
                <a:solidFill>
                  <a:srgbClr val="C00000"/>
                </a:solidFill>
              </a:rPr>
              <a:t>малокрів’я</a:t>
            </a:r>
            <a:r>
              <a:rPr lang="uk-UA" dirty="0" smtClean="0">
                <a:solidFill>
                  <a:srgbClr val="C00000"/>
                </a:solidFill>
              </a:rPr>
              <a:t>, відсутність апетиту, погіршується якість вовни; </a:t>
            </a:r>
          </a:p>
          <a:p>
            <a:pPr marL="0">
              <a:spcBef>
                <a:spcPts val="0"/>
              </a:spcBef>
            </a:pPr>
            <a:r>
              <a:rPr lang="uk-UA" dirty="0" smtClean="0">
                <a:solidFill>
                  <a:srgbClr val="C00000"/>
                </a:solidFill>
              </a:rPr>
              <a:t>у курей погано виводяться курчата, птиця відстає в розвитку, спостерігається висока смертність.</a:t>
            </a:r>
            <a:endParaRPr lang="ru-RU" dirty="0" smtClean="0">
              <a:solidFill>
                <a:srgbClr val="C00000"/>
              </a:solidFill>
            </a:endParaRPr>
          </a:p>
          <a:p>
            <a:pPr marL="0"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00438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</a:pPr>
            <a:r>
              <a:rPr lang="uk-UA" sz="4000" b="1" dirty="0" smtClean="0">
                <a:solidFill>
                  <a:srgbClr val="C00000"/>
                </a:solidFill>
              </a:rPr>
              <a:t>Показання, способи застосування: </a:t>
            </a:r>
          </a:p>
          <a:p>
            <a:pPr marL="0">
              <a:spcBef>
                <a:spcPts val="0"/>
              </a:spcBef>
            </a:pPr>
            <a:r>
              <a:rPr lang="uk-UA" dirty="0" smtClean="0"/>
              <a:t>для лікування анемій, пов’язаних з гіповітамінозом, а також при променевій хворобі. </a:t>
            </a:r>
          </a:p>
          <a:p>
            <a:pPr marL="0">
              <a:spcBef>
                <a:spcPts val="0"/>
              </a:spcBef>
            </a:pPr>
            <a:r>
              <a:rPr lang="uk-UA" dirty="0" smtClean="0"/>
              <a:t>Ефективний при парезах і паралічах, захворюваннях печінки і підшлункової залози, отруєннях важкими металами і деякими пестицидами.</a:t>
            </a:r>
            <a:endParaRPr lang="ru-RU" dirty="0" smtClean="0"/>
          </a:p>
          <a:p>
            <a:pPr marL="0">
              <a:spcBef>
                <a:spcPts val="0"/>
              </a:spcBef>
            </a:pPr>
            <a:r>
              <a:rPr lang="uk-UA" dirty="0" smtClean="0"/>
              <a:t>Широко використовують для стимуляції росту, підвищення несучості курей і виведення курчат.</a:t>
            </a:r>
          </a:p>
          <a:p>
            <a:pPr marL="0">
              <a:spcBef>
                <a:spcPts val="0"/>
              </a:spcBef>
            </a:pPr>
            <a:endParaRPr lang="ru-RU" dirty="0" smtClean="0"/>
          </a:p>
        </p:txBody>
      </p:sp>
      <p:pic>
        <p:nvPicPr>
          <p:cNvPr id="13314" name="Picture 2" descr="Вітамін В12 в яких продуктах міститься більше всього: спис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43314"/>
            <a:ext cx="857256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solidFill>
                  <a:srgbClr val="7030A0"/>
                </a:solidFill>
              </a:rPr>
              <a:t>ДОЗИ</a:t>
            </a:r>
          </a:p>
          <a:p>
            <a:r>
              <a:rPr lang="uk-UA" i="1" dirty="0" smtClean="0"/>
              <a:t>підшкірно:</a:t>
            </a:r>
            <a:r>
              <a:rPr lang="uk-UA" dirty="0" smtClean="0"/>
              <a:t> свиням – 0,5…1 мг; </a:t>
            </a:r>
          </a:p>
          <a:p>
            <a:r>
              <a:rPr lang="uk-UA" dirty="0" smtClean="0"/>
              <a:t>поросятам-сисунам – 3…5 мг;  </a:t>
            </a:r>
          </a:p>
          <a:p>
            <a:r>
              <a:rPr lang="uk-UA" dirty="0" smtClean="0"/>
              <a:t>відлученим поросятам – 10…50; </a:t>
            </a:r>
          </a:p>
          <a:p>
            <a:r>
              <a:rPr lang="uk-UA" dirty="0" smtClean="0"/>
              <a:t>курчатам – 0,5…1 мг.</a:t>
            </a:r>
            <a:endParaRPr lang="ru-RU" dirty="0" smtClean="0"/>
          </a:p>
          <a:p>
            <a:r>
              <a:rPr lang="uk-UA" dirty="0" smtClean="0"/>
              <a:t>Добова потреба у вітаміні  (мг/кг маси) для телят становить 20, для поросят – 20, для курчат  і курей – 3…5 мг.</a:t>
            </a:r>
            <a:endParaRPr lang="ru-RU" dirty="0" smtClean="0"/>
          </a:p>
          <a:p>
            <a:r>
              <a:rPr lang="uk-UA" dirty="0" smtClean="0"/>
              <a:t>Для профілактики гіповітамінозу широко застосовують також кобальту хлорид (мг/кг маси): великій рогатій худобі – 5…15; телятам – 1…5; вівцям і козам – 1…2; свиням і поросятам – 1…3; курям і курчатам -1. </a:t>
            </a:r>
            <a:endParaRPr lang="ru-RU" dirty="0" smtClean="0"/>
          </a:p>
          <a:p>
            <a:pPr algn="ctr">
              <a:buNone/>
            </a:pPr>
            <a:r>
              <a:rPr lang="uk-UA" sz="2800" dirty="0" smtClean="0">
                <a:solidFill>
                  <a:srgbClr val="FF0000"/>
                </a:solidFill>
              </a:rPr>
              <a:t>Крім цих засобів, використовують інші препарати, які містять </a:t>
            </a:r>
            <a:r>
              <a:rPr lang="uk-UA" sz="2800" dirty="0" err="1" smtClean="0">
                <a:solidFill>
                  <a:srgbClr val="FF0000"/>
                </a:solidFill>
              </a:rPr>
              <a:t>ціанокобаламін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err="1" smtClean="0">
                <a:solidFill>
                  <a:srgbClr val="FF0000"/>
                </a:solidFill>
              </a:rPr>
              <a:t>–муковіт</a:t>
            </a:r>
            <a:r>
              <a:rPr lang="uk-UA" sz="2800" dirty="0" smtClean="0">
                <a:solidFill>
                  <a:srgbClr val="FF0000"/>
                </a:solidFill>
              </a:rPr>
              <a:t> В12, ком полон, </a:t>
            </a:r>
            <a:r>
              <a:rPr lang="uk-UA" sz="2800" dirty="0" err="1" smtClean="0">
                <a:solidFill>
                  <a:srgbClr val="FF0000"/>
                </a:solidFill>
              </a:rPr>
              <a:t>антианемін</a:t>
            </a:r>
            <a:r>
              <a:rPr lang="uk-UA" sz="2800" dirty="0" smtClean="0">
                <a:solidFill>
                  <a:srgbClr val="FF0000"/>
                </a:solidFill>
              </a:rPr>
              <a:t>.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2290" name="AutoShape 2" descr="Витамин B12 (Кобаламин) - влияние на организм, польза и вред, описание -  Calorizator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Витамин B12 (Кобаламин) - влияние на организм, польза и вред, описание -  Calorizator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Витамин B12 (Кобаламин) - влияние на организм, польза и вред, описание -  Calorizator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Презентация на тему &quot;Витамин В 12 (цианокобаламин) &quot; по Биологии для 10  клас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8" name="AutoShape 10" descr="Презентация на тему &quot;Витамин В 12 (цианокобаламин) &quot; по Биологии для 10  клас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0" name="Picture 12" descr="Витамин B 12: пища для моз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0"/>
            <a:ext cx="3857620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342900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ВІТАМІНИ</a:t>
            </a:r>
            <a:r>
              <a:rPr lang="ru-RU" sz="3200" dirty="0" smtClean="0">
                <a:solidFill>
                  <a:srgbClr val="FFFF00"/>
                </a:solidFill>
              </a:rPr>
              <a:t> – </a:t>
            </a:r>
            <a:r>
              <a:rPr lang="ru-RU" sz="3200" dirty="0" err="1" smtClean="0">
                <a:solidFill>
                  <a:srgbClr val="002060"/>
                </a:solidFill>
              </a:rPr>
              <a:t>це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органічні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сполуки</a:t>
            </a:r>
            <a:r>
              <a:rPr lang="ru-RU" sz="3200" dirty="0" smtClean="0">
                <a:solidFill>
                  <a:srgbClr val="002060"/>
                </a:solidFill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</a:rPr>
              <a:t>які</a:t>
            </a:r>
            <a:r>
              <a:rPr lang="ru-RU" sz="3200" dirty="0" smtClean="0">
                <a:solidFill>
                  <a:srgbClr val="002060"/>
                </a:solidFill>
              </a:rPr>
              <a:t> в </a:t>
            </a:r>
            <a:r>
              <a:rPr lang="ru-RU" sz="3200" dirty="0" err="1" smtClean="0">
                <a:solidFill>
                  <a:srgbClr val="002060"/>
                </a:solidFill>
              </a:rPr>
              <a:t>невеликій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кількості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забезпечують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життєдіяльність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організму</a:t>
            </a:r>
            <a:r>
              <a:rPr lang="en-US" sz="3200" dirty="0" smtClean="0">
                <a:solidFill>
                  <a:srgbClr val="002060"/>
                </a:solidFill>
              </a:rPr>
              <a:t>.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just"/>
            <a:endParaRPr lang="ru-RU" sz="3200" dirty="0" smtClean="0">
              <a:solidFill>
                <a:srgbClr val="002060"/>
              </a:solidFill>
            </a:endParaRPr>
          </a:p>
          <a:p>
            <a:pPr algn="just"/>
            <a:r>
              <a:rPr lang="ru-RU" sz="3200" dirty="0" err="1" smtClean="0">
                <a:solidFill>
                  <a:srgbClr val="002060"/>
                </a:solidFill>
              </a:rPr>
              <a:t>Вітаміни</a:t>
            </a:r>
            <a:r>
              <a:rPr lang="ru-RU" sz="3200" dirty="0" smtClean="0">
                <a:solidFill>
                  <a:srgbClr val="002060"/>
                </a:solidFill>
              </a:rPr>
              <a:t> -</a:t>
            </a:r>
            <a:r>
              <a:rPr lang="ru-RU" sz="3200" dirty="0" smtClean="0"/>
              <a:t>(</a:t>
            </a:r>
            <a:r>
              <a:rPr lang="ru-RU" sz="3200" dirty="0" smtClean="0">
                <a:hlinkClick r:id="rId2" tooltip="Латинська мова"/>
              </a:rPr>
              <a:t>лат.</a:t>
            </a:r>
            <a:r>
              <a:rPr lang="ru-RU" sz="3200" dirty="0" smtClean="0"/>
              <a:t> </a:t>
            </a:r>
            <a:r>
              <a:rPr lang="en-US" sz="3200" i="1" dirty="0" smtClean="0"/>
              <a:t>vitae</a:t>
            </a:r>
            <a:r>
              <a:rPr lang="en-US" sz="3200" dirty="0" smtClean="0"/>
              <a:t> — </a:t>
            </a:r>
            <a:r>
              <a:rPr lang="ru-RU" sz="3200" dirty="0" err="1" smtClean="0">
                <a:hlinkClick r:id="rId3" tooltip="Життя"/>
              </a:rPr>
              <a:t>життя</a:t>
            </a:r>
            <a:r>
              <a:rPr lang="ru-RU" sz="3200" dirty="0" smtClean="0"/>
              <a:t> </a:t>
            </a:r>
            <a:r>
              <a:rPr lang="ru-RU" sz="3200" dirty="0" err="1" smtClean="0"/>
              <a:t>і</a:t>
            </a:r>
            <a:r>
              <a:rPr lang="ru-RU" sz="3200" dirty="0" smtClean="0"/>
              <a:t> </a:t>
            </a:r>
            <a:r>
              <a:rPr lang="ru-RU" sz="3200" i="1" dirty="0" err="1" smtClean="0">
                <a:hlinkClick r:id="rId4" tooltip="Аміни"/>
              </a:rPr>
              <a:t>амін</a:t>
            </a:r>
            <a:r>
              <a:rPr lang="ru-RU" sz="3200" dirty="0" smtClean="0"/>
              <a:t> — </a:t>
            </a:r>
            <a:r>
              <a:rPr lang="ru-RU" sz="3200" dirty="0" err="1" smtClean="0"/>
              <a:t>речовина</a:t>
            </a:r>
            <a:r>
              <a:rPr lang="ru-RU" sz="3200" dirty="0" smtClean="0"/>
              <a:t>.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pic>
        <p:nvPicPr>
          <p:cNvPr id="63490" name="Picture 2" descr="Витамин C под микроскопом (Фото) - ТЕЛЕГРАФ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4"/>
            <a:ext cx="4384837" cy="3571876"/>
          </a:xfrm>
          <a:prstGeom prst="rect">
            <a:avLst/>
          </a:prstGeom>
          <a:noFill/>
        </p:spPr>
      </p:pic>
      <p:pic>
        <p:nvPicPr>
          <p:cNvPr id="63492" name="Picture 4" descr="15 невероятных фотографий привычных нам вещей под микроскопом"/>
          <p:cNvPicPr>
            <a:picLocks noChangeAspect="1" noChangeArrowheads="1"/>
          </p:cNvPicPr>
          <p:nvPr/>
        </p:nvPicPr>
        <p:blipFill>
          <a:blip r:embed="rId6"/>
          <a:srcRect r="50735"/>
          <a:stretch>
            <a:fillRect/>
          </a:stretch>
        </p:blipFill>
        <p:spPr bwMode="auto">
          <a:xfrm>
            <a:off x="4572000" y="2857496"/>
            <a:ext cx="4143404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Вітамін C (аскорбінова кислота): для чого він потрібен і в яких продуктах  міститьс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384333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72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b="1" dirty="0" smtClean="0">
                <a:solidFill>
                  <a:srgbClr val="7030A0"/>
                </a:solidFill>
              </a:rPr>
              <a:t>Аскорбінова кислота – </a:t>
            </a:r>
            <a:r>
              <a:rPr lang="en-US" sz="2800" b="1" dirty="0" err="1" smtClean="0">
                <a:solidFill>
                  <a:srgbClr val="7030A0"/>
                </a:solidFill>
              </a:rPr>
              <a:t>Acidum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ascorbinicum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uk-UA" sz="2800" b="1" i="1" dirty="0" smtClean="0">
                <a:solidFill>
                  <a:srgbClr val="7030A0"/>
                </a:solidFill>
              </a:rPr>
              <a:t>Синонім</a:t>
            </a:r>
            <a:r>
              <a:rPr lang="uk-UA" sz="2800" b="1" dirty="0" smtClean="0">
                <a:solidFill>
                  <a:srgbClr val="7030A0"/>
                </a:solidFill>
              </a:rPr>
              <a:t>: вітамін С, </a:t>
            </a:r>
            <a:r>
              <a:rPr lang="en-US" sz="2800" b="1" dirty="0" err="1" smtClean="0">
                <a:solidFill>
                  <a:srgbClr val="7030A0"/>
                </a:solidFill>
              </a:rPr>
              <a:t>Vitaminum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C</a:t>
            </a:r>
            <a:r>
              <a:rPr lang="uk-UA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uk-UA" dirty="0" smtClean="0"/>
              <a:t>Властивості: білий кристалічний порошок, кислий на смак, добре розчиняється у воді, утворюючи нестійкі розчини.</a:t>
            </a:r>
            <a:endParaRPr lang="ru-RU" dirty="0" smtClean="0"/>
          </a:p>
          <a:p>
            <a:r>
              <a:rPr lang="uk-UA" dirty="0" smtClean="0"/>
              <a:t>Міститься аскорбінова кислота в значних кількостях у продуктах рослинного походження (плоди шипшини, капуста, лимони, апельсини, хрін, фрукти, ягоди, хвоя тощо). Невелика кількість вітаміну міститься в продуктах тваринного походження (печінці, мозку, м’язах).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8130" name="Picture 2" descr="АСКОРБІНОВА КИСЛОТА інструкція по застосуванню, ціна в аптеках України,  аналоги, склад, показання | ACIDUM ASCORBICUM драже компанії «Київський  вітамінний завод» | Компендіу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5715008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00958" y="1935480"/>
            <a:ext cx="1185842" cy="7077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7106" name="Picture 2" descr="В яких продуктах міститься вітамін C і для чого він потрібен організм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571744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uk-UA" sz="3200" b="1" dirty="0" smtClean="0">
                <a:solidFill>
                  <a:srgbClr val="FF0000"/>
                </a:solidFill>
              </a:rPr>
              <a:t>Зберігають</a:t>
            </a:r>
            <a:r>
              <a:rPr lang="uk-UA" dirty="0" smtClean="0"/>
              <a:t> у прохолодному, захищеному від світла місці.</a:t>
            </a:r>
            <a:endParaRPr lang="ru-RU" dirty="0" smtClean="0"/>
          </a:p>
          <a:p>
            <a:pPr marL="0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Форма випуску: </a:t>
            </a:r>
            <a:r>
              <a:rPr lang="uk-UA" dirty="0" smtClean="0"/>
              <a:t>таблетки по 0,05 і 0,1 г; ампули по 1 </a:t>
            </a:r>
            <a:r>
              <a:rPr lang="uk-UA" dirty="0" err="1" smtClean="0"/>
              <a:t>мл</a:t>
            </a:r>
            <a:r>
              <a:rPr lang="uk-UA" dirty="0" smtClean="0"/>
              <a:t> і 2 </a:t>
            </a:r>
            <a:r>
              <a:rPr lang="uk-UA" dirty="0" err="1" smtClean="0"/>
              <a:t>мл</a:t>
            </a:r>
            <a:r>
              <a:rPr lang="uk-UA" dirty="0" smtClean="0"/>
              <a:t> 5%</a:t>
            </a:r>
            <a:r>
              <a:rPr lang="uk-UA" dirty="0" err="1" smtClean="0"/>
              <a:t>-ного</a:t>
            </a:r>
            <a:r>
              <a:rPr lang="uk-UA" dirty="0" smtClean="0"/>
              <a:t> розчину. Входить до складу багатьох полівітамінних препаратів.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2226" name="AutoShape 2" descr="Аскорбиновая кислота — инструкция по применению, состав, аналоги препарата,  дозировки и побочные действ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8" name="AutoShape 4" descr="Аскорбиновая кислота — инструкция по применению, состав, аналоги препарата,  дозировки и побочные действ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0" name="AutoShape 6" descr="Аскорбиновая кислота — инструкция по применению, состав, аналоги препарата,  дозировки и побочные действ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32" name="Picture 8" descr="Аскорбиновая кислота инструкция по применению, цена в аптеках Украины,  аналоги, состав, показания | Ascorbic acid | Компендиум"/>
          <p:cNvPicPr>
            <a:picLocks noChangeAspect="1" noChangeArrowheads="1"/>
          </p:cNvPicPr>
          <p:nvPr/>
        </p:nvPicPr>
        <p:blipFill>
          <a:blip r:embed="rId2"/>
          <a:srcRect l="24194" r="27419"/>
          <a:stretch>
            <a:fillRect/>
          </a:stretch>
        </p:blipFill>
        <p:spPr bwMode="auto">
          <a:xfrm>
            <a:off x="285720" y="2285992"/>
            <a:ext cx="2143140" cy="4071966"/>
          </a:xfrm>
          <a:prstGeom prst="rect">
            <a:avLst/>
          </a:prstGeom>
          <a:noFill/>
        </p:spPr>
      </p:pic>
      <p:sp>
        <p:nvSpPr>
          <p:cNvPr id="52234" name="AutoShape 10" descr="Аскорбиновая кислота инструкция по применению: показания, противопоказания,  побочное действие – описание Ascorbic acid порошок д/пригот. р-ра д/приема  внутрь 2.5 г: пак. (32823) - справочник препаратов и лекарст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6" name="AutoShape 12" descr="Аскорбиновая кислота инструкция по применению: показания, противопоказания,  побочное действие – описание Ascorbic acid порошок д/пригот. р-ра д/приема  внутрь 2.5 г: пак. (32823) - справочник препаратов и лекарст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8" name="AutoShape 14" descr="Аскорбиновая Кислота-Дарница: состав, показания, дозировка, побочные эффек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40" name="AutoShape 16" descr="Аскорбиновая Кислота-Дарница: состав, показания, дозировка, побочные эффек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42" name="AutoShape 18" descr="Аскорбиновая Кислота-Дарница: состав, показания, дозировка, побочные эффек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44" name="AutoShape 20" descr="Аскорбиновая Кислота-Дарница: состав, показания, дозировка, побочные эффек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46" name="Picture 22" descr="Аскорбиновая кислота с глюкозой, 100 мг+877 мг, таблетки, 10 шт.,  Марбиофарм купить в Москве по низкой цене - портал Моё Здоровь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214554"/>
            <a:ext cx="2695575" cy="3929090"/>
          </a:xfrm>
          <a:prstGeom prst="rect">
            <a:avLst/>
          </a:prstGeom>
          <a:noFill/>
        </p:spPr>
      </p:pic>
      <p:pic>
        <p:nvPicPr>
          <p:cNvPr id="52248" name="Picture 24" descr="Витамин C – форма выпуска и применение | Азбука витаминов | Яндекс Дзе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357430"/>
            <a:ext cx="262890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3900" b="1" dirty="0" smtClean="0">
                <a:solidFill>
                  <a:srgbClr val="FF0000"/>
                </a:solidFill>
              </a:rPr>
              <a:t>Дія: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uk-UA" dirty="0" smtClean="0"/>
              <a:t> Аскорбінова кислота відіграє важливу роль у життєдіяльності організму. 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uk-UA" dirty="0" smtClean="0"/>
              <a:t>Їй властиві сильно виражені відновні властивості. 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uk-UA" dirty="0" smtClean="0"/>
              <a:t>Бере участь у регулюванні окисно-відновних процесів вуглеводневого обміну, звертанні крові, регенерації тканин, утворенні стероїдних гормонів.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uk-UA" dirty="0" smtClean="0"/>
              <a:t> Однією з важливих фізіологічних функцій аскорбінової кислоти є співучасть у синтезі колагену і нормалізації проникності капілярів.</a:t>
            </a:r>
            <a:endParaRPr lang="ru-RU" dirty="0" smtClean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uk-UA" dirty="0" smtClean="0"/>
              <a:t>Організм людини нездатний сам синтезувати вітамін С: потреба в ньому задовольняється вітаміном, що надходить із стравою. Нестача або відсутність його призводить до розвитку </a:t>
            </a:r>
            <a:r>
              <a:rPr lang="uk-UA" dirty="0" err="1" smtClean="0"/>
              <a:t>гіпо-</a:t>
            </a:r>
            <a:r>
              <a:rPr lang="uk-UA" dirty="0" smtClean="0"/>
              <a:t> та авітамінозу (цинги).</a:t>
            </a:r>
            <a:endParaRPr lang="ru-RU" dirty="0" smtClean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uk-UA" dirty="0" smtClean="0"/>
              <a:t>Порушується цілісність судин, з’являється  кровотеча з ясен, випадають зуби.</a:t>
            </a:r>
            <a:endParaRPr lang="ru-RU" dirty="0" smtClean="0"/>
          </a:p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Сільськогосподарські тварини і птиця малочутливі до нестачі аскорбінової кислоти в кормах.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solidFill>
                  <a:srgbClr val="7030A0"/>
                </a:solidFill>
              </a:rPr>
              <a:t>Вітамін С – могутній фактор попередження та лікування інфекційних 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uk-UA" sz="3200" b="1" dirty="0" smtClean="0">
                <a:solidFill>
                  <a:srgbClr val="7030A0"/>
                </a:solidFill>
              </a:rPr>
              <a:t>хвороб.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r>
              <a:rPr lang="uk-UA" dirty="0" smtClean="0"/>
              <a:t>Він має також </a:t>
            </a:r>
            <a:r>
              <a:rPr lang="uk-UA" dirty="0" err="1" smtClean="0"/>
              <a:t>дезінтоксикаційну</a:t>
            </a:r>
            <a:r>
              <a:rPr lang="uk-UA" dirty="0" smtClean="0"/>
              <a:t> дію по відношенню до багатьох промислових токсичних речовин.</a:t>
            </a:r>
            <a:endParaRPr lang="ru-RU" dirty="0" smtClean="0"/>
          </a:p>
          <a:p>
            <a:r>
              <a:rPr lang="uk-UA" dirty="0" smtClean="0"/>
              <a:t>Промислові отрути (ртуть, свинець, миш’як, бензол і деякі інші), лікарські речовини (антибіотики тощо), а також інфекційні хвороби підвищують потребу організму у вітаміні С.</a:t>
            </a:r>
            <a:endParaRPr lang="ru-RU" dirty="0" smtClean="0"/>
          </a:p>
          <a:p>
            <a:pPr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Показання, способи і дози застосування: </a:t>
            </a:r>
          </a:p>
          <a:p>
            <a:r>
              <a:rPr lang="uk-UA" dirty="0" smtClean="0"/>
              <a:t>для підвищення загальної резистентності організму при інфекційних захворюваннях і отруєннях тварин, </a:t>
            </a:r>
          </a:p>
          <a:p>
            <a:r>
              <a:rPr lang="uk-UA" dirty="0" smtClean="0"/>
              <a:t>при </a:t>
            </a:r>
            <a:r>
              <a:rPr lang="uk-UA" dirty="0" err="1" smtClean="0"/>
              <a:t>геморагічних</a:t>
            </a:r>
            <a:r>
              <a:rPr lang="uk-UA" dirty="0" smtClean="0"/>
              <a:t> діатезах, анеміях, </a:t>
            </a:r>
          </a:p>
          <a:p>
            <a:r>
              <a:rPr lang="uk-UA" dirty="0" smtClean="0"/>
              <a:t>захворюваннях печінки, матки, важко </a:t>
            </a:r>
            <a:r>
              <a:rPr lang="uk-UA" dirty="0" err="1" smtClean="0"/>
              <a:t>загоюваних</a:t>
            </a:r>
            <a:r>
              <a:rPr lang="uk-UA" dirty="0" smtClean="0"/>
              <a:t> ранах.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solidFill>
                  <a:srgbClr val="7030A0"/>
                </a:solidFill>
              </a:rPr>
              <a:t>Дози всередину: </a:t>
            </a:r>
          </a:p>
          <a:p>
            <a:r>
              <a:rPr lang="uk-UA" dirty="0" smtClean="0"/>
              <a:t>коням – 0,5…3,0 г; </a:t>
            </a:r>
          </a:p>
          <a:p>
            <a:r>
              <a:rPr lang="uk-UA" dirty="0" smtClean="0"/>
              <a:t>великій рогатій худобі – 0,7…4,0; </a:t>
            </a:r>
          </a:p>
          <a:p>
            <a:r>
              <a:rPr lang="uk-UA" dirty="0" smtClean="0"/>
              <a:t>дрібній рогатій худобі – 0,2…0,5; </a:t>
            </a:r>
          </a:p>
          <a:p>
            <a:r>
              <a:rPr lang="uk-UA" dirty="0" smtClean="0"/>
              <a:t>свиням – 0,1…0,5; </a:t>
            </a:r>
          </a:p>
          <a:p>
            <a:r>
              <a:rPr lang="uk-UA" dirty="0" smtClean="0"/>
              <a:t>собакам – 0,03…0,1 г; </a:t>
            </a:r>
          </a:p>
          <a:p>
            <a:r>
              <a:rPr lang="uk-UA" dirty="0" err="1" smtClean="0"/>
              <a:t>внутрішньовенно</a:t>
            </a:r>
            <a:r>
              <a:rPr lang="uk-UA" dirty="0" smtClean="0"/>
              <a:t>: </a:t>
            </a:r>
          </a:p>
          <a:p>
            <a:r>
              <a:rPr lang="uk-UA" dirty="0" smtClean="0"/>
              <a:t>коням – 0,5…1,5 г; </a:t>
            </a:r>
          </a:p>
          <a:p>
            <a:r>
              <a:rPr lang="uk-UA" dirty="0" smtClean="0"/>
              <a:t>великій рогатій худобі – 0,5…2,0 г у формі 5…10-% розчину.</a:t>
            </a:r>
            <a:endParaRPr lang="ru-RU" dirty="0" smtClean="0"/>
          </a:p>
          <a:p>
            <a:pPr algn="ctr">
              <a:buNone/>
            </a:pPr>
            <a:r>
              <a:rPr lang="uk-UA" b="1" dirty="0" smtClean="0">
                <a:solidFill>
                  <a:srgbClr val="7030A0"/>
                </a:solidFill>
              </a:rPr>
              <a:t>З метою профілактики гіповітамінозу і поліпшення засвоєння корму рекомендують для племінної птиці, індичок, бройлерів додавати до комбікормів 50 г аскорбінової кислоти на 1 тонну корму.</a:t>
            </a:r>
            <a:endParaRPr lang="ru-RU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6146" name="AutoShape 2" descr="Вітамін С: проти раку і COVID-19? | Трибуна - Бровари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Вітамін С: проти раку і COVID-19? | Трибуна - Бровари COVID-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642918"/>
            <a:ext cx="350043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286124"/>
          </a:xfrm>
        </p:spPr>
        <p:txBody>
          <a:bodyPr/>
          <a:lstStyle/>
          <a:p>
            <a:pPr algn="ctr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Нікотинова кислота – </a:t>
            </a:r>
            <a:r>
              <a:rPr lang="en-US" sz="2800" b="1" dirty="0" err="1" smtClean="0">
                <a:solidFill>
                  <a:srgbClr val="002060"/>
                </a:solidFill>
              </a:rPr>
              <a:t>Acidum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nicotinicum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uk-UA" sz="2800" i="1" dirty="0" smtClean="0">
                <a:solidFill>
                  <a:srgbClr val="002060"/>
                </a:solidFill>
              </a:rPr>
              <a:t>Синонім</a:t>
            </a:r>
            <a:r>
              <a:rPr lang="uk-UA" sz="2800" dirty="0" smtClean="0">
                <a:solidFill>
                  <a:srgbClr val="002060"/>
                </a:solidFill>
              </a:rPr>
              <a:t>: вітамін РР.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uk-UA" i="1" dirty="0" smtClean="0"/>
              <a:t>Склад і властивості:</a:t>
            </a:r>
            <a:r>
              <a:rPr lang="uk-UA" dirty="0" smtClean="0"/>
              <a:t> білий кристалічний порошок, погано розчиняється у холодній воді, краще в гарячій. Джерелом вітаміну для тварин є зернові і зелені корми, соняшникова і арахісова макуха, кормові дріжджі, а також молоко, риба, тканини тварин – печінка, м’язи, нирки.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3250" name="Picture 2" descr="Ниац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9144000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428868"/>
          </a:xfrm>
        </p:spPr>
        <p:txBody>
          <a:bodyPr/>
          <a:lstStyle/>
          <a:p>
            <a:pPr>
              <a:buNone/>
            </a:pPr>
            <a:r>
              <a:rPr lang="uk-UA" sz="3200" b="1" dirty="0" smtClean="0">
                <a:solidFill>
                  <a:srgbClr val="C00000"/>
                </a:solidFill>
              </a:rPr>
              <a:t>Зберігають</a:t>
            </a:r>
            <a:r>
              <a:rPr lang="uk-UA" dirty="0" smtClean="0"/>
              <a:t> за списком Б у захищеному від світла місці.</a:t>
            </a:r>
            <a:endParaRPr lang="ru-RU" dirty="0" smtClean="0"/>
          </a:p>
          <a:p>
            <a:pPr>
              <a:buNone/>
            </a:pPr>
            <a:r>
              <a:rPr lang="uk-UA" sz="3200" b="1" dirty="0" smtClean="0">
                <a:solidFill>
                  <a:srgbClr val="C00000"/>
                </a:solidFill>
              </a:rPr>
              <a:t>Форма випуску: </a:t>
            </a:r>
            <a:r>
              <a:rPr lang="uk-UA" dirty="0" smtClean="0"/>
              <a:t>порошок і таблетки по 0,05 г; ампули по 1 </a:t>
            </a:r>
            <a:r>
              <a:rPr lang="uk-UA" dirty="0" err="1" smtClean="0"/>
              <a:t>мл</a:t>
            </a:r>
            <a:r>
              <a:rPr lang="uk-UA" dirty="0" smtClean="0"/>
              <a:t> 0,17%</a:t>
            </a:r>
            <a:r>
              <a:rPr lang="uk-UA" dirty="0" err="1" smtClean="0"/>
              <a:t>-ного</a:t>
            </a:r>
            <a:r>
              <a:rPr lang="uk-UA" dirty="0" smtClean="0"/>
              <a:t> розчину натрію нікотин ату, що відповідає 0,1%</a:t>
            </a:r>
            <a:r>
              <a:rPr lang="uk-UA" dirty="0" err="1" smtClean="0"/>
              <a:t>-ному</a:t>
            </a:r>
            <a:r>
              <a:rPr lang="uk-UA" dirty="0" smtClean="0"/>
              <a:t> розчину кислоти.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7346" name="AutoShape 2" descr="Міжнародна Інноваційна Клініка м. Павлоград - Вітамін PP — нікотинова  кислота Відіграє важливу роль у захисті від тромбозів, діабету і  гіпертонії. Знижує рівень «поганого» холестерину, активізує функції печінки  та підшлункової залози, збільшу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48" name="Picture 4" descr="никотиновая,кислота,витамин для кожи, дмае,витамин РР, витамин В3, ниацин,  ниацинамид, никотинамид,купить недор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70" y="1643050"/>
            <a:ext cx="2500330" cy="1714512"/>
          </a:xfrm>
          <a:prstGeom prst="rect">
            <a:avLst/>
          </a:prstGeom>
          <a:noFill/>
        </p:spPr>
      </p:pic>
      <p:pic>
        <p:nvPicPr>
          <p:cNvPr id="57350" name="Picture 6" descr="Витамин рр для волос: действие, примен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3143240" cy="4714884"/>
          </a:xfrm>
          <a:prstGeom prst="rect">
            <a:avLst/>
          </a:prstGeom>
          <a:noFill/>
        </p:spPr>
      </p:pic>
      <p:pic>
        <p:nvPicPr>
          <p:cNvPr id="57352" name="Picture 8" descr="НИКОТИНОВАЯ КИСЛОТА-ДАРНИЦА инструкция по применению, цена в аптеках  Украины, аналоги, состав, показания | ACIDUM NICOTINICUM-DARNITSA раствор  для инъекций компании «Дарница» | Компендиу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500438"/>
            <a:ext cx="5715000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Нікотинова кислота підтримує роботу травної системи і зміцнює судини - Нова  Доб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000372"/>
            <a:ext cx="3071802" cy="38576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4000" b="1" dirty="0" smtClean="0">
                <a:solidFill>
                  <a:srgbClr val="C00000"/>
                </a:solidFill>
              </a:rPr>
              <a:t>Дія: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покращує вуглеводний обмін,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діє позитивно при хворобах печінки, серця, виразковій хворобі шлунка і дванадцятипалої кишки,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при ентероколітах, важко </a:t>
            </a:r>
            <a:r>
              <a:rPr lang="uk-UA" dirty="0" err="1" smtClean="0"/>
              <a:t>загоюваних</a:t>
            </a:r>
            <a:r>
              <a:rPr lang="uk-UA" dirty="0" smtClean="0"/>
              <a:t> ранах.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Вітамін РР має судинорозширювальну дію. </a:t>
            </a:r>
          </a:p>
          <a:p>
            <a:pPr marL="0" algn="ctr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C00000"/>
                </a:solidFill>
              </a:rPr>
              <a:t>При нестачі нікотинової кислоти у свиней і собак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розвивається пелагра, порушується травлення,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з’являються некротичні пошкодження слизової оболонки товстої і сліпої кишок,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знижується інтенсивність росту і розвитку,</a:t>
            </a:r>
          </a:p>
          <a:p>
            <a:pPr marL="0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C00000"/>
                </a:solidFill>
              </a:rPr>
              <a:t>                                                           у птиці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спостерігається запалення слизової оболонки ротової порожнини, язика, стравоходу, дерматити кінцівок,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затримка статевої зрілості; </a:t>
            </a:r>
          </a:p>
          <a:p>
            <a:pPr marL="0" algn="ctr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C00000"/>
                </a:solidFill>
              </a:rPr>
              <a:t>у хутрових звірів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схуднення, втрата апетиту,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запалення слизової оболонки ротової порожнини. </a:t>
            </a:r>
          </a:p>
          <a:p>
            <a:pPr marL="0" algn="ctr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FF0000"/>
                </a:solidFill>
              </a:rPr>
              <a:t>Найбільш чутливі до її нестачі індичата, курчата, поросята і </a:t>
            </a:r>
            <a:r>
              <a:rPr lang="uk-UA" b="1" dirty="0" err="1" smtClean="0">
                <a:solidFill>
                  <a:srgbClr val="FF0000"/>
                </a:solidFill>
              </a:rPr>
              <a:t>пушні</a:t>
            </a:r>
            <a:r>
              <a:rPr lang="uk-UA" b="1" dirty="0" smtClean="0">
                <a:solidFill>
                  <a:srgbClr val="FF0000"/>
                </a:solidFill>
              </a:rPr>
              <a:t> звірі.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29698" name="AutoShape 2" descr="Міжнародна Інноваційна Клініка м. Павлоград - Вітамін PP — нікотинова  кислота Відіграє важливу роль у захисті від тромбозів, діабету і  гіпертонії. Знижує рівень «поганого» холестерину, активізує функції печінки  та підшлункової залози, збільшу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Міжнародна Інноваційна Клініка м. Павлоград - Вітамін PP — нікотинова  кислота Відіграє важливу роль у захисті від тромбозів, діабету і  гіпертонії. Знижує рівень «поганого» холестерину, активізує функції печінки  та підшлункової залози, збільшу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Міжнародна Інноваційна Клініка м. Павлоград - Вітамін PP — нікотинова  кислота Відіграє важливу роль у захисті від тромбозів, діабету і  гіпертонії. Знижує рівень «поганого» холестерину, активізує функції печінки  та підшлункової залози, збільшу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3200" b="1" dirty="0" smtClean="0">
                <a:solidFill>
                  <a:srgbClr val="FF0000"/>
                </a:solidFill>
              </a:rPr>
              <a:t>Показання, способи і дози застосування: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для лікування пелагри,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при хронічних захворюваннях травного каналу, печінки, отруєннях важкими металами, сульфаніламідними препаратами,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для стимуляції росту індичат, курчат, поросят.</a:t>
            </a:r>
            <a:endParaRPr lang="ru-RU" dirty="0" smtClean="0"/>
          </a:p>
          <a:p>
            <a:pPr marL="0" algn="ctr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Дози всередину: ( на 1 кг корму):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коням – 0,1…0,4 г;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великій рогатій худобі – 0,2…0,5 г;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свиням – 0,03…0,08; курчатам – 0,025;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курям – 0,04…0,08 г. </a:t>
            </a:r>
          </a:p>
          <a:p>
            <a:pPr marL="0" algn="ctr">
              <a:spcBef>
                <a:spcPts val="0"/>
              </a:spcBef>
              <a:buNone/>
            </a:pP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</a:rPr>
              <a:t>Використовують також нікотинамід, який випускається у формі порошку, таблеток і в ампулах. </a:t>
            </a:r>
            <a:endParaRPr lang="ru-RU" sz="3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4739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4000" b="1" dirty="0" err="1" smtClean="0">
                <a:solidFill>
                  <a:srgbClr val="FF0000"/>
                </a:solidFill>
              </a:rPr>
              <a:t>Вітамінні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препарати</a:t>
            </a:r>
            <a:r>
              <a:rPr lang="ru-RU" sz="4000" b="1" i="1" dirty="0" smtClean="0">
                <a:solidFill>
                  <a:srgbClr val="FF0000"/>
                </a:solidFill>
              </a:rPr>
              <a:t> </a:t>
            </a:r>
            <a:r>
              <a:rPr lang="ru-RU" sz="4000" b="1" i="1" dirty="0" smtClean="0">
                <a:solidFill>
                  <a:srgbClr val="FFFF00"/>
                </a:solidFill>
              </a:rPr>
              <a:t>–</a:t>
            </a:r>
            <a:r>
              <a:rPr lang="ru-RU" sz="4000" b="1" i="1" dirty="0" smtClean="0">
                <a:solidFill>
                  <a:srgbClr val="002060"/>
                </a:solidFill>
              </a:rPr>
              <a:t> </a:t>
            </a:r>
            <a:r>
              <a:rPr lang="ru-RU" sz="4000" dirty="0" err="1" smtClean="0">
                <a:solidFill>
                  <a:srgbClr val="002060"/>
                </a:solidFill>
              </a:rPr>
              <a:t>це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препарати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вітамінів</a:t>
            </a:r>
            <a:r>
              <a:rPr lang="ru-RU" sz="4000" dirty="0" smtClean="0">
                <a:solidFill>
                  <a:srgbClr val="002060"/>
                </a:solidFill>
              </a:rPr>
              <a:t>, </a:t>
            </a:r>
            <a:r>
              <a:rPr lang="ru-RU" sz="4000" dirty="0" err="1" smtClean="0">
                <a:solidFill>
                  <a:srgbClr val="002060"/>
                </a:solidFill>
              </a:rPr>
              <a:t>їх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синтетичних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замінників</a:t>
            </a:r>
            <a:r>
              <a:rPr lang="ru-RU" sz="4000" dirty="0" smtClean="0">
                <a:solidFill>
                  <a:srgbClr val="002060"/>
                </a:solidFill>
              </a:rPr>
              <a:t> та </a:t>
            </a:r>
            <a:r>
              <a:rPr lang="ru-RU" sz="4000" dirty="0" err="1" smtClean="0">
                <a:solidFill>
                  <a:srgbClr val="002060"/>
                </a:solidFill>
              </a:rPr>
              <a:t>ізомерів</a:t>
            </a:r>
            <a:r>
              <a:rPr lang="ru-RU" sz="4000" dirty="0" smtClean="0">
                <a:solidFill>
                  <a:srgbClr val="002060"/>
                </a:solidFill>
              </a:rPr>
              <a:t> (</a:t>
            </a:r>
            <a:r>
              <a:rPr lang="ru-RU" sz="4000" dirty="0" err="1" smtClean="0">
                <a:solidFill>
                  <a:srgbClr val="002060"/>
                </a:solidFill>
              </a:rPr>
              <a:t>вітамерів</a:t>
            </a:r>
            <a:r>
              <a:rPr lang="ru-RU" sz="4000" dirty="0" smtClean="0">
                <a:solidFill>
                  <a:srgbClr val="002060"/>
                </a:solidFill>
              </a:rPr>
              <a:t>), а </a:t>
            </a:r>
            <a:r>
              <a:rPr lang="ru-RU" sz="4000" dirty="0" err="1" smtClean="0">
                <a:solidFill>
                  <a:srgbClr val="002060"/>
                </a:solidFill>
              </a:rPr>
              <a:t>також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готові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кофактори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ферментних</a:t>
            </a:r>
            <a:r>
              <a:rPr lang="ru-RU" sz="4000" dirty="0" smtClean="0">
                <a:solidFill>
                  <a:srgbClr val="002060"/>
                </a:solidFill>
              </a:rPr>
              <a:t> систем. </a:t>
            </a:r>
          </a:p>
          <a:p>
            <a:pPr algn="ctr">
              <a:buNone/>
            </a:pPr>
            <a:r>
              <a:rPr lang="ru-RU" sz="4000" b="1" dirty="0" err="1" smtClean="0">
                <a:solidFill>
                  <a:srgbClr val="00B0F0"/>
                </a:solidFill>
              </a:rPr>
              <a:t>Вітамінні</a:t>
            </a:r>
            <a:r>
              <a:rPr lang="ru-RU" sz="4000" b="1" dirty="0" smtClean="0">
                <a:solidFill>
                  <a:srgbClr val="00B0F0"/>
                </a:solidFill>
              </a:rPr>
              <a:t> </a:t>
            </a:r>
            <a:r>
              <a:rPr lang="ru-RU" sz="4000" b="1" dirty="0" err="1" smtClean="0">
                <a:solidFill>
                  <a:srgbClr val="00B0F0"/>
                </a:solidFill>
              </a:rPr>
              <a:t>препарати</a:t>
            </a:r>
            <a:r>
              <a:rPr lang="ru-RU" sz="4000" b="1" dirty="0" smtClean="0">
                <a:solidFill>
                  <a:srgbClr val="00B0F0"/>
                </a:solidFill>
              </a:rPr>
              <a:t> </a:t>
            </a:r>
            <a:r>
              <a:rPr lang="ru-RU" sz="4000" b="1" dirty="0" err="1" smtClean="0">
                <a:solidFill>
                  <a:srgbClr val="00B0F0"/>
                </a:solidFill>
              </a:rPr>
              <a:t>регулюють</a:t>
            </a:r>
            <a:r>
              <a:rPr lang="ru-RU" sz="4000" b="1" dirty="0" smtClean="0">
                <a:solidFill>
                  <a:srgbClr val="00B0F0"/>
                </a:solidFill>
              </a:rPr>
              <a:t> </a:t>
            </a:r>
            <a:r>
              <a:rPr lang="ru-RU" sz="4000" b="1" dirty="0" err="1" smtClean="0">
                <a:solidFill>
                  <a:srgbClr val="00B0F0"/>
                </a:solidFill>
              </a:rPr>
              <a:t>процеси</a:t>
            </a:r>
            <a:r>
              <a:rPr lang="ru-RU" sz="4000" b="1" dirty="0" smtClean="0">
                <a:solidFill>
                  <a:srgbClr val="00B0F0"/>
                </a:solidFill>
              </a:rPr>
              <a:t> </a:t>
            </a:r>
            <a:r>
              <a:rPr lang="ru-RU" sz="4000" b="1" dirty="0" err="1" smtClean="0">
                <a:solidFill>
                  <a:srgbClr val="00B0F0"/>
                </a:solidFill>
              </a:rPr>
              <a:t>тканинного</a:t>
            </a:r>
            <a:r>
              <a:rPr lang="ru-RU" sz="4000" b="1" dirty="0" smtClean="0">
                <a:solidFill>
                  <a:srgbClr val="00B0F0"/>
                </a:solidFill>
              </a:rPr>
              <a:t> </a:t>
            </a:r>
            <a:r>
              <a:rPr lang="ru-RU" sz="4000" b="1" dirty="0" err="1" smtClean="0">
                <a:solidFill>
                  <a:srgbClr val="00B0F0"/>
                </a:solidFill>
              </a:rPr>
              <a:t>метаболізму</a:t>
            </a:r>
            <a:r>
              <a:rPr lang="ru-RU" sz="4000" b="1" dirty="0" smtClean="0">
                <a:solidFill>
                  <a:srgbClr val="00B0F0"/>
                </a:solidFill>
              </a:rPr>
              <a:t> </a:t>
            </a:r>
            <a:r>
              <a:rPr lang="ru-RU" sz="4000" b="1" dirty="0" err="1" smtClean="0">
                <a:solidFill>
                  <a:srgbClr val="00B0F0"/>
                </a:solidFill>
              </a:rPr>
              <a:t>й</a:t>
            </a:r>
            <a:r>
              <a:rPr lang="ru-RU" sz="4000" b="1" dirty="0" smtClean="0">
                <a:solidFill>
                  <a:srgbClr val="00B0F0"/>
                </a:solidFill>
              </a:rPr>
              <a:t> </a:t>
            </a:r>
            <a:r>
              <a:rPr lang="ru-RU" sz="4000" b="1" dirty="0" err="1" smtClean="0">
                <a:solidFill>
                  <a:srgbClr val="00B0F0"/>
                </a:solidFill>
              </a:rPr>
              <a:t>застосовуються</a:t>
            </a:r>
            <a:r>
              <a:rPr lang="ru-RU" sz="4000" b="1" dirty="0" smtClean="0">
                <a:solidFill>
                  <a:srgbClr val="00B0F0"/>
                </a:solidFill>
              </a:rPr>
              <a:t> </a:t>
            </a:r>
            <a:r>
              <a:rPr lang="ru-RU" sz="4000" b="1" dirty="0" err="1" smtClean="0">
                <a:solidFill>
                  <a:srgbClr val="00B0F0"/>
                </a:solidFill>
              </a:rPr>
              <a:t>переважно</a:t>
            </a:r>
            <a:r>
              <a:rPr lang="ru-RU" sz="4000" b="1" dirty="0" smtClean="0">
                <a:solidFill>
                  <a:srgbClr val="00B0F0"/>
                </a:solidFill>
              </a:rPr>
              <a:t> для </a:t>
            </a:r>
            <a:r>
              <a:rPr lang="ru-RU" sz="4000" b="1" dirty="0" err="1" smtClean="0">
                <a:solidFill>
                  <a:srgbClr val="00B0F0"/>
                </a:solidFill>
              </a:rPr>
              <a:t>лікування</a:t>
            </a:r>
            <a:r>
              <a:rPr lang="ru-RU" sz="4000" b="1" dirty="0" smtClean="0">
                <a:solidFill>
                  <a:srgbClr val="00B0F0"/>
                </a:solidFill>
              </a:rPr>
              <a:t> та </a:t>
            </a:r>
            <a:r>
              <a:rPr lang="ru-RU" sz="4000" b="1" dirty="0" err="1" smtClean="0">
                <a:solidFill>
                  <a:srgbClr val="00B0F0"/>
                </a:solidFill>
              </a:rPr>
              <a:t>профілактики</a:t>
            </a:r>
            <a:r>
              <a:rPr lang="ru-RU" sz="4000" b="1" dirty="0" smtClean="0">
                <a:solidFill>
                  <a:srgbClr val="00B0F0"/>
                </a:solidFill>
              </a:rPr>
              <a:t> </a:t>
            </a:r>
            <a:r>
              <a:rPr lang="ru-RU" sz="4000" b="1" dirty="0" err="1" smtClean="0">
                <a:solidFill>
                  <a:srgbClr val="00B0F0"/>
                </a:solidFill>
              </a:rPr>
              <a:t>вітамінної</a:t>
            </a:r>
            <a:r>
              <a:rPr lang="ru-RU" sz="4000" b="1" dirty="0" smtClean="0">
                <a:solidFill>
                  <a:srgbClr val="00B0F0"/>
                </a:solidFill>
              </a:rPr>
              <a:t> </a:t>
            </a:r>
            <a:r>
              <a:rPr lang="ru-RU" sz="4000" b="1" dirty="0" err="1" smtClean="0">
                <a:solidFill>
                  <a:srgbClr val="00B0F0"/>
                </a:solidFill>
              </a:rPr>
              <a:t>недостатності</a:t>
            </a:r>
            <a:r>
              <a:rPr lang="ru-RU" sz="4000" b="1" dirty="0" smtClean="0">
                <a:solidFill>
                  <a:srgbClr val="00B0F0"/>
                </a:solidFill>
              </a:rPr>
              <a:t> в </a:t>
            </a:r>
            <a:r>
              <a:rPr lang="ru-RU" sz="4000" b="1" dirty="0" err="1" smtClean="0">
                <a:solidFill>
                  <a:srgbClr val="00B0F0"/>
                </a:solidFill>
              </a:rPr>
              <a:t>організмі</a:t>
            </a:r>
            <a:r>
              <a:rPr lang="ru-RU" sz="4000" b="1" dirty="0" smtClean="0">
                <a:solidFill>
                  <a:srgbClr val="00B0F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Особливості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роботи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з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вітамінними</a:t>
            </a:r>
            <a:r>
              <a:rPr lang="ru-RU" sz="4000" b="1" dirty="0" smtClean="0">
                <a:solidFill>
                  <a:srgbClr val="FF0000"/>
                </a:solidFill>
              </a:rPr>
              <a:t> препаратами: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err="1" smtClean="0"/>
              <a:t>вітаміни</a:t>
            </a:r>
            <a:r>
              <a:rPr lang="ru-RU" sz="3600" dirty="0" smtClean="0"/>
              <a:t> в ампулах не </a:t>
            </a:r>
            <a:r>
              <a:rPr lang="ru-RU" sz="3600" dirty="0" err="1" smtClean="0"/>
              <a:t>можна</a:t>
            </a:r>
            <a:r>
              <a:rPr lang="ru-RU" sz="3600" dirty="0" smtClean="0"/>
              <a:t> </a:t>
            </a:r>
            <a:r>
              <a:rPr lang="ru-RU" sz="3600" dirty="0" err="1" smtClean="0"/>
              <a:t>змішувати</a:t>
            </a:r>
            <a:r>
              <a:rPr lang="ru-RU" sz="3600" dirty="0" smtClean="0"/>
              <a:t> в одному </a:t>
            </a:r>
            <a:r>
              <a:rPr lang="ru-RU" sz="3600" dirty="0" err="1" smtClean="0"/>
              <a:t>шприці</a:t>
            </a:r>
            <a:r>
              <a:rPr lang="ru-RU" sz="3600" dirty="0" smtClean="0"/>
              <a:t>; 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err="1" smtClean="0"/>
              <a:t>кожен</a:t>
            </a:r>
            <a:r>
              <a:rPr lang="ru-RU" sz="3600" dirty="0" smtClean="0"/>
              <a:t> </a:t>
            </a:r>
            <a:r>
              <a:rPr lang="ru-RU" sz="3600" dirty="0" err="1" smtClean="0"/>
              <a:t>вітамін</a:t>
            </a:r>
            <a:r>
              <a:rPr lang="ru-RU" sz="3600" dirty="0" smtClean="0"/>
              <a:t> </a:t>
            </a:r>
            <a:r>
              <a:rPr lang="ru-RU" sz="3600" dirty="0" err="1" smtClean="0"/>
              <a:t>вводити</a:t>
            </a:r>
            <a:r>
              <a:rPr lang="ru-RU" sz="3600" dirty="0" smtClean="0"/>
              <a:t> </a:t>
            </a:r>
            <a:r>
              <a:rPr lang="ru-RU" sz="3600" dirty="0" err="1" smtClean="0"/>
              <a:t>окремо</a:t>
            </a:r>
            <a:r>
              <a:rPr lang="ru-RU" sz="3600" dirty="0" smtClean="0"/>
              <a:t>; 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err="1" smtClean="0"/>
              <a:t>бажано</a:t>
            </a:r>
            <a:r>
              <a:rPr lang="ru-RU" sz="3600" dirty="0" smtClean="0"/>
              <a:t> не </a:t>
            </a:r>
            <a:r>
              <a:rPr lang="ru-RU" sz="3600" dirty="0" err="1" smtClean="0"/>
              <a:t>вводити</a:t>
            </a:r>
            <a:r>
              <a:rPr lang="ru-RU" sz="3600" dirty="0" smtClean="0"/>
              <a:t> </a:t>
            </a:r>
            <a:r>
              <a:rPr lang="ru-RU" sz="3600" dirty="0" err="1" smtClean="0"/>
              <a:t>одночасно</a:t>
            </a:r>
            <a:r>
              <a:rPr lang="ru-RU" sz="3600" dirty="0" smtClean="0"/>
              <a:t> в </a:t>
            </a:r>
            <a:r>
              <a:rPr lang="ru-RU" sz="3600" dirty="0" err="1" smtClean="0"/>
              <a:t>одне</a:t>
            </a:r>
            <a:r>
              <a:rPr lang="ru-RU" sz="3600" dirty="0" smtClean="0"/>
              <a:t> </a:t>
            </a:r>
            <a:r>
              <a:rPr lang="ru-RU" sz="3600" dirty="0" err="1" smtClean="0"/>
              <a:t>місце</a:t>
            </a:r>
            <a:r>
              <a:rPr lang="ru-RU" sz="36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err="1" smtClean="0"/>
              <a:t>вітаміни</a:t>
            </a:r>
            <a:r>
              <a:rPr lang="ru-RU" sz="3600" dirty="0" smtClean="0"/>
              <a:t> В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600" dirty="0" smtClean="0"/>
              <a:t>, В6, В12 </a:t>
            </a:r>
            <a:r>
              <a:rPr lang="ru-RU" sz="3600" dirty="0" err="1" smtClean="0"/>
              <a:t>змінюють</a:t>
            </a:r>
            <a:r>
              <a:rPr lang="ru-RU" sz="3600" dirty="0" smtClean="0"/>
              <a:t> </a:t>
            </a:r>
            <a:r>
              <a:rPr lang="ru-RU" sz="3600" dirty="0" err="1" smtClean="0"/>
              <a:t>метаболізм</a:t>
            </a:r>
            <a:r>
              <a:rPr lang="ru-RU" sz="3600" dirty="0" smtClean="0"/>
              <a:t> один одного, тому </a:t>
            </a:r>
            <a:r>
              <a:rPr lang="ru-RU" sz="3600" dirty="0" err="1" smtClean="0"/>
              <a:t>їх</a:t>
            </a:r>
            <a:r>
              <a:rPr lang="ru-RU" sz="3600" dirty="0" smtClean="0"/>
              <a:t> не </a:t>
            </a:r>
            <a:r>
              <a:rPr lang="ru-RU" sz="3600" dirty="0" err="1" smtClean="0"/>
              <a:t>можна</a:t>
            </a:r>
            <a:r>
              <a:rPr lang="ru-RU" sz="3600" dirty="0" smtClean="0"/>
              <a:t> </a:t>
            </a:r>
            <a:r>
              <a:rPr lang="ru-RU" sz="3600" dirty="0" err="1" smtClean="0"/>
              <a:t>застосовувати</a:t>
            </a:r>
            <a:r>
              <a:rPr lang="ru-RU" sz="3600" dirty="0" smtClean="0"/>
              <a:t> </a:t>
            </a:r>
            <a:r>
              <a:rPr lang="ru-RU" sz="3600" dirty="0" err="1" smtClean="0"/>
              <a:t>одночасно</a:t>
            </a:r>
            <a:r>
              <a:rPr lang="ru-RU" sz="36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err="1" smtClean="0"/>
              <a:t>фолієва</a:t>
            </a:r>
            <a:r>
              <a:rPr lang="ru-RU" sz="3600" dirty="0" smtClean="0"/>
              <a:t> кислота </a:t>
            </a:r>
            <a:r>
              <a:rPr lang="ru-RU" sz="3600" dirty="0" err="1" smtClean="0"/>
              <a:t>несумісна</a:t>
            </a:r>
            <a:r>
              <a:rPr lang="ru-RU" sz="3600" dirty="0" smtClean="0"/>
              <a:t> </a:t>
            </a:r>
            <a:r>
              <a:rPr lang="ru-RU" sz="3600" dirty="0" err="1" smtClean="0"/>
              <a:t>із</a:t>
            </a:r>
            <a:r>
              <a:rPr lang="ru-RU" sz="3600" dirty="0" smtClean="0"/>
              <a:t> </a:t>
            </a:r>
            <a:r>
              <a:rPr lang="ru-RU" sz="3600" dirty="0" err="1" smtClean="0"/>
              <a:t>сульфаніламідними</a:t>
            </a:r>
            <a:r>
              <a:rPr lang="ru-RU" sz="3600" dirty="0" smtClean="0"/>
              <a:t> препаратами;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071942"/>
          </a:xfrm>
        </p:spPr>
        <p:txBody>
          <a:bodyPr/>
          <a:lstStyle/>
          <a:p>
            <a:pPr algn="ctr">
              <a:buNone/>
            </a:pPr>
            <a:r>
              <a:rPr lang="ru-RU" sz="3200" b="1" dirty="0" err="1" smtClean="0">
                <a:solidFill>
                  <a:srgbClr val="FF0000"/>
                </a:solidFill>
              </a:rPr>
              <a:t>Вітаміни</a:t>
            </a:r>
            <a:r>
              <a:rPr lang="ru-RU" sz="3200" b="1" dirty="0" smtClean="0">
                <a:solidFill>
                  <a:srgbClr val="FF0000"/>
                </a:solidFill>
              </a:rPr>
              <a:t>                                    Стан </a:t>
            </a:r>
            <a:r>
              <a:rPr lang="ru-RU" sz="3200" b="1" dirty="0" err="1" smtClean="0">
                <a:solidFill>
                  <a:srgbClr val="FF0000"/>
                </a:solidFill>
              </a:rPr>
              <a:t>несумісності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12, В1, В6</a:t>
            </a:r>
            <a:r>
              <a:rPr lang="ru-RU" sz="2800" dirty="0" smtClean="0"/>
              <a:t>,                    </a:t>
            </a:r>
            <a:r>
              <a:rPr lang="ru-RU" sz="2800" dirty="0" err="1" smtClean="0"/>
              <a:t>руйнування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вітаміну</a:t>
            </a:r>
            <a:r>
              <a:rPr lang="ru-RU" sz="2800" dirty="0" smtClean="0"/>
              <a:t> 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В1, В12                            </a:t>
            </a:r>
            <a:r>
              <a:rPr lang="ru-RU" sz="2800" dirty="0" err="1" smtClean="0"/>
              <a:t>іон</a:t>
            </a:r>
            <a:r>
              <a:rPr lang="ru-RU" sz="2800" dirty="0" smtClean="0"/>
              <a:t> кобальту </a:t>
            </a:r>
            <a:r>
              <a:rPr lang="ru-RU" sz="2800" dirty="0" err="1" smtClean="0"/>
              <a:t>руйнує</a:t>
            </a:r>
            <a:r>
              <a:rPr lang="ru-RU" sz="2800" dirty="0" smtClean="0"/>
              <a:t> </a:t>
            </a:r>
            <a:r>
              <a:rPr lang="ru-RU" sz="2800" dirty="0" err="1" smtClean="0"/>
              <a:t>рибофлавін</a:t>
            </a:r>
            <a:endParaRPr lang="ru-RU" sz="2800" dirty="0" smtClean="0"/>
          </a:p>
          <a:p>
            <a:r>
              <a:rPr lang="ru-RU" sz="2800" dirty="0" smtClean="0"/>
              <a:t>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 В2                             </a:t>
            </a:r>
            <a:r>
              <a:rPr lang="ru-RU" sz="2800" dirty="0" err="1" smtClean="0"/>
              <a:t>окислення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тіаміну</a:t>
            </a:r>
            <a:endParaRPr lang="ru-RU" sz="2800" dirty="0" smtClean="0"/>
          </a:p>
          <a:p>
            <a:r>
              <a:rPr lang="ru-RU" sz="2800" dirty="0" smtClean="0"/>
              <a:t>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12, С, В6, РР                </a:t>
            </a:r>
            <a:r>
              <a:rPr lang="ru-RU" sz="2800" dirty="0" smtClean="0"/>
              <a:t>кобальт </a:t>
            </a:r>
            <a:r>
              <a:rPr lang="ru-RU" sz="2800" dirty="0" err="1" smtClean="0"/>
              <a:t>руйнує</a:t>
            </a:r>
            <a:r>
              <a:rPr lang="ru-RU" sz="2800" dirty="0" smtClean="0"/>
              <a:t> </a:t>
            </a:r>
            <a:r>
              <a:rPr lang="ru-RU" sz="2800" dirty="0" err="1" smtClean="0"/>
              <a:t>вітаміни</a:t>
            </a:r>
            <a:endParaRPr lang="ru-RU" sz="2800" dirty="0" smtClean="0"/>
          </a:p>
          <a:p>
            <a:r>
              <a:rPr lang="ru-RU" sz="2800" dirty="0" smtClean="0"/>
              <a:t>С, В, 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                        </a:t>
            </a:r>
            <a:r>
              <a:rPr lang="ru-RU" sz="2800" dirty="0" err="1" smtClean="0"/>
              <a:t>окислення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ціанокобаломіну</a:t>
            </a:r>
            <a:endParaRPr lang="ru-RU" sz="2800" dirty="0" smtClean="0"/>
          </a:p>
          <a:p>
            <a:r>
              <a:rPr lang="ru-RU" sz="2800" dirty="0" smtClean="0"/>
              <a:t>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12, Е, В2, С                  </a:t>
            </a:r>
            <a:r>
              <a:rPr lang="ru-RU" sz="2800" dirty="0" smtClean="0"/>
              <a:t> </a:t>
            </a:r>
            <a:r>
              <a:rPr lang="ru-RU" sz="2800" dirty="0" err="1" smtClean="0"/>
              <a:t>взаємне</a:t>
            </a:r>
            <a:r>
              <a:rPr lang="ru-RU" sz="2800" dirty="0" smtClean="0"/>
              <a:t> </a:t>
            </a:r>
            <a:r>
              <a:rPr lang="ru-RU" sz="2800" dirty="0" err="1" smtClean="0"/>
              <a:t>руйнування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вітамінів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130050" name="Picture 2" descr="ВІТАМІНИ- незамінна складова здоров'я людини. - Лел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4"/>
            <a:ext cx="8786842" cy="3286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 lvl="0" algn="ctr">
              <a:buNone/>
            </a:pPr>
            <a:r>
              <a:rPr lang="uk-UA" sz="3600" b="1" i="1" dirty="0" smtClean="0"/>
              <a:t>Вітаміни – це:</a:t>
            </a:r>
            <a:endParaRPr lang="ru-RU" sz="3600" dirty="0" smtClean="0"/>
          </a:p>
          <a:p>
            <a:pPr>
              <a:buNone/>
            </a:pPr>
            <a:r>
              <a:rPr lang="uk-UA" sz="3600" dirty="0" smtClean="0"/>
              <a:t>1) органічні сполуки, необхідні для росту, розвитку, розмноження і життя тварин та людини;</a:t>
            </a:r>
            <a:endParaRPr lang="ru-RU" sz="3600" dirty="0" smtClean="0"/>
          </a:p>
          <a:p>
            <a:pPr>
              <a:buNone/>
            </a:pPr>
            <a:r>
              <a:rPr lang="uk-UA" sz="3600" dirty="0" smtClean="0"/>
              <a:t>2) не органічні сполуки, необхідні для росту;</a:t>
            </a:r>
            <a:endParaRPr lang="ru-RU" sz="3600" dirty="0" smtClean="0"/>
          </a:p>
          <a:p>
            <a:pPr>
              <a:buNone/>
            </a:pPr>
            <a:r>
              <a:rPr lang="uk-UA" sz="3600" dirty="0" smtClean="0"/>
              <a:t>3) продукти залоз внутрішньої секреції;</a:t>
            </a:r>
            <a:endParaRPr lang="ru-RU" sz="3600" dirty="0" smtClean="0"/>
          </a:p>
          <a:p>
            <a:pPr>
              <a:buNone/>
            </a:pPr>
            <a:r>
              <a:rPr lang="uk-UA" sz="3600" dirty="0" smtClean="0"/>
              <a:t>4) фармакологічні засоби, які є певними аналогами природних гормонів;  або подібних до них за фізіологічною активність;</a:t>
            </a:r>
          </a:p>
          <a:p>
            <a:pPr>
              <a:buNone/>
            </a:pPr>
            <a:endParaRPr lang="ru-RU" sz="3600" dirty="0" smtClean="0"/>
          </a:p>
          <a:p>
            <a:pPr lvl="0" algn="ctr">
              <a:buNone/>
            </a:pPr>
            <a:r>
              <a:rPr lang="uk-UA" sz="3600" b="1" i="1" dirty="0" smtClean="0"/>
              <a:t>Основним джерелом вітамінів є:</a:t>
            </a:r>
            <a:endParaRPr lang="ru-RU" sz="3600" dirty="0" smtClean="0"/>
          </a:p>
          <a:p>
            <a:pPr>
              <a:buNone/>
            </a:pPr>
            <a:r>
              <a:rPr lang="uk-UA" sz="3600" dirty="0" smtClean="0"/>
              <a:t>1) сонячні промені;</a:t>
            </a:r>
            <a:endParaRPr lang="ru-RU" sz="3600" dirty="0" smtClean="0"/>
          </a:p>
          <a:p>
            <a:pPr>
              <a:buNone/>
            </a:pPr>
            <a:r>
              <a:rPr lang="uk-UA" sz="3600" dirty="0" smtClean="0"/>
              <a:t>2) енергія;</a:t>
            </a:r>
            <a:endParaRPr lang="ru-RU" sz="3600" dirty="0" smtClean="0"/>
          </a:p>
          <a:p>
            <a:pPr>
              <a:buNone/>
            </a:pPr>
            <a:r>
              <a:rPr lang="uk-UA" sz="3600" dirty="0" smtClean="0"/>
              <a:t>3) повітря;</a:t>
            </a:r>
            <a:endParaRPr lang="ru-RU" sz="3600" dirty="0" smtClean="0"/>
          </a:p>
          <a:p>
            <a:pPr>
              <a:buNone/>
            </a:pPr>
            <a:r>
              <a:rPr lang="uk-UA" sz="3600" dirty="0" smtClean="0"/>
              <a:t>4) корми;</a:t>
            </a:r>
            <a:endParaRPr lang="ru-RU" sz="3600" dirty="0" smtClean="0"/>
          </a:p>
          <a:p>
            <a:pPr>
              <a:buNone/>
            </a:pPr>
            <a:r>
              <a:rPr lang="uk-UA" sz="3600" b="1" dirty="0" smtClean="0"/>
              <a:t> </a:t>
            </a:r>
            <a:endParaRPr lang="ru-RU" sz="3600" dirty="0" smtClean="0"/>
          </a:p>
          <a:p>
            <a:pPr lvl="0" algn="ctr">
              <a:buNone/>
            </a:pPr>
            <a:r>
              <a:rPr lang="uk-UA" sz="3600" b="1" i="1" dirty="0" smtClean="0"/>
              <a:t>Первинний гіповітаміноз:</a:t>
            </a:r>
            <a:endParaRPr lang="ru-RU" sz="3600" dirty="0" smtClean="0"/>
          </a:p>
          <a:p>
            <a:pPr>
              <a:buNone/>
            </a:pPr>
            <a:r>
              <a:rPr lang="uk-UA" sz="3600" dirty="0" smtClean="0"/>
              <a:t>1) ендогенний;</a:t>
            </a:r>
            <a:endParaRPr lang="ru-RU" sz="3600" dirty="0" smtClean="0"/>
          </a:p>
          <a:p>
            <a:pPr>
              <a:buNone/>
            </a:pPr>
            <a:r>
              <a:rPr lang="uk-UA" sz="3600" dirty="0" smtClean="0"/>
              <a:t>2) екзогенний;</a:t>
            </a:r>
            <a:endParaRPr lang="ru-RU" sz="3600" dirty="0" smtClean="0"/>
          </a:p>
          <a:p>
            <a:pPr>
              <a:buNone/>
            </a:pPr>
            <a:r>
              <a:rPr lang="uk-UA" sz="3600" dirty="0" smtClean="0"/>
              <a:t>3) авітаміноз;</a:t>
            </a:r>
            <a:endParaRPr lang="ru-RU" sz="3600" dirty="0" smtClean="0"/>
          </a:p>
          <a:p>
            <a:pPr>
              <a:buNone/>
            </a:pPr>
            <a:r>
              <a:rPr lang="uk-UA" sz="3600" dirty="0" smtClean="0"/>
              <a:t>4) гіповітаміноз;</a:t>
            </a:r>
            <a:endParaRPr lang="ru-RU" sz="3600" dirty="0" smtClean="0"/>
          </a:p>
          <a:p>
            <a:pPr>
              <a:buNone/>
            </a:pPr>
            <a:r>
              <a:rPr lang="uk-UA" sz="3600" b="1" dirty="0" smtClean="0"/>
              <a:t> </a:t>
            </a:r>
            <a:endParaRPr lang="ru-RU" sz="3600" dirty="0" smtClean="0"/>
          </a:p>
          <a:p>
            <a:pPr lvl="0" algn="ctr">
              <a:buNone/>
            </a:pPr>
            <a:r>
              <a:rPr lang="uk-UA" sz="3600" b="1" i="1" dirty="0" smtClean="0"/>
              <a:t>Вторинний гіповітаміноз:</a:t>
            </a:r>
            <a:endParaRPr lang="ru-RU" sz="3600" dirty="0" smtClean="0"/>
          </a:p>
          <a:p>
            <a:pPr>
              <a:buNone/>
            </a:pPr>
            <a:r>
              <a:rPr lang="uk-UA" sz="3600" dirty="0" smtClean="0"/>
              <a:t>1) ендогенний;</a:t>
            </a:r>
            <a:endParaRPr lang="ru-RU" sz="3600" dirty="0" smtClean="0"/>
          </a:p>
          <a:p>
            <a:pPr>
              <a:buNone/>
            </a:pPr>
            <a:r>
              <a:rPr lang="uk-UA" sz="3600" dirty="0" smtClean="0"/>
              <a:t>2) екзогенний;</a:t>
            </a:r>
            <a:endParaRPr lang="ru-RU" sz="3600" dirty="0" smtClean="0"/>
          </a:p>
          <a:p>
            <a:pPr>
              <a:buNone/>
            </a:pPr>
            <a:r>
              <a:rPr lang="uk-UA" sz="3600" dirty="0" smtClean="0"/>
              <a:t>3) авітаміноз;</a:t>
            </a:r>
            <a:endParaRPr lang="ru-RU" sz="3600" dirty="0" smtClean="0"/>
          </a:p>
          <a:p>
            <a:pPr>
              <a:buNone/>
            </a:pPr>
            <a:r>
              <a:rPr lang="uk-UA" sz="3600" dirty="0" smtClean="0"/>
              <a:t>4) гіповітаміноз;</a:t>
            </a:r>
            <a:endParaRPr lang="ru-RU" sz="3600" dirty="0" smtClean="0"/>
          </a:p>
          <a:p>
            <a:pPr>
              <a:buNone/>
            </a:pPr>
            <a:r>
              <a:rPr lang="uk-UA" b="1" dirty="0" smtClean="0"/>
              <a:t> 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lvl="0" algn="ctr">
              <a:buNone/>
            </a:pPr>
            <a:r>
              <a:rPr lang="uk-UA" b="1" i="1" dirty="0" smtClean="0"/>
              <a:t>Нестача вітамінів – це: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1) </a:t>
            </a:r>
            <a:r>
              <a:rPr lang="uk-UA" dirty="0" err="1" smtClean="0"/>
              <a:t>ендогеннез</a:t>
            </a:r>
            <a:r>
              <a:rPr lang="uk-UA" dirty="0" smtClean="0"/>
              <a:t>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2) патогенез;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3) авітаміноз;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4) гіповітаміноз;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 </a:t>
            </a:r>
            <a:endParaRPr lang="ru-RU" dirty="0" smtClean="0"/>
          </a:p>
          <a:p>
            <a:pPr lvl="0" algn="ctr">
              <a:buNone/>
            </a:pPr>
            <a:r>
              <a:rPr lang="uk-UA" b="1" i="1" dirty="0" smtClean="0"/>
              <a:t>Відсутність вітамінів – це: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1) </a:t>
            </a:r>
            <a:r>
              <a:rPr lang="uk-UA" dirty="0" err="1" smtClean="0"/>
              <a:t>ендогенноз</a:t>
            </a:r>
            <a:r>
              <a:rPr lang="uk-UA" dirty="0" smtClean="0"/>
              <a:t>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2) </a:t>
            </a:r>
            <a:r>
              <a:rPr lang="uk-UA" dirty="0" err="1" smtClean="0"/>
              <a:t>екзогенноз</a:t>
            </a:r>
            <a:r>
              <a:rPr lang="uk-UA" dirty="0" smtClean="0"/>
              <a:t>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3) авітаміноз;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4) гіповітаміноз;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 </a:t>
            </a:r>
            <a:endParaRPr lang="ru-RU" dirty="0" smtClean="0"/>
          </a:p>
          <a:p>
            <a:pPr lvl="0" algn="ctr">
              <a:buNone/>
            </a:pPr>
            <a:r>
              <a:rPr lang="uk-UA" b="1" i="1" dirty="0" smtClean="0"/>
              <a:t>За розчинністю розрізняють групи вітамінів: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1) водорозчинні, жиророзчинні;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2) </a:t>
            </a:r>
            <a:r>
              <a:rPr lang="uk-UA" dirty="0" err="1" smtClean="0"/>
              <a:t>спиртоворозчинні</a:t>
            </a:r>
            <a:r>
              <a:rPr lang="uk-UA" dirty="0" smtClean="0"/>
              <a:t>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3) олійні, спиртові;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4) водно-спиртові;</a:t>
            </a:r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lvl="0" algn="ctr"/>
            <a:r>
              <a:rPr lang="uk-UA" b="1" i="1" dirty="0" smtClean="0"/>
              <a:t>Вітамін В1 - це? 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1) рибофлавін;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2) </a:t>
            </a:r>
            <a:r>
              <a:rPr lang="uk-UA" dirty="0" err="1" smtClean="0"/>
              <a:t>ціанокобаламін</a:t>
            </a:r>
            <a:r>
              <a:rPr lang="uk-UA" dirty="0" smtClean="0"/>
              <a:t>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3) тіамін;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4) вікасол;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 </a:t>
            </a:r>
            <a:endParaRPr lang="ru-RU" dirty="0" smtClean="0"/>
          </a:p>
          <a:p>
            <a:pPr lvl="0" algn="ctr">
              <a:buNone/>
            </a:pPr>
            <a:r>
              <a:rPr lang="uk-UA" b="1" i="1" dirty="0" smtClean="0"/>
              <a:t>Вітамін В2 - це? 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1) рибофлавін;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2) </a:t>
            </a:r>
            <a:r>
              <a:rPr lang="uk-UA" dirty="0" err="1" smtClean="0"/>
              <a:t>ціанокобаламін</a:t>
            </a:r>
            <a:r>
              <a:rPr lang="uk-UA" dirty="0" smtClean="0"/>
              <a:t>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3) тіамін;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4) вікасол;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 </a:t>
            </a:r>
            <a:endParaRPr lang="ru-RU" dirty="0" smtClean="0"/>
          </a:p>
          <a:p>
            <a:pPr lvl="0" algn="ctr">
              <a:buNone/>
            </a:pPr>
            <a:r>
              <a:rPr lang="uk-UA" b="1" i="1" dirty="0" smtClean="0"/>
              <a:t>Вітамін В12 – це?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1) рибофлавіни;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2) </a:t>
            </a:r>
            <a:r>
              <a:rPr lang="uk-UA" dirty="0" err="1" smtClean="0"/>
              <a:t>ціанокобаламін</a:t>
            </a:r>
            <a:r>
              <a:rPr lang="uk-UA" dirty="0" smtClean="0"/>
              <a:t>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3) тіамін;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4) вікасол;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err="1" smtClean="0">
                <a:solidFill>
                  <a:srgbClr val="00B050"/>
                </a:solidFill>
              </a:rPr>
              <a:t>Відповіді</a:t>
            </a:r>
            <a:r>
              <a:rPr lang="ru-RU" sz="5400" b="1" dirty="0" smtClean="0">
                <a:solidFill>
                  <a:srgbClr val="00B050"/>
                </a:solidFill>
              </a:rPr>
              <a:t> на </a:t>
            </a:r>
            <a:r>
              <a:rPr lang="ru-RU" sz="5400" b="1" dirty="0" err="1" smtClean="0">
                <a:solidFill>
                  <a:srgbClr val="00B050"/>
                </a:solidFill>
              </a:rPr>
              <a:t>тестові</a:t>
            </a:r>
            <a:r>
              <a:rPr lang="ru-RU" sz="5400" b="1" dirty="0" smtClean="0">
                <a:solidFill>
                  <a:srgbClr val="00B050"/>
                </a:solidFill>
              </a:rPr>
              <a:t> </a:t>
            </a:r>
            <a:r>
              <a:rPr lang="ru-RU" sz="5400" b="1" dirty="0" err="1" smtClean="0">
                <a:solidFill>
                  <a:srgbClr val="00B050"/>
                </a:solidFill>
              </a:rPr>
              <a:t>завдання</a:t>
            </a:r>
            <a:endParaRPr lang="ru-RU" sz="5400" b="1" dirty="0" smtClean="0">
              <a:solidFill>
                <a:srgbClr val="00B050"/>
              </a:solidFill>
            </a:endParaRPr>
          </a:p>
          <a:p>
            <a:r>
              <a:rPr lang="ru-RU" sz="5400" dirty="0" smtClean="0"/>
              <a:t>1-1                      6-3</a:t>
            </a:r>
          </a:p>
          <a:p>
            <a:r>
              <a:rPr lang="ru-RU" sz="5400" dirty="0" smtClean="0"/>
              <a:t>2-4                    7-1</a:t>
            </a:r>
          </a:p>
          <a:p>
            <a:r>
              <a:rPr lang="ru-RU" sz="5400" dirty="0" smtClean="0"/>
              <a:t>3-2                     8-3</a:t>
            </a:r>
          </a:p>
          <a:p>
            <a:r>
              <a:rPr lang="ru-RU" sz="5400" dirty="0" smtClean="0"/>
              <a:t>4-1                     9-1</a:t>
            </a:r>
          </a:p>
          <a:p>
            <a:r>
              <a:rPr lang="ru-RU" sz="5400" dirty="0" smtClean="0"/>
              <a:t>5-4                    10-2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Фото Дякую За Увагу На Укр Мов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71546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err="1" smtClean="0">
                <a:solidFill>
                  <a:srgbClr val="C00000"/>
                </a:solidFill>
              </a:rPr>
              <a:t>Жиророзчінні</a:t>
            </a:r>
            <a:r>
              <a:rPr lang="ru-RU" sz="6600" b="1" dirty="0" smtClean="0">
                <a:solidFill>
                  <a:srgbClr val="C00000"/>
                </a:solidFill>
              </a:rPr>
              <a:t> </a:t>
            </a:r>
            <a:r>
              <a:rPr lang="ru-RU" sz="6600" b="1" dirty="0" err="1" smtClean="0">
                <a:solidFill>
                  <a:srgbClr val="C00000"/>
                </a:solidFill>
              </a:rPr>
              <a:t>вітаміни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32861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1. Вітамін А, </a:t>
            </a:r>
            <a:r>
              <a:rPr lang="ru-RU" sz="2400" dirty="0" err="1" smtClean="0"/>
              <a:t>ретинол</a:t>
            </a:r>
            <a:r>
              <a:rPr lang="ru-RU" sz="2400" dirty="0" smtClean="0"/>
              <a:t>, </a:t>
            </a:r>
            <a:r>
              <a:rPr lang="ru-RU" sz="2400" dirty="0" err="1" smtClean="0"/>
              <a:t>ретиноєва</a:t>
            </a:r>
            <a:r>
              <a:rPr lang="ru-RU" sz="2400" dirty="0" smtClean="0"/>
              <a:t> кислота, </a:t>
            </a:r>
            <a:r>
              <a:rPr lang="ru-RU" sz="2400" dirty="0" err="1" smtClean="0"/>
              <a:t>антиксерофтальмічний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2. Вітамін </a:t>
            </a:r>
            <a:r>
              <a:rPr lang="en-US" sz="2400" dirty="0" smtClean="0"/>
              <a:t>D, </a:t>
            </a:r>
            <a:r>
              <a:rPr lang="ru-RU" sz="2400" dirty="0" err="1" smtClean="0"/>
              <a:t>антирахітний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3. Вітамін Е, </a:t>
            </a:r>
            <a:r>
              <a:rPr lang="ru-RU" sz="2400" dirty="0" err="1" smtClean="0"/>
              <a:t>токофероли</a:t>
            </a:r>
            <a:r>
              <a:rPr lang="ru-RU" sz="2400" dirty="0" smtClean="0"/>
              <a:t>, </a:t>
            </a:r>
            <a:r>
              <a:rPr lang="ru-RU" sz="2400" dirty="0" err="1" smtClean="0"/>
              <a:t>антистерильний</a:t>
            </a:r>
            <a:r>
              <a:rPr lang="ru-RU" sz="2400" dirty="0" smtClean="0"/>
              <a:t>, </a:t>
            </a:r>
            <a:r>
              <a:rPr lang="ru-RU" sz="2400" dirty="0" err="1" smtClean="0"/>
              <a:t>вітамін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розмноження</a:t>
            </a:r>
            <a:r>
              <a:rPr lang="ru-RU" sz="2400" dirty="0" smtClean="0"/>
              <a:t>, антиоксидант.</a:t>
            </a:r>
          </a:p>
          <a:p>
            <a:r>
              <a:rPr lang="ru-RU" sz="2400" dirty="0" smtClean="0"/>
              <a:t>4. Вітамін К, </a:t>
            </a:r>
            <a:r>
              <a:rPr lang="ru-RU" sz="2400" dirty="0" err="1" smtClean="0"/>
              <a:t>нафтохінони</a:t>
            </a:r>
            <a:r>
              <a:rPr lang="ru-RU" sz="2400" dirty="0" smtClean="0"/>
              <a:t>, </a:t>
            </a:r>
            <a:r>
              <a:rPr lang="ru-RU" sz="2400" dirty="0" err="1" smtClean="0"/>
              <a:t>антигеморагічний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5. Вітамін </a:t>
            </a:r>
            <a:r>
              <a:rPr lang="en-US" sz="2400" dirty="0" smtClean="0"/>
              <a:t>F, </a:t>
            </a:r>
            <a:r>
              <a:rPr lang="ru-RU" sz="2400" dirty="0" err="1" smtClean="0"/>
              <a:t>есенціальні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жирні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кислоти</a:t>
            </a:r>
            <a:r>
              <a:rPr lang="ru-RU" sz="2400" dirty="0" smtClean="0"/>
              <a:t>, </a:t>
            </a:r>
            <a:r>
              <a:rPr lang="ru-RU" sz="2400" dirty="0" err="1" smtClean="0"/>
              <a:t>антисклеротичний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sp>
        <p:nvSpPr>
          <p:cNvPr id="66562" name="AutoShape 2" descr="Дидактичний матеріал - жиророзчинні вітамі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6564" name="Picture 4" descr="Дидактичний матеріал - жиророзчинні вітамі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9144000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uk-UA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b="1" dirty="0" err="1" smtClean="0">
                <a:solidFill>
                  <a:srgbClr val="C00000"/>
                </a:solidFill>
              </a:rPr>
              <a:t>Вітамін</a:t>
            </a:r>
            <a:r>
              <a:rPr lang="ru-RU" sz="4000" b="1" dirty="0" smtClean="0">
                <a:solidFill>
                  <a:srgbClr val="C00000"/>
                </a:solidFill>
              </a:rPr>
              <a:t> К </a:t>
            </a:r>
          </a:p>
          <a:p>
            <a:pPr algn="ctr">
              <a:buNone/>
            </a:pPr>
            <a:r>
              <a:rPr lang="ru-RU" sz="3300" b="1" dirty="0" err="1" smtClean="0">
                <a:solidFill>
                  <a:srgbClr val="C00000"/>
                </a:solidFill>
              </a:rPr>
              <a:t>Розрізняють</a:t>
            </a:r>
            <a:r>
              <a:rPr lang="ru-RU" sz="3300" b="1" dirty="0" smtClean="0">
                <a:solidFill>
                  <a:srgbClr val="C00000"/>
                </a:solidFill>
              </a:rPr>
              <a:t> </a:t>
            </a:r>
            <a:r>
              <a:rPr lang="ru-RU" sz="3300" b="1" dirty="0" err="1" smtClean="0">
                <a:solidFill>
                  <a:srgbClr val="C00000"/>
                </a:solidFill>
              </a:rPr>
              <a:t>вітаміни</a:t>
            </a:r>
            <a:r>
              <a:rPr lang="ru-RU" sz="33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dirty="0" smtClean="0"/>
              <a:t>К</a:t>
            </a:r>
            <a:r>
              <a:rPr lang="ru-RU" baseline="-25000" dirty="0" smtClean="0"/>
              <a:t>1 </a:t>
            </a:r>
            <a:r>
              <a:rPr lang="ru-RU" dirty="0" smtClean="0"/>
              <a:t>(</a:t>
            </a:r>
            <a:r>
              <a:rPr lang="ru-RU" dirty="0" err="1" smtClean="0"/>
              <a:t>знаходиться</a:t>
            </a:r>
            <a:r>
              <a:rPr lang="ru-RU" dirty="0" smtClean="0"/>
              <a:t> у </a:t>
            </a:r>
            <a:r>
              <a:rPr lang="ru-RU" dirty="0" err="1" smtClean="0"/>
              <a:t>рослинах</a:t>
            </a:r>
            <a:r>
              <a:rPr lang="ru-RU" dirty="0" smtClean="0"/>
              <a:t>),</a:t>
            </a:r>
          </a:p>
          <a:p>
            <a:pPr>
              <a:buNone/>
            </a:pPr>
            <a:r>
              <a:rPr lang="ru-RU" dirty="0" smtClean="0"/>
              <a:t>К</a:t>
            </a:r>
            <a:r>
              <a:rPr lang="ru-RU" baseline="-25000" dirty="0" smtClean="0"/>
              <a:t>2 </a:t>
            </a:r>
            <a:r>
              <a:rPr lang="ru-RU" dirty="0" smtClean="0"/>
              <a:t>(</a:t>
            </a:r>
            <a:r>
              <a:rPr lang="ru-RU" dirty="0" err="1" smtClean="0"/>
              <a:t>утворюється</a:t>
            </a:r>
            <a:r>
              <a:rPr lang="ru-RU" dirty="0" smtClean="0"/>
              <a:t> </a:t>
            </a:r>
            <a:r>
              <a:rPr lang="ru-RU" dirty="0" err="1" smtClean="0"/>
              <a:t>бактеріальною</a:t>
            </a:r>
            <a:r>
              <a:rPr lang="ru-RU" dirty="0" smtClean="0"/>
              <a:t> </a:t>
            </a:r>
            <a:r>
              <a:rPr lang="ru-RU" dirty="0" err="1" smtClean="0"/>
              <a:t>мікрофлорою</a:t>
            </a:r>
            <a:r>
              <a:rPr lang="ru-RU" dirty="0" smtClean="0"/>
              <a:t> кишечника коней, свиней, </a:t>
            </a:r>
            <a:r>
              <a:rPr lang="ru-RU" dirty="0" err="1" smtClean="0"/>
              <a:t>птиці</a:t>
            </a:r>
            <a:r>
              <a:rPr lang="ru-RU" dirty="0" smtClean="0"/>
              <a:t> та </a:t>
            </a:r>
            <a:r>
              <a:rPr lang="ru-RU" dirty="0" err="1" smtClean="0"/>
              <a:t>бактеріями</a:t>
            </a:r>
            <a:r>
              <a:rPr lang="ru-RU" dirty="0" smtClean="0"/>
              <a:t> </a:t>
            </a:r>
            <a:r>
              <a:rPr lang="ru-RU" dirty="0" err="1" smtClean="0"/>
              <a:t>рубця</a:t>
            </a:r>
            <a:r>
              <a:rPr lang="ru-RU" dirty="0" smtClean="0"/>
              <a:t> </a:t>
            </a:r>
            <a:r>
              <a:rPr lang="ru-RU" dirty="0" err="1" smtClean="0"/>
              <a:t>жуйних</a:t>
            </a:r>
            <a:r>
              <a:rPr lang="ru-RU" dirty="0" smtClean="0"/>
              <a:t>) </a:t>
            </a:r>
          </a:p>
          <a:p>
            <a:pPr>
              <a:buNone/>
            </a:pPr>
            <a:r>
              <a:rPr lang="ru-RU" dirty="0" smtClean="0"/>
              <a:t>К</a:t>
            </a:r>
            <a:r>
              <a:rPr lang="ru-RU" baseline="-25000" dirty="0" smtClean="0"/>
              <a:t>3</a:t>
            </a:r>
            <a:r>
              <a:rPr lang="ru-RU" dirty="0" smtClean="0"/>
              <a:t> – </a:t>
            </a:r>
            <a:r>
              <a:rPr lang="ru-RU" dirty="0" err="1" smtClean="0"/>
              <a:t>синтетичний</a:t>
            </a:r>
            <a:r>
              <a:rPr lang="ru-RU" dirty="0" smtClean="0"/>
              <a:t> препарат,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випускають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</a:t>
            </a:r>
            <a:r>
              <a:rPr lang="ru-RU" dirty="0" err="1" smtClean="0"/>
              <a:t>вікасол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err="1" smtClean="0"/>
              <a:t>Вітамін</a:t>
            </a:r>
            <a:r>
              <a:rPr lang="ru-RU" dirty="0" smtClean="0"/>
              <a:t> К </a:t>
            </a:r>
            <a:r>
              <a:rPr lang="ru-RU" dirty="0" err="1" smtClean="0"/>
              <a:t>забезпечує</a:t>
            </a:r>
            <a:r>
              <a:rPr lang="ru-RU" dirty="0" smtClean="0"/>
              <a:t> синтез у </a:t>
            </a:r>
            <a:r>
              <a:rPr lang="ru-RU" dirty="0" err="1" smtClean="0"/>
              <a:t>печінці</a:t>
            </a:r>
            <a:r>
              <a:rPr lang="ru-RU" dirty="0" smtClean="0"/>
              <a:t> </a:t>
            </a:r>
            <a:r>
              <a:rPr lang="ru-RU" dirty="0" err="1" smtClean="0"/>
              <a:t>протромбіну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тромбопластину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беруть</a:t>
            </a:r>
            <a:r>
              <a:rPr lang="ru-RU" dirty="0" smtClean="0"/>
              <a:t> участь у </a:t>
            </a:r>
            <a:r>
              <a:rPr lang="ru-RU" dirty="0" err="1" smtClean="0"/>
              <a:t>зсіданні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. </a:t>
            </a:r>
            <a:endParaRPr lang="en-US" dirty="0" smtClean="0"/>
          </a:p>
          <a:p>
            <a:pPr>
              <a:buNone/>
            </a:pP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вітамінів</a:t>
            </a:r>
            <a:r>
              <a:rPr lang="ru-RU" dirty="0" smtClean="0"/>
              <a:t> К</a:t>
            </a:r>
            <a:r>
              <a:rPr lang="ru-RU" baseline="-25000" dirty="0" smtClean="0"/>
              <a:t>1 </a:t>
            </a:r>
            <a:r>
              <a:rPr lang="ru-RU" dirty="0" smtClean="0"/>
              <a:t>та К</a:t>
            </a:r>
            <a:r>
              <a:rPr lang="ru-RU" baseline="-25000" dirty="0" smtClean="0"/>
              <a:t>2 </a:t>
            </a:r>
            <a:r>
              <a:rPr lang="ru-RU" dirty="0" err="1" smtClean="0"/>
              <a:t>обмежує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нерозчинність</a:t>
            </a:r>
            <a:r>
              <a:rPr lang="ru-RU" dirty="0" smtClean="0"/>
              <a:t>.</a:t>
            </a:r>
            <a:endParaRPr lang="uk-UA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uk-UA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Вітамін К – </a:t>
            </a:r>
            <a:r>
              <a:rPr lang="en-US" b="1" dirty="0" err="1" smtClean="0">
                <a:solidFill>
                  <a:srgbClr val="FF0000"/>
                </a:solidFill>
              </a:rPr>
              <a:t>Vitaminum</a:t>
            </a:r>
            <a:r>
              <a:rPr lang="uk-UA" b="1" dirty="0" smtClean="0">
                <a:solidFill>
                  <a:srgbClr val="FF0000"/>
                </a:solidFill>
              </a:rPr>
              <a:t> К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Синонім: вікасол.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uk-UA" i="1" dirty="0" smtClean="0"/>
              <a:t>Склад і властивості:</a:t>
            </a:r>
            <a:r>
              <a:rPr lang="uk-UA" dirty="0" smtClean="0"/>
              <a:t> білий з жовтуватим відтінком порошок без запаху, легко розчиняється у воді. Вікасол є синтетичним аналогом вітаміну К.</a:t>
            </a:r>
            <a:endParaRPr lang="ru-RU" dirty="0" smtClean="0"/>
          </a:p>
          <a:p>
            <a:r>
              <a:rPr lang="uk-UA" i="1" dirty="0" smtClean="0"/>
              <a:t>Форма випуску:</a:t>
            </a:r>
            <a:r>
              <a:rPr lang="uk-UA" dirty="0" smtClean="0"/>
              <a:t> порошок, таблетки і водний розчин в ампулах.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Вітамін К | Vegan Health"/>
          <p:cNvPicPr>
            <a:picLocks noChangeAspect="1" noChangeArrowheads="1"/>
          </p:cNvPicPr>
          <p:nvPr/>
        </p:nvPicPr>
        <p:blipFill>
          <a:blip r:embed="rId2" cstate="print"/>
          <a:srcRect l="27142" t="10204" r="27857" b="10203"/>
          <a:stretch>
            <a:fillRect/>
          </a:stretch>
        </p:blipFill>
        <p:spPr bwMode="auto">
          <a:xfrm>
            <a:off x="7358082" y="214290"/>
            <a:ext cx="1500198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икасол-Дарница раствор для инъекций 10 мг/мл в ампулах по 1мл 10шт -  ДАРНИЦА ЧАО ФАРМ. ФИРМА - Менадион - Аптека 9-1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572032" cy="6357958"/>
          </a:xfrm>
          <a:prstGeom prst="rect">
            <a:avLst/>
          </a:prstGeom>
          <a:noFill/>
        </p:spPr>
      </p:pic>
      <p:pic>
        <p:nvPicPr>
          <p:cNvPr id="5" name="Picture 4" descr="Викасол для собак: инструкция по применению, лечебные свойства и отзывы"/>
          <p:cNvPicPr>
            <a:picLocks noChangeAspect="1" noChangeArrowheads="1"/>
          </p:cNvPicPr>
          <p:nvPr/>
        </p:nvPicPr>
        <p:blipFill>
          <a:blip r:embed="rId3"/>
          <a:srcRect t="6020" b="13425"/>
          <a:stretch>
            <a:fillRect/>
          </a:stretch>
        </p:blipFill>
        <p:spPr bwMode="auto">
          <a:xfrm>
            <a:off x="4786314" y="928670"/>
            <a:ext cx="4357686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5008" y="1600200"/>
            <a:ext cx="2209792" cy="11144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Вітаміни - презентація з біологі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uk-UA" dirty="0" smtClean="0"/>
              <a:t>   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3492" name="AutoShape 4" descr="Витамин К: полезные свойства и рекомендации по применени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4" name="AutoShape 6" descr="Витамин К: полезные свойства и рекомендации по применени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6" name="AutoShape 8" descr="Витамин К: полезные свойства и рекомендации по применени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8" name="AutoShape 10" descr="Витамин К: полезные свойства и рекомендации по применени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500" name="Picture 12" descr="Витамин К источники - YouTube"/>
          <p:cNvPicPr>
            <a:picLocks noChangeAspect="1" noChangeArrowheads="1"/>
          </p:cNvPicPr>
          <p:nvPr/>
        </p:nvPicPr>
        <p:blipFill>
          <a:blip r:embed="rId2"/>
          <a:srcRect t="16001"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4000" b="1" dirty="0" smtClean="0">
                <a:solidFill>
                  <a:srgbClr val="FF0000"/>
                </a:solidFill>
              </a:rPr>
              <a:t>Застосування </a:t>
            </a:r>
          </a:p>
          <a:p>
            <a:pPr marL="0"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v"/>
            </a:pPr>
            <a:r>
              <a:rPr lang="uk-UA" dirty="0" smtClean="0"/>
              <a:t>для прискорення зсідання крові при хронічних кровотечах і </a:t>
            </a:r>
            <a:r>
              <a:rPr lang="uk-UA" dirty="0" err="1" smtClean="0"/>
              <a:t>геморагічному</a:t>
            </a:r>
            <a:r>
              <a:rPr lang="uk-UA" dirty="0" smtClean="0"/>
              <a:t> діатезі, </a:t>
            </a:r>
          </a:p>
          <a:p>
            <a:pPr marL="0"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v"/>
            </a:pPr>
            <a:r>
              <a:rPr lang="uk-UA" dirty="0" smtClean="0"/>
              <a:t>перед хірургічними операціями, </a:t>
            </a:r>
          </a:p>
          <a:p>
            <a:pPr marL="0"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v"/>
            </a:pPr>
            <a:r>
              <a:rPr lang="uk-UA" dirty="0" smtClean="0"/>
              <a:t>при отруєнні антикоагулянтами,</a:t>
            </a:r>
          </a:p>
          <a:p>
            <a:pPr marL="0"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v"/>
            </a:pPr>
            <a:r>
              <a:rPr lang="uk-UA" dirty="0" smtClean="0"/>
              <a:t>кормових інтоксикаціях, </a:t>
            </a:r>
          </a:p>
          <a:p>
            <a:pPr marL="0"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v"/>
            </a:pPr>
            <a:r>
              <a:rPr lang="uk-UA" dirty="0" smtClean="0"/>
              <a:t>кокцидіозі птиці, </a:t>
            </a:r>
          </a:p>
          <a:p>
            <a:pPr marL="0"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v"/>
            </a:pPr>
            <a:r>
              <a:rPr lang="uk-UA" dirty="0" err="1" smtClean="0"/>
              <a:t>геморагічних</a:t>
            </a:r>
            <a:r>
              <a:rPr lang="uk-UA" dirty="0" smtClean="0"/>
              <a:t> ентеритах, гепатитах. </a:t>
            </a:r>
          </a:p>
          <a:p>
            <a:pPr marL="0" algn="ctr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FF0000"/>
                </a:solidFill>
              </a:rPr>
              <a:t>Треба пам’ятати, що фармакологічна дія з’являється  на 2…3-й день, тому препарат застосовують у випадках хронічних розладів системи зсідання крові.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uk-UA" i="1" dirty="0" smtClean="0"/>
              <a:t>Дози:</a:t>
            </a:r>
            <a:r>
              <a:rPr lang="uk-UA" dirty="0" smtClean="0"/>
              <a:t> молодняку птиці дають як антистресову добавку в дозі 2,0 г на 1 т корму.</a:t>
            </a:r>
            <a:endParaRPr lang="ru-RU" dirty="0" smtClean="0"/>
          </a:p>
          <a:p>
            <a:pPr marL="0">
              <a:spcBef>
                <a:spcPts val="0"/>
              </a:spcBef>
              <a:buNone/>
            </a:pPr>
            <a:r>
              <a:rPr lang="uk-UA" i="1" dirty="0" smtClean="0"/>
              <a:t>Дози всередину:</a:t>
            </a:r>
            <a:r>
              <a:rPr lang="uk-UA" dirty="0" smtClean="0"/>
              <a:t> коням – 0,1…0,2 г; коровам – 0,1…0,3; вівцям – 0,05…0,07; свиням – 0,02…0,05; собакам – 0,01…0,03; котам – 0,05…0,01 г. Дають 2…3 рази на день.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5200" b="1" dirty="0" smtClean="0">
                <a:solidFill>
                  <a:srgbClr val="C00000"/>
                </a:solidFill>
              </a:rPr>
              <a:t>Вітамін А (</a:t>
            </a:r>
            <a:r>
              <a:rPr lang="ru-RU" sz="5200" b="1" dirty="0" err="1" smtClean="0">
                <a:solidFill>
                  <a:srgbClr val="C00000"/>
                </a:solidFill>
              </a:rPr>
              <a:t>ретинол</a:t>
            </a:r>
            <a:r>
              <a:rPr lang="ru-RU" sz="5200" b="1" dirty="0" smtClean="0">
                <a:solidFill>
                  <a:srgbClr val="C00000"/>
                </a:solidFill>
              </a:rPr>
              <a:t>)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dirty="0" smtClean="0"/>
              <a:t>     </a:t>
            </a:r>
            <a:r>
              <a:rPr lang="ru-RU" sz="3200" dirty="0" smtClean="0"/>
              <a:t>Вітамін А </a:t>
            </a:r>
            <a:r>
              <a:rPr lang="ru-RU" sz="3200" dirty="0" err="1" smtClean="0"/>
              <a:t>є</a:t>
            </a:r>
            <a:r>
              <a:rPr lang="ru-RU" sz="3200" dirty="0" smtClean="0"/>
              <a:t> </a:t>
            </a:r>
            <a:r>
              <a:rPr lang="ru-RU" sz="3200" dirty="0" err="1" smtClean="0"/>
              <a:t>потужним</a:t>
            </a:r>
            <a:r>
              <a:rPr lang="ru-RU" sz="3200" dirty="0" smtClean="0"/>
              <a:t> антиоксидантом. </a:t>
            </a:r>
          </a:p>
          <a:p>
            <a:pPr marL="0">
              <a:spcBef>
                <a:spcPts val="0"/>
              </a:spcBef>
            </a:pPr>
            <a:r>
              <a:rPr lang="ru-RU" sz="3200" dirty="0" err="1" smtClean="0"/>
              <a:t>Він</a:t>
            </a:r>
            <a:r>
              <a:rPr lang="ru-RU" sz="3200" dirty="0" smtClean="0"/>
              <a:t> </a:t>
            </a:r>
            <a:r>
              <a:rPr lang="ru-RU" sz="3200" dirty="0" err="1" smtClean="0"/>
              <a:t>необхідний</a:t>
            </a:r>
            <a:r>
              <a:rPr lang="ru-RU" sz="3200" dirty="0" smtClean="0"/>
              <a:t> в </a:t>
            </a:r>
            <a:r>
              <a:rPr lang="ru-RU" sz="3200" dirty="0" err="1" smtClean="0"/>
              <a:t>боротьбі</a:t>
            </a:r>
            <a:r>
              <a:rPr lang="ru-RU" sz="3200" dirty="0" smtClean="0"/>
              <a:t> </a:t>
            </a:r>
            <a:r>
              <a:rPr lang="ru-RU" sz="3200" dirty="0" err="1" smtClean="0"/>
              <a:t>із</a:t>
            </a:r>
            <a:r>
              <a:rPr lang="ru-RU" sz="3200" dirty="0" smtClean="0"/>
              <a:t> </a:t>
            </a:r>
            <a:r>
              <a:rPr lang="ru-RU" sz="3200" dirty="0" err="1" smtClean="0"/>
              <a:t>серцево-судинними</a:t>
            </a:r>
            <a:r>
              <a:rPr lang="ru-RU" sz="3200" dirty="0" smtClean="0"/>
              <a:t> та </a:t>
            </a:r>
            <a:r>
              <a:rPr lang="ru-RU" sz="3200" dirty="0" err="1" smtClean="0"/>
              <a:t>іншими</a:t>
            </a:r>
            <a:r>
              <a:rPr lang="ru-RU" sz="3200" dirty="0" smtClean="0"/>
              <a:t> </a:t>
            </a:r>
            <a:r>
              <a:rPr lang="ru-RU" sz="3200" dirty="0" err="1" smtClean="0"/>
              <a:t>дегенеративними</a:t>
            </a:r>
            <a:r>
              <a:rPr lang="ru-RU" sz="3200" dirty="0" smtClean="0"/>
              <a:t> </a:t>
            </a:r>
            <a:r>
              <a:rPr lang="ru-RU" sz="3200" dirty="0" err="1" smtClean="0"/>
              <a:t>захворюваннями</a:t>
            </a:r>
            <a:r>
              <a:rPr lang="ru-RU" sz="3200" dirty="0" smtClean="0"/>
              <a:t>, </a:t>
            </a:r>
            <a:endParaRPr lang="en-US" sz="3200" dirty="0" smtClean="0"/>
          </a:p>
          <a:p>
            <a:pPr marL="0">
              <a:spcBef>
                <a:spcPts val="0"/>
              </a:spcBef>
            </a:pPr>
            <a:r>
              <a:rPr lang="ru-RU" sz="3200" dirty="0" smtClean="0"/>
              <a:t>для </a:t>
            </a:r>
            <a:r>
              <a:rPr lang="ru-RU" sz="3200" dirty="0" err="1" smtClean="0"/>
              <a:t>здорової</a:t>
            </a:r>
            <a:r>
              <a:rPr lang="ru-RU" sz="3200" dirty="0" smtClean="0"/>
              <a:t> </a:t>
            </a:r>
            <a:r>
              <a:rPr lang="ru-RU" sz="3200" dirty="0" err="1" smtClean="0"/>
              <a:t>репродуктивної</a:t>
            </a:r>
            <a:r>
              <a:rPr lang="ru-RU" sz="3200" dirty="0" smtClean="0"/>
              <a:t> </a:t>
            </a:r>
            <a:r>
              <a:rPr lang="ru-RU" sz="3200" dirty="0" err="1" smtClean="0"/>
              <a:t>функції</a:t>
            </a:r>
            <a:r>
              <a:rPr lang="ru-RU" sz="3200" dirty="0" smtClean="0"/>
              <a:t>, </a:t>
            </a:r>
            <a:endParaRPr lang="en-US" sz="3200" dirty="0" smtClean="0"/>
          </a:p>
          <a:p>
            <a:pPr marL="0">
              <a:spcBef>
                <a:spcPts val="0"/>
              </a:spcBef>
            </a:pPr>
            <a:r>
              <a:rPr lang="ru-RU" sz="3200" dirty="0" err="1" smtClean="0"/>
              <a:t>гормональної</a:t>
            </a:r>
            <a:r>
              <a:rPr lang="ru-RU" sz="3200" dirty="0" smtClean="0"/>
              <a:t> </a:t>
            </a:r>
            <a:r>
              <a:rPr lang="ru-RU" sz="3200" dirty="0" err="1" smtClean="0"/>
              <a:t>стійкості</a:t>
            </a:r>
            <a:r>
              <a:rPr lang="ru-RU" sz="3200" dirty="0" smtClean="0"/>
              <a:t>, </a:t>
            </a:r>
            <a:endParaRPr lang="en-US" sz="3200" dirty="0" smtClean="0"/>
          </a:p>
          <a:p>
            <a:pPr marL="0">
              <a:spcBef>
                <a:spcPts val="0"/>
              </a:spcBef>
            </a:pPr>
            <a:r>
              <a:rPr lang="ru-RU" sz="3200" dirty="0" smtClean="0"/>
              <a:t>нормального росту, </a:t>
            </a:r>
            <a:endParaRPr lang="en-US" sz="3200" dirty="0" smtClean="0"/>
          </a:p>
          <a:p>
            <a:pPr marL="0">
              <a:spcBef>
                <a:spcPts val="0"/>
              </a:spcBef>
            </a:pPr>
            <a:r>
              <a:rPr lang="ru-RU" sz="3200" dirty="0" smtClean="0"/>
              <a:t>балансу </a:t>
            </a:r>
            <a:r>
              <a:rPr lang="ru-RU" sz="3200" dirty="0" err="1" smtClean="0"/>
              <a:t>цукру</a:t>
            </a:r>
            <a:r>
              <a:rPr lang="ru-RU" sz="3200" dirty="0" smtClean="0"/>
              <a:t> в </a:t>
            </a:r>
            <a:r>
              <a:rPr lang="ru-RU" sz="3200" dirty="0" err="1" smtClean="0"/>
              <a:t>крові</a:t>
            </a:r>
            <a:r>
              <a:rPr lang="ru-RU" sz="3200" dirty="0" smtClean="0"/>
              <a:t>  </a:t>
            </a:r>
            <a:endParaRPr lang="en-US" sz="3200" dirty="0" smtClean="0"/>
          </a:p>
          <a:p>
            <a:pPr marL="0">
              <a:spcBef>
                <a:spcPts val="0"/>
              </a:spcBef>
            </a:pPr>
            <a:r>
              <a:rPr lang="ru-RU" sz="3200" dirty="0" err="1" smtClean="0"/>
              <a:t>захисту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</a:t>
            </a:r>
            <a:r>
              <a:rPr lang="ru-RU" sz="3200" dirty="0" err="1" smtClean="0"/>
              <a:t>інфекцій</a:t>
            </a:r>
            <a:r>
              <a:rPr lang="ru-RU" sz="3200" dirty="0" smtClean="0"/>
              <a:t>, </a:t>
            </a:r>
            <a:r>
              <a:rPr lang="ru-RU" sz="3200" dirty="0" err="1" smtClean="0"/>
              <a:t>регуляції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розвитку</a:t>
            </a:r>
            <a:r>
              <a:rPr lang="ru-RU" sz="3200" dirty="0" smtClean="0"/>
              <a:t> </a:t>
            </a:r>
            <a:r>
              <a:rPr lang="ru-RU" sz="3200" dirty="0" err="1" smtClean="0"/>
              <a:t>епітеліальних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клітин</a:t>
            </a:r>
            <a:r>
              <a:rPr lang="ru-RU" sz="3200" dirty="0" smtClean="0"/>
              <a:t>.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3200" dirty="0" smtClean="0"/>
              <a:t>     </a:t>
            </a:r>
            <a:r>
              <a:rPr lang="ru-RU" sz="3200" b="1" dirty="0" smtClean="0">
                <a:solidFill>
                  <a:srgbClr val="002060"/>
                </a:solidFill>
              </a:rPr>
              <a:t>Вітамін     А входить до складу </a:t>
            </a:r>
            <a:r>
              <a:rPr lang="ru-RU" sz="3200" b="1" dirty="0" err="1" smtClean="0">
                <a:solidFill>
                  <a:srgbClr val="002060"/>
                </a:solidFill>
              </a:rPr>
              <a:t>зорових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пігментів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покращує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гостроту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зору</a:t>
            </a:r>
            <a:r>
              <a:rPr lang="ru-RU" sz="3200" b="1" dirty="0" smtClean="0">
                <a:solidFill>
                  <a:srgbClr val="002060"/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Жиророзчинні вітаміни."/>
          <p:cNvPicPr>
            <a:picLocks noChangeAspect="1" noChangeArrowheads="1"/>
          </p:cNvPicPr>
          <p:nvPr/>
        </p:nvPicPr>
        <p:blipFill>
          <a:blip r:embed="rId2"/>
          <a:srcRect b="6557"/>
          <a:stretch>
            <a:fillRect/>
          </a:stretch>
        </p:blipFill>
        <p:spPr bwMode="auto">
          <a:xfrm>
            <a:off x="0" y="2500306"/>
            <a:ext cx="9144000" cy="43576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Природними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джерелами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вітаміну</a:t>
            </a:r>
            <a:r>
              <a:rPr lang="ru-RU" sz="3200" b="1" dirty="0" smtClean="0">
                <a:solidFill>
                  <a:srgbClr val="FF0000"/>
                </a:solidFill>
              </a:rPr>
              <a:t> А </a:t>
            </a:r>
            <a:r>
              <a:rPr lang="ru-RU" sz="3200" b="1" dirty="0" err="1" smtClean="0">
                <a:solidFill>
                  <a:srgbClr val="FF0000"/>
                </a:solidFill>
              </a:rPr>
              <a:t>є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400" dirty="0" smtClean="0"/>
              <a:t>    </a:t>
            </a:r>
            <a:r>
              <a:rPr lang="ru-RU" sz="2400" dirty="0" err="1" smtClean="0"/>
              <a:t>Печінка</a:t>
            </a:r>
            <a:r>
              <a:rPr lang="ru-RU" sz="2400" dirty="0" smtClean="0"/>
              <a:t>, </a:t>
            </a:r>
            <a:r>
              <a:rPr lang="ru-RU" sz="2400" dirty="0" err="1" smtClean="0"/>
              <a:t>яєчний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жовток</a:t>
            </a:r>
            <a:r>
              <a:rPr lang="ru-RU" sz="2400" dirty="0" smtClean="0"/>
              <a:t>, </a:t>
            </a:r>
            <a:r>
              <a:rPr lang="ru-RU" sz="2400" dirty="0" err="1" smtClean="0"/>
              <a:t>вершкове</a:t>
            </a:r>
            <a:r>
              <a:rPr lang="ru-RU" sz="2400" dirty="0" smtClean="0"/>
              <a:t> масло. </a:t>
            </a:r>
          </a:p>
          <a:p>
            <a:r>
              <a:rPr lang="ru-RU" sz="2400" dirty="0" smtClean="0"/>
              <a:t>    Особливо велика </a:t>
            </a:r>
            <a:r>
              <a:rPr lang="ru-RU" sz="2400" dirty="0" err="1" smtClean="0"/>
              <a:t>кількість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міститься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печінці</a:t>
            </a:r>
            <a:r>
              <a:rPr lang="ru-RU" sz="2400" dirty="0" smtClean="0"/>
              <a:t> </a:t>
            </a:r>
            <a:r>
              <a:rPr lang="ru-RU" sz="2400" dirty="0" err="1" smtClean="0"/>
              <a:t>деяких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морських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риб</a:t>
            </a:r>
            <a:r>
              <a:rPr lang="ru-RU" sz="2400" dirty="0" smtClean="0"/>
              <a:t> (</a:t>
            </a:r>
            <a:r>
              <a:rPr lang="ru-RU" sz="2400" dirty="0" err="1" smtClean="0"/>
              <a:t>тріска</a:t>
            </a:r>
            <a:r>
              <a:rPr lang="ru-RU" sz="2400" dirty="0" smtClean="0"/>
              <a:t>, </a:t>
            </a:r>
            <a:r>
              <a:rPr lang="ru-RU" sz="2400" dirty="0" err="1" smtClean="0"/>
              <a:t>морський</a:t>
            </a:r>
            <a:r>
              <a:rPr lang="ru-RU" sz="2400" dirty="0" smtClean="0"/>
              <a:t> окунь) та </a:t>
            </a:r>
            <a:r>
              <a:rPr lang="ru-RU" sz="2400" dirty="0" err="1" smtClean="0"/>
              <a:t>ссавців</a:t>
            </a:r>
            <a:r>
              <a:rPr lang="ru-RU" sz="2400" dirty="0" smtClean="0"/>
              <a:t> (кит, тюлень, морж). </a:t>
            </a:r>
          </a:p>
          <a:p>
            <a:r>
              <a:rPr lang="ru-RU" sz="2400" dirty="0" smtClean="0"/>
              <a:t>    </a:t>
            </a:r>
            <a:r>
              <a:rPr lang="ru-RU" sz="2400" dirty="0" err="1" smtClean="0"/>
              <a:t>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походження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провітамін</a:t>
            </a:r>
            <a:r>
              <a:rPr lang="ru-RU" sz="2400" dirty="0" smtClean="0"/>
              <a:t> А – каротин.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морква</a:t>
            </a:r>
            <a:r>
              <a:rPr lang="ru-RU" sz="2400" dirty="0" smtClean="0"/>
              <a:t>, петрушка, шпинат, зелена цибуля, </a:t>
            </a:r>
            <a:r>
              <a:rPr lang="ru-RU" sz="2400" dirty="0" err="1" smtClean="0"/>
              <a:t>червоний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перець</a:t>
            </a:r>
            <a:r>
              <a:rPr lang="ru-RU" sz="2400" dirty="0" smtClean="0"/>
              <a:t>, </a:t>
            </a:r>
            <a:r>
              <a:rPr lang="ru-RU" sz="2400" dirty="0" err="1" smtClean="0"/>
              <a:t>томати</a:t>
            </a:r>
            <a:r>
              <a:rPr lang="ru-RU" sz="2400" dirty="0" smtClean="0"/>
              <a:t>, </a:t>
            </a:r>
            <a:r>
              <a:rPr lang="ru-RU" sz="2400" dirty="0" err="1" smtClean="0"/>
              <a:t>обліпиха</a:t>
            </a:r>
            <a:r>
              <a:rPr lang="ru-RU" sz="2400" dirty="0" smtClean="0"/>
              <a:t>, </a:t>
            </a:r>
            <a:r>
              <a:rPr lang="ru-RU" sz="2400" dirty="0" err="1" smtClean="0"/>
              <a:t>абрикоси</a:t>
            </a:r>
            <a:r>
              <a:rPr lang="ru-RU" sz="2400" dirty="0" smtClean="0"/>
              <a:t>, </a:t>
            </a:r>
            <a:r>
              <a:rPr lang="ru-RU" sz="2400" dirty="0" err="1" smtClean="0"/>
              <a:t>чорниці</a:t>
            </a:r>
            <a:r>
              <a:rPr lang="ru-RU" sz="2400" dirty="0" smtClean="0"/>
              <a:t>, персики.</a:t>
            </a:r>
            <a:endParaRPr lang="ru-RU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err="1" smtClean="0">
                <a:solidFill>
                  <a:srgbClr val="FF0000"/>
                </a:solidFill>
              </a:rPr>
              <a:t>Показання</a:t>
            </a:r>
            <a:r>
              <a:rPr lang="ru-RU" sz="3000" b="1" dirty="0" smtClean="0">
                <a:solidFill>
                  <a:srgbClr val="FF0000"/>
                </a:solidFill>
              </a:rPr>
              <a:t> до </a:t>
            </a:r>
            <a:r>
              <a:rPr lang="ru-RU" sz="3000" b="1" dirty="0" err="1" smtClean="0">
                <a:solidFill>
                  <a:srgbClr val="FF0000"/>
                </a:solidFill>
              </a:rPr>
              <a:t>застосування</a:t>
            </a:r>
            <a:endParaRPr lang="ru-RU" sz="3000" b="1" dirty="0" smtClean="0">
              <a:solidFill>
                <a:srgbClr val="FF0000"/>
              </a:solidFill>
            </a:endParaRPr>
          </a:p>
          <a:p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гіпо</a:t>
            </a:r>
            <a:r>
              <a:rPr lang="ru-RU" dirty="0" smtClean="0"/>
              <a:t>-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авітамінозів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 для </a:t>
            </a:r>
            <a:r>
              <a:rPr lang="ru-RU" dirty="0" err="1" smtClean="0"/>
              <a:t>стимуляції</a:t>
            </a:r>
            <a:r>
              <a:rPr lang="ru-RU" dirty="0" smtClean="0"/>
              <a:t> росту та </a:t>
            </a:r>
            <a:r>
              <a:rPr lang="ru-RU" dirty="0" err="1" smtClean="0"/>
              <a:t>розвитку</a:t>
            </a:r>
            <a:r>
              <a:rPr lang="ru-RU" dirty="0" smtClean="0"/>
              <a:t> молодняку, 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резистентності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інфекційних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незаразних</a:t>
            </a:r>
            <a:r>
              <a:rPr lang="ru-RU" dirty="0" smtClean="0"/>
              <a:t> </a:t>
            </a:r>
            <a:r>
              <a:rPr lang="ru-RU" dirty="0" err="1" smtClean="0"/>
              <a:t>захворюваннях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яловості</a:t>
            </a:r>
            <a:r>
              <a:rPr lang="ru-RU" dirty="0" smtClean="0"/>
              <a:t> та </a:t>
            </a:r>
            <a:r>
              <a:rPr lang="ru-RU" dirty="0" err="1" smtClean="0"/>
              <a:t>ендометритах</a:t>
            </a:r>
            <a:r>
              <a:rPr lang="ru-RU" dirty="0" smtClean="0"/>
              <a:t> у </a:t>
            </a:r>
            <a:r>
              <a:rPr lang="ru-RU" dirty="0" err="1" smtClean="0"/>
              <a:t>корів</a:t>
            </a:r>
            <a:r>
              <a:rPr lang="ru-RU" dirty="0" smtClean="0"/>
              <a:t>, </a:t>
            </a:r>
            <a:r>
              <a:rPr lang="ru-RU" dirty="0" err="1" smtClean="0"/>
              <a:t>овець</a:t>
            </a:r>
            <a:r>
              <a:rPr lang="ru-RU" dirty="0" smtClean="0"/>
              <a:t> та свиноматок,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захворюваннях</a:t>
            </a:r>
            <a:r>
              <a:rPr lang="ru-RU" dirty="0" smtClean="0"/>
              <a:t> очей, </a:t>
            </a:r>
          </a:p>
          <a:p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 та травного каналу.</a:t>
            </a: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35769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/>
              <a:t> </a:t>
            </a:r>
            <a:r>
              <a:rPr lang="ru-RU" sz="2800" b="1" dirty="0" err="1" smtClean="0">
                <a:solidFill>
                  <a:srgbClr val="C00000"/>
                </a:solidFill>
              </a:rPr>
              <a:t>Вітамін</a:t>
            </a:r>
            <a:r>
              <a:rPr lang="ru-RU" sz="2800" b="1" dirty="0" smtClean="0">
                <a:solidFill>
                  <a:srgbClr val="C00000"/>
                </a:solidFill>
              </a:rPr>
              <a:t> А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800" b="1" dirty="0" smtClean="0">
                <a:solidFill>
                  <a:srgbClr val="C00000"/>
                </a:solidFill>
              </a:rPr>
              <a:t>(</a:t>
            </a:r>
            <a:r>
              <a:rPr lang="ru-RU" sz="2800" b="1" dirty="0" err="1" smtClean="0">
                <a:solidFill>
                  <a:srgbClr val="C00000"/>
                </a:solidFill>
              </a:rPr>
              <a:t>ретинол</a:t>
            </a:r>
            <a:r>
              <a:rPr lang="ru-RU" sz="2800" b="1" dirty="0" smtClean="0">
                <a:solidFill>
                  <a:srgbClr val="C00000"/>
                </a:solidFill>
              </a:rPr>
              <a:t>) </a:t>
            </a:r>
            <a:r>
              <a:rPr lang="en-US" sz="2800" b="1" dirty="0" err="1" smtClean="0">
                <a:solidFill>
                  <a:srgbClr val="C00000"/>
                </a:solidFill>
              </a:rPr>
              <a:t>Retinoli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acetas</a:t>
            </a:r>
            <a:r>
              <a:rPr lang="en-US" sz="2800" b="1" i="1" dirty="0" smtClean="0">
                <a:solidFill>
                  <a:srgbClr val="C00000"/>
                </a:solidFill>
              </a:rPr>
              <a:t>. </a:t>
            </a:r>
            <a:endParaRPr lang="ru-RU" sz="28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uk-UA" sz="2800" dirty="0" smtClean="0">
                <a:solidFill>
                  <a:srgbClr val="C00000"/>
                </a:solidFill>
              </a:rPr>
              <a:t>Оцтовий ефір ретинолу.</a:t>
            </a:r>
          </a:p>
          <a:p>
            <a:r>
              <a:rPr lang="uk-UA" b="1" dirty="0" smtClean="0"/>
              <a:t>Властивості:</a:t>
            </a:r>
            <a:r>
              <a:rPr lang="uk-UA" dirty="0" smtClean="0"/>
              <a:t> білий або блідо-жовтий кристалічний порошок, не розчиняється у воді, розчиняється в оліях, жирах та спирту. Руйнується під впливом кисню та світла.</a:t>
            </a:r>
          </a:p>
          <a:p>
            <a:r>
              <a:rPr lang="uk-UA" b="1" dirty="0" err="1" smtClean="0"/>
              <a:t>Зберіганя</a:t>
            </a:r>
            <a:r>
              <a:rPr lang="uk-UA" b="1" dirty="0" smtClean="0"/>
              <a:t>:</a:t>
            </a:r>
            <a:r>
              <a:rPr lang="uk-UA" dirty="0" smtClean="0"/>
              <a:t> за списком Б, у захищеному від світла прохолодному місці.</a:t>
            </a:r>
          </a:p>
          <a:p>
            <a:r>
              <a:rPr lang="uk-UA" b="1" dirty="0" smtClean="0"/>
              <a:t>Форма випуску:</a:t>
            </a:r>
            <a:r>
              <a:rPr lang="uk-UA" dirty="0" smtClean="0"/>
              <a:t> драже; таблетки; гранули; розчин в олії (</a:t>
            </a:r>
            <a:r>
              <a:rPr lang="en-US" dirty="0" err="1" smtClean="0"/>
              <a:t>Solutio</a:t>
            </a:r>
            <a:r>
              <a:rPr lang="en-US" dirty="0" smtClean="0"/>
              <a:t> </a:t>
            </a:r>
            <a:r>
              <a:rPr lang="en-US" dirty="0" err="1" smtClean="0"/>
              <a:t>Retinoli</a:t>
            </a:r>
            <a:r>
              <a:rPr lang="en-US" dirty="0" smtClean="0"/>
              <a:t> </a:t>
            </a:r>
            <a:r>
              <a:rPr lang="en-US" dirty="0" err="1" smtClean="0"/>
              <a:t>acetas</a:t>
            </a:r>
            <a:r>
              <a:rPr lang="en-US" dirty="0" smtClean="0"/>
              <a:t> </a:t>
            </a:r>
            <a:r>
              <a:rPr lang="en-US" dirty="0" err="1" smtClean="0"/>
              <a:t>oleosa</a:t>
            </a:r>
            <a:r>
              <a:rPr lang="en-US" i="1" dirty="0" smtClean="0"/>
              <a:t>)</a:t>
            </a:r>
            <a:r>
              <a:rPr lang="en-US" dirty="0" smtClean="0"/>
              <a:t> – 1 </a:t>
            </a:r>
            <a:r>
              <a:rPr lang="uk-UA" dirty="0" err="1" smtClean="0"/>
              <a:t>мл</a:t>
            </a:r>
            <a:r>
              <a:rPr lang="uk-UA" dirty="0" smtClean="0"/>
              <a:t> містить 100 і 250 тис. ОД.</a:t>
            </a:r>
          </a:p>
          <a:p>
            <a:endParaRPr lang="ru-RU" dirty="0"/>
          </a:p>
        </p:txBody>
      </p:sp>
      <p:pic>
        <p:nvPicPr>
          <p:cNvPr id="113666" name="Picture 2" descr="Ретинол инструкция по применению: показания, противопоказания, побочное  действие – описание Retinol капс. 100 тыс.МЕ: 10, 20, 25, 30, 40 или 50 шт.  (20377) - справочник препаратов и лекарст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9066"/>
            <a:ext cx="3357554" cy="2928934"/>
          </a:xfrm>
          <a:prstGeom prst="rect">
            <a:avLst/>
          </a:prstGeom>
          <a:noFill/>
        </p:spPr>
      </p:pic>
      <p:pic>
        <p:nvPicPr>
          <p:cNvPr id="113668" name="Picture 4" descr="Ретинола ацетат инструкция по применению: показания, противопоказания,  побочное действие – описание Retinol acetate капли д/приема внутрь и  наружн. прим. 3.44%: фл. 10 мл, 15 мл, 30 мл или 50 мл 1 шт. (31797) -  справочник препаратов и лекарств"/>
          <p:cNvPicPr>
            <a:picLocks noChangeAspect="1" noChangeArrowheads="1"/>
          </p:cNvPicPr>
          <p:nvPr/>
        </p:nvPicPr>
        <p:blipFill>
          <a:blip r:embed="rId3"/>
          <a:srcRect l="13500" t="7000" r="12999" b="7499"/>
          <a:stretch>
            <a:fillRect/>
          </a:stretch>
        </p:blipFill>
        <p:spPr bwMode="auto">
          <a:xfrm>
            <a:off x="3357554" y="3857628"/>
            <a:ext cx="3500462" cy="3000372"/>
          </a:xfrm>
          <a:prstGeom prst="rect">
            <a:avLst/>
          </a:prstGeom>
          <a:noFill/>
        </p:spPr>
      </p:pic>
      <p:pic>
        <p:nvPicPr>
          <p:cNvPr id="113670" name="Picture 6" descr="Ретинол 0,3% Активный ампульный концентрат с инкапсулированным ретинолом  TETe Cosmeceutical (Швейцария) 5*2 ml - купить в Москве с доставкой"/>
          <p:cNvPicPr>
            <a:picLocks noChangeAspect="1" noChangeArrowheads="1"/>
          </p:cNvPicPr>
          <p:nvPr/>
        </p:nvPicPr>
        <p:blipFill>
          <a:blip r:embed="rId4" cstate="print"/>
          <a:srcRect l="12477" t="8539" r="7316" b="11761"/>
          <a:stretch>
            <a:fillRect/>
          </a:stretch>
        </p:blipFill>
        <p:spPr bwMode="auto">
          <a:xfrm>
            <a:off x="6858016" y="4071942"/>
            <a:ext cx="2285984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</a:rPr>
              <a:t>Застосування:</a:t>
            </a:r>
            <a:r>
              <a:rPr lang="uk-UA" sz="4400" dirty="0" smtClean="0">
                <a:solidFill>
                  <a:srgbClr val="C00000"/>
                </a:solidFill>
              </a:rPr>
              <a:t> </a:t>
            </a:r>
          </a:p>
          <a:p>
            <a:r>
              <a:rPr lang="uk-UA" sz="2800" dirty="0" smtClean="0"/>
              <a:t>при лікуванні захворювань респіраторних, травного каналу та для поліпшення </a:t>
            </a:r>
            <a:r>
              <a:rPr lang="uk-UA" sz="2800" dirty="0" err="1" smtClean="0"/>
              <a:t>внутріутробного</a:t>
            </a:r>
            <a:r>
              <a:rPr lang="uk-UA" sz="2800" dirty="0" smtClean="0"/>
              <a:t> розвитку плоду.</a:t>
            </a:r>
          </a:p>
          <a:p>
            <a:pPr algn="ctr">
              <a:buNone/>
            </a:pPr>
            <a:r>
              <a:rPr lang="uk-UA" sz="3500" b="1" dirty="0" smtClean="0">
                <a:solidFill>
                  <a:srgbClr val="C00000"/>
                </a:solidFill>
              </a:rPr>
              <a:t>Дози:</a:t>
            </a:r>
            <a:r>
              <a:rPr lang="uk-UA" sz="3500" dirty="0" smtClean="0">
                <a:solidFill>
                  <a:srgbClr val="C00000"/>
                </a:solidFill>
              </a:rPr>
              <a:t> </a:t>
            </a:r>
          </a:p>
          <a:p>
            <a:pPr algn="ctr">
              <a:buNone/>
            </a:pPr>
            <a:r>
              <a:rPr lang="uk-UA" sz="2800" dirty="0" smtClean="0"/>
              <a:t>підшкірно </a:t>
            </a:r>
          </a:p>
          <a:p>
            <a:r>
              <a:rPr lang="uk-UA" sz="2800" dirty="0" smtClean="0"/>
              <a:t>коровам 100–200 тис. ОД, </a:t>
            </a:r>
          </a:p>
          <a:p>
            <a:r>
              <a:rPr lang="uk-UA" sz="2800" dirty="0" smtClean="0"/>
              <a:t>свиноматкам 50– 70 тис. ОД, </a:t>
            </a:r>
          </a:p>
          <a:p>
            <a:r>
              <a:rPr lang="uk-UA" sz="2800" dirty="0" smtClean="0"/>
              <a:t>вівцям 60–90 тис. ОД. </a:t>
            </a:r>
          </a:p>
          <a:p>
            <a:pPr algn="ctr">
              <a:buNone/>
            </a:pPr>
            <a:r>
              <a:rPr lang="uk-UA" sz="2800" dirty="0" smtClean="0"/>
              <a:t>Всередину: </a:t>
            </a:r>
          </a:p>
          <a:p>
            <a:r>
              <a:rPr lang="uk-UA" sz="2800" dirty="0" smtClean="0"/>
              <a:t>коровам 4–8 </a:t>
            </a:r>
            <a:r>
              <a:rPr lang="uk-UA" sz="2800" dirty="0" err="1" smtClean="0"/>
              <a:t>мл</a:t>
            </a:r>
            <a:r>
              <a:rPr lang="uk-UA" sz="2800" dirty="0" smtClean="0"/>
              <a:t>, </a:t>
            </a:r>
          </a:p>
          <a:p>
            <a:r>
              <a:rPr lang="uk-UA" sz="2800" dirty="0" smtClean="0"/>
              <a:t>свиням 2–4 </a:t>
            </a:r>
            <a:r>
              <a:rPr lang="uk-UA" sz="2800" dirty="0" err="1" smtClean="0"/>
              <a:t>мл</a:t>
            </a:r>
            <a:r>
              <a:rPr lang="uk-UA" sz="2800" dirty="0" smtClean="0"/>
              <a:t>, </a:t>
            </a:r>
          </a:p>
          <a:p>
            <a:r>
              <a:rPr lang="uk-UA" sz="2800" dirty="0" smtClean="0"/>
              <a:t>вівцям 2,5–4,5 </a:t>
            </a:r>
            <a:r>
              <a:rPr lang="uk-UA" sz="2800" dirty="0" err="1" smtClean="0"/>
              <a:t>мл</a:t>
            </a:r>
            <a:r>
              <a:rPr lang="uk-UA" sz="2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uk-UA" sz="5900" b="1" dirty="0" smtClean="0">
                <a:solidFill>
                  <a:srgbClr val="C00000"/>
                </a:solidFill>
              </a:rPr>
              <a:t>Ретинолу </a:t>
            </a:r>
            <a:r>
              <a:rPr lang="uk-UA" sz="5900" b="1" dirty="0" err="1" smtClean="0">
                <a:solidFill>
                  <a:srgbClr val="C00000"/>
                </a:solidFill>
              </a:rPr>
              <a:t>пальмітат</a:t>
            </a:r>
            <a:r>
              <a:rPr lang="uk-UA" sz="5900" b="1" dirty="0" smtClean="0">
                <a:solidFill>
                  <a:srgbClr val="C00000"/>
                </a:solidFill>
              </a:rPr>
              <a:t> – </a:t>
            </a:r>
            <a:r>
              <a:rPr lang="en-US" sz="5900" b="1" dirty="0" err="1" smtClean="0">
                <a:solidFill>
                  <a:srgbClr val="C00000"/>
                </a:solidFill>
              </a:rPr>
              <a:t>Retinoli</a:t>
            </a:r>
            <a:r>
              <a:rPr lang="en-US" sz="5900" b="1" dirty="0" smtClean="0">
                <a:solidFill>
                  <a:srgbClr val="C00000"/>
                </a:solidFill>
              </a:rPr>
              <a:t> </a:t>
            </a:r>
            <a:r>
              <a:rPr lang="en-US" sz="5900" b="1" dirty="0" err="1" smtClean="0">
                <a:solidFill>
                  <a:srgbClr val="C00000"/>
                </a:solidFill>
              </a:rPr>
              <a:t>palmitas</a:t>
            </a:r>
            <a:r>
              <a:rPr lang="en-US" sz="5900" b="1" dirty="0" smtClean="0">
                <a:solidFill>
                  <a:srgbClr val="C00000"/>
                </a:solidFill>
              </a:rPr>
              <a:t>.</a:t>
            </a:r>
            <a:endParaRPr lang="en-US" sz="5900" dirty="0" smtClean="0">
              <a:solidFill>
                <a:srgbClr val="C00000"/>
              </a:solidFill>
            </a:endParaRPr>
          </a:p>
          <a:p>
            <a:r>
              <a:rPr lang="uk-UA" sz="5900" b="1" i="1" dirty="0" smtClean="0"/>
              <a:t>Властивості:</a:t>
            </a:r>
            <a:r>
              <a:rPr lang="uk-UA" sz="5900" dirty="0" smtClean="0"/>
              <a:t> від світло-жовтого до світло-коричневого кольору рідина. Більш стійкий від ретинолу ацетату, але за дією не відрізняється.</a:t>
            </a:r>
          </a:p>
          <a:p>
            <a:pPr algn="ctr">
              <a:buNone/>
            </a:pPr>
            <a:r>
              <a:rPr lang="uk-UA" sz="5900" b="1" dirty="0" smtClean="0">
                <a:solidFill>
                  <a:srgbClr val="C00000"/>
                </a:solidFill>
              </a:rPr>
              <a:t>Форма випуску: </a:t>
            </a:r>
          </a:p>
          <a:p>
            <a:r>
              <a:rPr lang="uk-UA" sz="5900" dirty="0" smtClean="0"/>
              <a:t>драже; </a:t>
            </a:r>
          </a:p>
          <a:p>
            <a:r>
              <a:rPr lang="uk-UA" sz="5900" dirty="0" smtClean="0"/>
              <a:t>таблетки; </a:t>
            </a:r>
          </a:p>
          <a:p>
            <a:r>
              <a:rPr lang="uk-UA" sz="5900" dirty="0" smtClean="0"/>
              <a:t>розчин в олії</a:t>
            </a:r>
            <a:r>
              <a:rPr lang="uk-UA" sz="5900" i="1" dirty="0" smtClean="0"/>
              <a:t> </a:t>
            </a:r>
            <a:r>
              <a:rPr lang="uk-UA" sz="5900" dirty="0" smtClean="0"/>
              <a:t>(</a:t>
            </a:r>
            <a:r>
              <a:rPr lang="en-US" sz="5900" dirty="0" err="1" smtClean="0"/>
              <a:t>Solutio</a:t>
            </a:r>
            <a:r>
              <a:rPr lang="en-US" sz="5900" dirty="0" smtClean="0"/>
              <a:t> </a:t>
            </a:r>
            <a:r>
              <a:rPr lang="en-US" sz="5900" dirty="0" err="1" smtClean="0"/>
              <a:t>Retinoli</a:t>
            </a:r>
            <a:r>
              <a:rPr lang="en-US" sz="5900" dirty="0" smtClean="0"/>
              <a:t> </a:t>
            </a:r>
            <a:r>
              <a:rPr lang="en-US" sz="5900" dirty="0" err="1" smtClean="0"/>
              <a:t>palmitas</a:t>
            </a:r>
            <a:r>
              <a:rPr lang="en-US" sz="5900" dirty="0" smtClean="0"/>
              <a:t> </a:t>
            </a:r>
            <a:r>
              <a:rPr lang="en-US" sz="5900" dirty="0" err="1" smtClean="0"/>
              <a:t>oleosa</a:t>
            </a:r>
            <a:r>
              <a:rPr lang="en-US" sz="5900" dirty="0" smtClean="0"/>
              <a:t>) </a:t>
            </a:r>
            <a:r>
              <a:rPr lang="uk-UA" sz="5900" dirty="0" smtClean="0"/>
              <a:t>у 1 </a:t>
            </a:r>
            <a:r>
              <a:rPr lang="uk-UA" sz="5900" dirty="0" err="1" smtClean="0"/>
              <a:t>мл</a:t>
            </a:r>
            <a:r>
              <a:rPr lang="uk-UA" sz="5900" dirty="0" smtClean="0"/>
              <a:t> 100 тис. ОД або 300 тис. ОД.</a:t>
            </a:r>
          </a:p>
          <a:p>
            <a:pPr algn="ctr">
              <a:buNone/>
            </a:pPr>
            <a:r>
              <a:rPr lang="uk-UA" sz="5900" b="1" dirty="0" smtClean="0">
                <a:solidFill>
                  <a:srgbClr val="C00000"/>
                </a:solidFill>
              </a:rPr>
              <a:t>Застосування:</a:t>
            </a:r>
            <a:r>
              <a:rPr lang="uk-UA" sz="5900" dirty="0" smtClean="0">
                <a:solidFill>
                  <a:srgbClr val="C00000"/>
                </a:solidFill>
              </a:rPr>
              <a:t> </a:t>
            </a:r>
          </a:p>
          <a:p>
            <a:r>
              <a:rPr lang="uk-UA" sz="5900" dirty="0" smtClean="0"/>
              <a:t>при </a:t>
            </a:r>
            <a:r>
              <a:rPr lang="uk-UA" sz="5900" dirty="0" err="1" smtClean="0"/>
              <a:t>гіпо-</a:t>
            </a:r>
            <a:r>
              <a:rPr lang="uk-UA" sz="5900" dirty="0" smtClean="0"/>
              <a:t> і авітамінозі А, для лікування ендометриту, при бронхопневмоніях, хронічних гастритах та екземах.</a:t>
            </a:r>
          </a:p>
          <a:p>
            <a:pPr algn="ctr">
              <a:buNone/>
            </a:pPr>
            <a:r>
              <a:rPr lang="uk-UA" sz="5900" b="1" dirty="0" smtClean="0">
                <a:solidFill>
                  <a:srgbClr val="C00000"/>
                </a:solidFill>
              </a:rPr>
              <a:t>Дози:</a:t>
            </a:r>
            <a:r>
              <a:rPr lang="uk-UA" sz="5900" dirty="0" smtClean="0">
                <a:solidFill>
                  <a:srgbClr val="C00000"/>
                </a:solidFill>
              </a:rPr>
              <a:t> </a:t>
            </a:r>
          </a:p>
          <a:p>
            <a:r>
              <a:rPr lang="uk-UA" sz="5900" dirty="0" err="1" smtClean="0"/>
              <a:t>внутрішньом’язово</a:t>
            </a:r>
            <a:r>
              <a:rPr lang="uk-UA" sz="5900" dirty="0" smtClean="0"/>
              <a:t> коровам 100–200 тис. ОД, свиням та вівцям 50–100 тис. ОД.</a:t>
            </a:r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116738" name="AutoShape 2" descr="Картинки по запросу ретинола пальмита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6740" name="AutoShape 4" descr="Ретинола пальмита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6742" name="AutoShape 6" descr="Ретинола пальмита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6744" name="AutoShape 8" descr="Ретинола пальмита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6746" name="Picture 10" descr="Ретинола пальмита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357298"/>
            <a:ext cx="2214578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3200" b="1" dirty="0" smtClean="0">
                <a:solidFill>
                  <a:srgbClr val="C00000"/>
                </a:solidFill>
              </a:rPr>
              <a:t>Концентрат вітаміну А – </a:t>
            </a:r>
          </a:p>
          <a:p>
            <a:pPr algn="ctr">
              <a:buNone/>
            </a:pPr>
            <a:r>
              <a:rPr lang="en-US" sz="3200" b="1" dirty="0" err="1" smtClean="0">
                <a:solidFill>
                  <a:srgbClr val="C00000"/>
                </a:solidFill>
              </a:rPr>
              <a:t>Vitaminum</a:t>
            </a:r>
            <a:r>
              <a:rPr lang="en-US" sz="3200" b="1" dirty="0" smtClean="0">
                <a:solidFill>
                  <a:srgbClr val="C00000"/>
                </a:solidFill>
              </a:rPr>
              <a:t> A </a:t>
            </a:r>
            <a:r>
              <a:rPr lang="en-US" sz="3200" b="1" dirty="0" err="1" smtClean="0">
                <a:solidFill>
                  <a:srgbClr val="C00000"/>
                </a:solidFill>
              </a:rPr>
              <a:t>concentratum</a:t>
            </a:r>
            <a:r>
              <a:rPr lang="en-US" b="1" dirty="0" smtClean="0"/>
              <a:t>.</a:t>
            </a:r>
            <a:endParaRPr lang="en-US" dirty="0" smtClean="0"/>
          </a:p>
          <a:p>
            <a:r>
              <a:rPr lang="uk-UA" sz="3200" b="1" i="1" dirty="0" smtClean="0"/>
              <a:t>Властивості:</a:t>
            </a:r>
            <a:r>
              <a:rPr lang="uk-UA" sz="3200" dirty="0" smtClean="0"/>
              <a:t> однорідна рідина з запахом рослинної олії. Одержують з печінки морських тварин і риб або синтетично. 1 </a:t>
            </a:r>
            <a:r>
              <a:rPr lang="uk-UA" sz="3200" dirty="0" err="1" smtClean="0"/>
              <a:t>мл</a:t>
            </a:r>
            <a:r>
              <a:rPr lang="uk-UA" sz="3200" dirty="0" smtClean="0"/>
              <a:t> містить 100 тис. ОД ретинолу ацетату.</a:t>
            </a:r>
          </a:p>
          <a:p>
            <a:r>
              <a:rPr lang="uk-UA" sz="3200" b="1" i="1" dirty="0" smtClean="0"/>
              <a:t>Форма випуску:</a:t>
            </a:r>
            <a:r>
              <a:rPr lang="uk-UA" sz="3200" dirty="0" smtClean="0"/>
              <a:t> фляги по 25 і 38 л.</a:t>
            </a:r>
          </a:p>
          <a:p>
            <a:r>
              <a:rPr lang="uk-UA" sz="3200" b="1" i="1" dirty="0" smtClean="0"/>
              <a:t>Застосування:</a:t>
            </a:r>
            <a:r>
              <a:rPr lang="uk-UA" sz="3200" dirty="0" smtClean="0"/>
              <a:t> для профілактики і лікування </a:t>
            </a:r>
            <a:r>
              <a:rPr lang="uk-UA" sz="3200" dirty="0" err="1" smtClean="0"/>
              <a:t>гіпо-</a:t>
            </a:r>
            <a:r>
              <a:rPr lang="uk-UA" sz="3200" dirty="0" smtClean="0"/>
              <a:t> і авітамінозу А, підвищення продуктивності тварин та активізації резистентності організму.</a:t>
            </a:r>
          </a:p>
          <a:p>
            <a:r>
              <a:rPr lang="uk-UA" sz="3200" b="1" i="1" dirty="0" smtClean="0"/>
              <a:t>Дози:</a:t>
            </a:r>
            <a:r>
              <a:rPr lang="uk-UA" sz="3200" i="1" dirty="0" smtClean="0"/>
              <a:t> </a:t>
            </a:r>
            <a:r>
              <a:rPr lang="uk-UA" sz="3200" dirty="0" smtClean="0"/>
              <a:t>всередину коровам 50 – 500 тис. ОД, вівцям 10 – 100 тис. ОД, свиням 8 – 70 тис. ОД.</a:t>
            </a:r>
          </a:p>
        </p:txBody>
      </p:sp>
      <p:pic>
        <p:nvPicPr>
          <p:cNvPr id="118786" name="Picture 2" descr="Концентрат Pharmaceris A Sensilix А &amp; E подвійний, з вітамінами А і Е, 30  мл: опис + ціна в аптеках | Tabletki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643446"/>
            <a:ext cx="1905000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863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solidFill>
                  <a:srgbClr val="C00000"/>
                </a:solidFill>
              </a:rPr>
              <a:t>Риб’ячий жир трісковий – </a:t>
            </a:r>
            <a:r>
              <a:rPr lang="en-US" sz="3200" b="1" dirty="0" err="1" smtClean="0">
                <a:solidFill>
                  <a:srgbClr val="C00000"/>
                </a:solidFill>
              </a:rPr>
              <a:t>Oleum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Jecoris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Aselli</a:t>
            </a:r>
            <a:r>
              <a:rPr lang="en-US" sz="3600" b="1" i="1" dirty="0" smtClean="0">
                <a:solidFill>
                  <a:srgbClr val="C00000"/>
                </a:solidFill>
              </a:rPr>
              <a:t>.</a:t>
            </a:r>
            <a:r>
              <a:rPr lang="en-US" sz="3600" dirty="0" smtClean="0">
                <a:solidFill>
                  <a:srgbClr val="C00000"/>
                </a:solidFill>
              </a:rPr>
              <a:t> </a:t>
            </a: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uk-UA" dirty="0" smtClean="0"/>
              <a:t>Добувають з свіжої печінки тріски.</a:t>
            </a:r>
          </a:p>
          <a:p>
            <a:r>
              <a:rPr lang="uk-UA" b="1" i="1" dirty="0" smtClean="0"/>
              <a:t>Властивості:</a:t>
            </a:r>
            <a:r>
              <a:rPr lang="uk-UA" dirty="0" smtClean="0"/>
              <a:t> світло-жовта прозора масляниста рідина з специфічним запахом. 1 г містить 350 ОД вітаміну А і близько 30 ОД вітаміну Д</a:t>
            </a:r>
            <a:r>
              <a:rPr lang="uk-UA" baseline="-25000" dirty="0" smtClean="0"/>
              <a:t>2</a:t>
            </a:r>
            <a:r>
              <a:rPr lang="uk-UA" dirty="0" smtClean="0"/>
              <a:t>. 1 г вітамінізованого риб’ячого жиру містить 1000 ОД вітаміну А і 100 ОД вітаміну Д</a:t>
            </a:r>
            <a:r>
              <a:rPr lang="uk-UA" baseline="-25000" dirty="0" smtClean="0"/>
              <a:t>2</a:t>
            </a:r>
            <a:r>
              <a:rPr lang="uk-UA" dirty="0" smtClean="0"/>
              <a:t>.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Застосування: </a:t>
            </a:r>
          </a:p>
          <a:p>
            <a:pPr>
              <a:buNone/>
            </a:pPr>
            <a:r>
              <a:rPr lang="uk-UA" dirty="0" smtClean="0"/>
              <a:t>Для профілактики і лікування </a:t>
            </a:r>
            <a:r>
              <a:rPr lang="uk-UA" dirty="0" err="1" smtClean="0"/>
              <a:t>гіпо-</a:t>
            </a:r>
            <a:r>
              <a:rPr lang="uk-UA" dirty="0" smtClean="0"/>
              <a:t> і </a:t>
            </a:r>
            <a:r>
              <a:rPr lang="uk-UA" dirty="0" err="1" smtClean="0"/>
              <a:t>авітамінозів</a:t>
            </a:r>
            <a:r>
              <a:rPr lang="uk-UA" dirty="0" smtClean="0"/>
              <a:t> А і Д</a:t>
            </a:r>
          </a:p>
          <a:p>
            <a:pPr>
              <a:buNone/>
            </a:pPr>
            <a:r>
              <a:rPr lang="uk-UA" dirty="0" smtClean="0"/>
              <a:t>Використовують при рахіті, відставанні у рості та зниженні</a:t>
            </a:r>
          </a:p>
          <a:p>
            <a:pPr>
              <a:buNone/>
            </a:pPr>
            <a:r>
              <a:rPr lang="uk-UA" dirty="0" smtClean="0"/>
              <a:t>апетиту молодняку. </a:t>
            </a:r>
          </a:p>
          <a:p>
            <a:pPr>
              <a:buNone/>
            </a:pPr>
            <a:endParaRPr lang="uk-UA" dirty="0" smtClean="0"/>
          </a:p>
        </p:txBody>
      </p:sp>
      <p:pic>
        <p:nvPicPr>
          <p:cNvPr id="120834" name="Picture 2" descr="ᐉ Капсули Farmakom Риб'ячий жир 1000 мг 1.4 г 30 шт. • Краща ціна в Києві,  Україні • Купити в Епіцентр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4868" y="4786322"/>
            <a:ext cx="3149132" cy="2071678"/>
          </a:xfrm>
          <a:prstGeom prst="rect">
            <a:avLst/>
          </a:prstGeom>
          <a:noFill/>
        </p:spPr>
      </p:pic>
      <p:pic>
        <p:nvPicPr>
          <p:cNvPr id="120836" name="Picture 4" descr="Риб'ячий жир: як отримати максимальну користь?"/>
          <p:cNvPicPr>
            <a:picLocks noChangeAspect="1" noChangeArrowheads="1"/>
          </p:cNvPicPr>
          <p:nvPr/>
        </p:nvPicPr>
        <p:blipFill>
          <a:blip r:embed="rId3"/>
          <a:srcRect l="8219" t="7895" r="7534" b="13157"/>
          <a:stretch>
            <a:fillRect/>
          </a:stretch>
        </p:blipFill>
        <p:spPr bwMode="auto">
          <a:xfrm>
            <a:off x="214282" y="5214950"/>
            <a:ext cx="5500726" cy="16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5700" b="1" dirty="0" err="1" smtClean="0">
                <a:solidFill>
                  <a:srgbClr val="FFFF00"/>
                </a:solidFill>
              </a:rPr>
              <a:t>Існує</a:t>
            </a:r>
            <a:r>
              <a:rPr lang="ru-RU" sz="5700" b="1" dirty="0" smtClean="0">
                <a:solidFill>
                  <a:srgbClr val="FFFF00"/>
                </a:solidFill>
              </a:rPr>
              <a:t> три </a:t>
            </a:r>
            <a:r>
              <a:rPr lang="ru-RU" sz="5700" b="1" dirty="0" err="1" smtClean="0">
                <a:solidFill>
                  <a:srgbClr val="FFFF00"/>
                </a:solidFill>
              </a:rPr>
              <a:t>види</a:t>
            </a:r>
            <a:r>
              <a:rPr lang="ru-RU" sz="5700" b="1" dirty="0" smtClean="0">
                <a:solidFill>
                  <a:srgbClr val="FFFF00"/>
                </a:solidFill>
              </a:rPr>
              <a:t> </a:t>
            </a:r>
            <a:r>
              <a:rPr lang="ru-RU" sz="5700" b="1" dirty="0" err="1" smtClean="0">
                <a:solidFill>
                  <a:srgbClr val="FFFF00"/>
                </a:solidFill>
              </a:rPr>
              <a:t>вітамінотерапії</a:t>
            </a:r>
            <a:r>
              <a:rPr lang="ru-RU" sz="5700" b="1" dirty="0" smtClean="0">
                <a:solidFill>
                  <a:srgbClr val="FFFF00"/>
                </a:solidFill>
              </a:rPr>
              <a:t>:</a:t>
            </a:r>
            <a:r>
              <a:rPr lang="ru-RU" sz="3900" b="1" dirty="0" smtClean="0">
                <a:solidFill>
                  <a:srgbClr val="FF0000"/>
                </a:solidFill>
              </a:rPr>
              <a:t> </a:t>
            </a:r>
            <a:endParaRPr lang="en-US" sz="3900" b="1" dirty="0" smtClean="0">
              <a:solidFill>
                <a:srgbClr val="FF0000"/>
              </a:solidFill>
            </a:endParaRPr>
          </a:p>
          <a:p>
            <a:pPr marL="651510" indent="-514350">
              <a:buFont typeface="+mj-lt"/>
              <a:buAutoNum type="arabicPeriod"/>
            </a:pPr>
            <a:r>
              <a:rPr lang="ru-RU" sz="4600" dirty="0" err="1" smtClean="0">
                <a:solidFill>
                  <a:srgbClr val="002060"/>
                </a:solidFill>
              </a:rPr>
              <a:t>Замісна</a:t>
            </a:r>
            <a:r>
              <a:rPr lang="ru-RU" sz="4600" dirty="0" smtClean="0">
                <a:solidFill>
                  <a:srgbClr val="002060"/>
                </a:solidFill>
              </a:rPr>
              <a:t>, </a:t>
            </a:r>
            <a:endParaRPr lang="en-US" sz="4600" dirty="0" smtClean="0">
              <a:solidFill>
                <a:srgbClr val="002060"/>
              </a:solidFill>
            </a:endParaRPr>
          </a:p>
          <a:p>
            <a:pPr marL="651510" indent="-514350">
              <a:buFont typeface="+mj-lt"/>
              <a:buAutoNum type="arabicPeriod"/>
            </a:pPr>
            <a:r>
              <a:rPr lang="ru-RU" sz="4600" dirty="0" err="1" smtClean="0">
                <a:solidFill>
                  <a:srgbClr val="002060"/>
                </a:solidFill>
              </a:rPr>
              <a:t>Адаптаційна</a:t>
            </a:r>
            <a:r>
              <a:rPr lang="ru-RU" sz="4600" dirty="0" smtClean="0">
                <a:solidFill>
                  <a:srgbClr val="002060"/>
                </a:solidFill>
              </a:rPr>
              <a:t> та</a:t>
            </a:r>
            <a:endParaRPr lang="en-US" sz="4600" dirty="0" smtClean="0">
              <a:solidFill>
                <a:srgbClr val="002060"/>
              </a:solidFill>
            </a:endParaRPr>
          </a:p>
          <a:p>
            <a:pPr marL="651510" indent="-514350">
              <a:buFont typeface="+mj-lt"/>
              <a:buAutoNum type="arabicPeriod"/>
            </a:pPr>
            <a:r>
              <a:rPr lang="ru-RU" sz="4600" dirty="0" err="1" smtClean="0">
                <a:solidFill>
                  <a:srgbClr val="002060"/>
                </a:solidFill>
              </a:rPr>
              <a:t>Фармакодинамічна</a:t>
            </a:r>
            <a:r>
              <a:rPr lang="ru-RU" sz="46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None/>
            </a:pPr>
            <a:r>
              <a:rPr lang="ru-RU" sz="3600" b="1" dirty="0" err="1" smtClean="0">
                <a:solidFill>
                  <a:srgbClr val="FF0000"/>
                </a:solidFill>
              </a:rPr>
              <a:t>Замісна</a:t>
            </a:r>
            <a:r>
              <a:rPr lang="ru-RU" sz="3600" dirty="0" smtClean="0"/>
              <a:t> – </a:t>
            </a:r>
            <a:r>
              <a:rPr lang="ru-RU" sz="3600" dirty="0" err="1" smtClean="0"/>
              <a:t>лікування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гіповітамінозів</a:t>
            </a:r>
            <a:r>
              <a:rPr lang="ru-RU" sz="3600" dirty="0" smtClean="0"/>
              <a:t> та </a:t>
            </a:r>
            <a:r>
              <a:rPr lang="ru-RU" sz="3600" dirty="0" err="1" smtClean="0"/>
              <a:t>авітамінозів</a:t>
            </a:r>
            <a:r>
              <a:rPr lang="ru-RU" sz="3600" dirty="0" smtClean="0"/>
              <a:t> </a:t>
            </a:r>
            <a:r>
              <a:rPr lang="ru-RU" sz="3600" dirty="0" err="1" smtClean="0"/>
              <a:t>вітамінними</a:t>
            </a:r>
            <a:r>
              <a:rPr lang="ru-RU" sz="3600" dirty="0" smtClean="0"/>
              <a:t> препаратами у дозах, </a:t>
            </a:r>
            <a:r>
              <a:rPr lang="ru-RU" sz="3600" dirty="0" err="1" smtClean="0"/>
              <a:t>які</a:t>
            </a:r>
            <a:r>
              <a:rPr lang="ru-RU" sz="3600" dirty="0" smtClean="0"/>
              <a:t> не </a:t>
            </a:r>
            <a:r>
              <a:rPr lang="ru-RU" sz="3600" dirty="0" err="1" smtClean="0"/>
              <a:t>перевищують</a:t>
            </a:r>
            <a:r>
              <a:rPr lang="ru-RU" sz="3600" dirty="0" smtClean="0"/>
              <a:t> </a:t>
            </a:r>
            <a:r>
              <a:rPr lang="ru-RU" sz="3600" dirty="0" err="1" smtClean="0"/>
              <a:t>добову</a:t>
            </a:r>
            <a:r>
              <a:rPr lang="ru-RU" sz="3600" dirty="0" smtClean="0"/>
              <a:t> </a:t>
            </a:r>
            <a:r>
              <a:rPr lang="ru-RU" sz="3600" dirty="0" err="1" smtClean="0"/>
              <a:t>фізіологічну</a:t>
            </a:r>
            <a:r>
              <a:rPr lang="ru-RU" sz="3600" dirty="0" smtClean="0"/>
              <a:t> потребу </a:t>
            </a:r>
            <a:r>
              <a:rPr lang="ru-RU" sz="3600" dirty="0" err="1" smtClean="0"/>
              <a:t>організму</a:t>
            </a:r>
            <a:r>
              <a:rPr lang="ru-RU" sz="3600" dirty="0" smtClean="0"/>
              <a:t>.</a:t>
            </a:r>
          </a:p>
          <a:p>
            <a:pPr algn="just">
              <a:buNone/>
            </a:pPr>
            <a:r>
              <a:rPr lang="ru-RU" sz="3600" b="1" dirty="0" err="1" smtClean="0">
                <a:solidFill>
                  <a:srgbClr val="FF0000"/>
                </a:solidFill>
              </a:rPr>
              <a:t>Адаптаційна</a:t>
            </a:r>
            <a:r>
              <a:rPr lang="ru-RU" sz="3600" i="1" dirty="0" smtClean="0"/>
              <a:t> –</a:t>
            </a:r>
            <a:r>
              <a:rPr lang="ru-RU" sz="3600" dirty="0" smtClean="0"/>
              <a:t> для </a:t>
            </a:r>
            <a:r>
              <a:rPr lang="ru-RU" sz="3600" dirty="0" err="1" smtClean="0"/>
              <a:t>стимуляції</a:t>
            </a:r>
            <a:r>
              <a:rPr lang="ru-RU" sz="3600" dirty="0" smtClean="0"/>
              <a:t> </a:t>
            </a:r>
            <a:r>
              <a:rPr lang="ru-RU" sz="3600" dirty="0" err="1" smtClean="0"/>
              <a:t>адаптаційних</a:t>
            </a:r>
            <a:r>
              <a:rPr lang="ru-RU" sz="3600" dirty="0" smtClean="0"/>
              <a:t> </a:t>
            </a:r>
            <a:r>
              <a:rPr lang="ru-RU" sz="3600" dirty="0" err="1" smtClean="0"/>
              <a:t>реакцій</a:t>
            </a:r>
            <a:r>
              <a:rPr lang="ru-RU" sz="3600" dirty="0" smtClean="0"/>
              <a:t> </a:t>
            </a:r>
            <a:r>
              <a:rPr lang="ru-RU" sz="3600" dirty="0" err="1" smtClean="0"/>
              <a:t>застосовуються</a:t>
            </a:r>
            <a:r>
              <a:rPr lang="ru-RU" sz="3600" dirty="0" smtClean="0"/>
              <a:t> </a:t>
            </a:r>
            <a:r>
              <a:rPr lang="ru-RU" sz="3600" dirty="0" err="1" smtClean="0"/>
              <a:t>індивідуальні</a:t>
            </a:r>
            <a:r>
              <a:rPr lang="ru-RU" sz="3600" dirty="0" smtClean="0"/>
              <a:t> </a:t>
            </a:r>
            <a:r>
              <a:rPr lang="ru-RU" sz="3600" dirty="0" err="1" smtClean="0"/>
              <a:t>вітамінні</a:t>
            </a:r>
            <a:r>
              <a:rPr lang="ru-RU" sz="3600" dirty="0" smtClean="0"/>
              <a:t> </a:t>
            </a:r>
            <a:r>
              <a:rPr lang="ru-RU" sz="3600" dirty="0" err="1" smtClean="0"/>
              <a:t>препарати</a:t>
            </a:r>
            <a:r>
              <a:rPr lang="ru-RU" sz="3600" dirty="0" smtClean="0"/>
              <a:t> у дозах, </a:t>
            </a:r>
            <a:r>
              <a:rPr lang="ru-RU" sz="3600" dirty="0" err="1" smtClean="0"/>
              <a:t>які</a:t>
            </a:r>
            <a:r>
              <a:rPr lang="ru-RU" sz="3600" dirty="0" smtClean="0"/>
              <a:t> </a:t>
            </a:r>
            <a:r>
              <a:rPr lang="ru-RU" sz="3600" dirty="0" err="1" smtClean="0"/>
              <a:t>перевищують</a:t>
            </a:r>
            <a:r>
              <a:rPr lang="ru-RU" sz="3600" dirty="0" smtClean="0"/>
              <a:t> </a:t>
            </a:r>
            <a:r>
              <a:rPr lang="ru-RU" sz="3600" dirty="0" err="1" smtClean="0"/>
              <a:t>добову</a:t>
            </a:r>
            <a:r>
              <a:rPr lang="ru-RU" sz="3600" dirty="0" smtClean="0"/>
              <a:t> </a:t>
            </a:r>
            <a:r>
              <a:rPr lang="ru-RU" sz="3600" dirty="0" err="1" smtClean="0"/>
              <a:t>фізіологічну</a:t>
            </a:r>
            <a:r>
              <a:rPr lang="ru-RU" sz="3600" dirty="0" smtClean="0"/>
              <a:t> потребу в 2-3 рази.</a:t>
            </a:r>
          </a:p>
          <a:p>
            <a:pPr algn="just">
              <a:buNone/>
            </a:pPr>
            <a:r>
              <a:rPr lang="ru-RU" sz="3600" b="1" dirty="0" err="1" smtClean="0">
                <a:solidFill>
                  <a:srgbClr val="FF0000"/>
                </a:solidFill>
              </a:rPr>
              <a:t>Фармакодинамічна</a:t>
            </a:r>
            <a:r>
              <a:rPr lang="ru-RU" sz="3600" dirty="0" smtClean="0"/>
              <a:t> – </a:t>
            </a:r>
            <a:r>
              <a:rPr lang="ru-RU" sz="3600" dirty="0" err="1" smtClean="0"/>
              <a:t>застосування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вітамінів</a:t>
            </a:r>
            <a:r>
              <a:rPr lang="ru-RU" sz="3600" dirty="0" smtClean="0"/>
              <a:t> як </a:t>
            </a:r>
            <a:r>
              <a:rPr lang="ru-RU" sz="3600" dirty="0" err="1" smtClean="0"/>
              <a:t>лікарських</a:t>
            </a:r>
            <a:r>
              <a:rPr lang="ru-RU" sz="3600" dirty="0" smtClean="0"/>
              <a:t> </a:t>
            </a:r>
            <a:r>
              <a:rPr lang="ru-RU" sz="3600" dirty="0" err="1" smtClean="0"/>
              <a:t>засобів</a:t>
            </a:r>
            <a:r>
              <a:rPr lang="ru-RU" sz="3600" dirty="0" smtClean="0"/>
              <a:t> </a:t>
            </a:r>
            <a:r>
              <a:rPr lang="ru-RU" sz="3600" dirty="0" err="1" smtClean="0"/>
              <a:t>дія</a:t>
            </a:r>
            <a:r>
              <a:rPr lang="ru-RU" sz="3600" dirty="0" smtClean="0"/>
              <a:t> </a:t>
            </a:r>
            <a:r>
              <a:rPr lang="ru-RU" sz="3600" dirty="0" err="1" smtClean="0"/>
              <a:t>лікування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захворювань</a:t>
            </a:r>
            <a:r>
              <a:rPr lang="ru-RU" sz="3600" dirty="0" smtClean="0"/>
              <a:t>, </a:t>
            </a:r>
            <a:r>
              <a:rPr lang="ru-RU" sz="3600" dirty="0" err="1" smtClean="0"/>
              <a:t>які</a:t>
            </a:r>
            <a:r>
              <a:rPr lang="ru-RU" sz="3600" dirty="0" smtClean="0"/>
              <a:t> не </a:t>
            </a:r>
            <a:r>
              <a:rPr lang="ru-RU" sz="3600" dirty="0" err="1" smtClean="0"/>
              <a:t>відноситься</a:t>
            </a:r>
            <a:r>
              <a:rPr lang="ru-RU" sz="3600" dirty="0" smtClean="0"/>
              <a:t> до </a:t>
            </a:r>
            <a:r>
              <a:rPr lang="ru-RU" sz="3600" dirty="0" err="1" smtClean="0"/>
              <a:t>гіпо</a:t>
            </a:r>
            <a:r>
              <a:rPr lang="ru-RU" sz="3600" dirty="0" smtClean="0"/>
              <a:t>- </a:t>
            </a:r>
            <a:r>
              <a:rPr lang="ru-RU" sz="3600" dirty="0" err="1" smtClean="0"/>
              <a:t>або</a:t>
            </a:r>
            <a:r>
              <a:rPr lang="ru-RU" sz="3600" dirty="0" smtClean="0"/>
              <a:t> </a:t>
            </a:r>
            <a:r>
              <a:rPr lang="ru-RU" sz="3600" dirty="0" err="1" smtClean="0"/>
              <a:t>авітамінозу</a:t>
            </a:r>
            <a:r>
              <a:rPr lang="ru-RU" sz="36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/>
              <a:t>Дози: 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всередину телятам і вівцям 30–100 </a:t>
            </a:r>
            <a:r>
              <a:rPr lang="uk-UA" dirty="0" err="1" smtClean="0"/>
              <a:t>мл</a:t>
            </a:r>
            <a:r>
              <a:rPr lang="uk-UA" dirty="0" smtClean="0"/>
              <a:t>,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свиням 20–60 </a:t>
            </a:r>
            <a:r>
              <a:rPr lang="uk-UA" dirty="0" err="1" smtClean="0"/>
              <a:t>мл</a:t>
            </a:r>
            <a:r>
              <a:rPr lang="uk-UA" dirty="0" smtClean="0"/>
              <a:t>,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поросятам 10–20 </a:t>
            </a:r>
            <a:r>
              <a:rPr lang="uk-UA" dirty="0" err="1" smtClean="0"/>
              <a:t>мл</a:t>
            </a:r>
            <a:r>
              <a:rPr lang="uk-UA" dirty="0" smtClean="0"/>
              <a:t>,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собакам 10–30 </a:t>
            </a:r>
            <a:r>
              <a:rPr lang="uk-UA" dirty="0" err="1" smtClean="0"/>
              <a:t>мл</a:t>
            </a:r>
            <a:r>
              <a:rPr lang="uk-UA" dirty="0" smtClean="0"/>
              <a:t>,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птиці 1–5 </a:t>
            </a:r>
            <a:r>
              <a:rPr lang="uk-UA" dirty="0" err="1" smtClean="0"/>
              <a:t>мл</a:t>
            </a:r>
            <a:r>
              <a:rPr lang="uk-UA" dirty="0" smtClean="0"/>
              <a:t>;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err="1" smtClean="0"/>
              <a:t>внутрішньом’язово</a:t>
            </a:r>
            <a:r>
              <a:rPr lang="uk-UA" dirty="0" smtClean="0"/>
              <a:t>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великій рогатій худобі 10–15 </a:t>
            </a:r>
            <a:r>
              <a:rPr lang="uk-UA" dirty="0" err="1" smtClean="0"/>
              <a:t>мл</a:t>
            </a:r>
            <a:r>
              <a:rPr lang="uk-UA" dirty="0" smtClean="0"/>
              <a:t>,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телятам 5–10 </a:t>
            </a:r>
            <a:r>
              <a:rPr lang="uk-UA" dirty="0" err="1" smtClean="0"/>
              <a:t>мл</a:t>
            </a:r>
            <a:r>
              <a:rPr lang="uk-UA" dirty="0" smtClean="0"/>
              <a:t>,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свиням і вівцям по 3–5 </a:t>
            </a:r>
            <a:r>
              <a:rPr lang="uk-UA" dirty="0" err="1" smtClean="0"/>
              <a:t>мл</a:t>
            </a:r>
            <a:r>
              <a:rPr lang="uk-UA" dirty="0" smtClean="0"/>
              <a:t>, </a:t>
            </a:r>
          </a:p>
          <a:p>
            <a:pPr marL="0">
              <a:spcBef>
                <a:spcPts val="0"/>
              </a:spcBef>
              <a:buNone/>
            </a:pPr>
            <a:r>
              <a:rPr lang="uk-UA" dirty="0" smtClean="0"/>
              <a:t>поросятам 1–2 </a:t>
            </a:r>
            <a:r>
              <a:rPr lang="uk-UA" dirty="0" err="1" smtClean="0"/>
              <a:t>мл</a:t>
            </a:r>
            <a:r>
              <a:rPr lang="uk-UA" dirty="0" smtClean="0"/>
              <a:t>.</a:t>
            </a:r>
          </a:p>
          <a:p>
            <a:pPr marL="0" algn="ctr"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C00000"/>
                </a:solidFill>
              </a:rPr>
              <a:t>Вітамін А входить також до складу полівітамінних препаратів для тварин, таких як: </a:t>
            </a:r>
            <a:r>
              <a:rPr lang="uk-UA" b="1" dirty="0" err="1" smtClean="0">
                <a:solidFill>
                  <a:srgbClr val="C00000"/>
                </a:solidFill>
              </a:rPr>
              <a:t>мікровіт</a:t>
            </a:r>
            <a:r>
              <a:rPr lang="uk-UA" b="1" dirty="0" smtClean="0">
                <a:solidFill>
                  <a:srgbClr val="C00000"/>
                </a:solidFill>
              </a:rPr>
              <a:t> А кормовий, </a:t>
            </a:r>
            <a:r>
              <a:rPr lang="uk-UA" b="1" dirty="0" err="1" smtClean="0">
                <a:solidFill>
                  <a:srgbClr val="C00000"/>
                </a:solidFill>
              </a:rPr>
              <a:t>тривіт</a:t>
            </a:r>
            <a:r>
              <a:rPr lang="uk-UA" b="1" dirty="0" smtClean="0">
                <a:solidFill>
                  <a:srgbClr val="C00000"/>
                </a:solidFill>
              </a:rPr>
              <a:t>, </a:t>
            </a:r>
            <a:r>
              <a:rPr lang="uk-UA" b="1" dirty="0" err="1" smtClean="0">
                <a:solidFill>
                  <a:srgbClr val="C00000"/>
                </a:solidFill>
              </a:rPr>
              <a:t>тетравіт</a:t>
            </a:r>
            <a:r>
              <a:rPr lang="uk-UA" b="1" dirty="0" smtClean="0">
                <a:solidFill>
                  <a:srgbClr val="C00000"/>
                </a:solidFill>
              </a:rPr>
              <a:t> та інші.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78605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</a:rPr>
              <a:t>Препарати вітамінів групи Д</a:t>
            </a:r>
            <a:endParaRPr lang="uk-UA" sz="4400" dirty="0" smtClean="0">
              <a:solidFill>
                <a:srgbClr val="C00000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uk-UA" dirty="0" smtClean="0">
                <a:hlinkClick r:id="rId2"/>
              </a:rPr>
              <a:t>Вітаміни групи Д</a:t>
            </a:r>
            <a:r>
              <a:rPr lang="uk-UA" dirty="0" smtClean="0"/>
              <a:t> – це похідні стеринів. У їх структурі є шість асиметричних атомів вуглецю, що зумовлює існування багатьох ізомерів, але не всі вони мають біологічну активність. Найбільш вивчені вітаміни Д2 і Д3.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5122" name="AutoShape 2" descr="Картинки по запросу эргокальцифер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Картинки по запросу эргокальцифер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429132"/>
          </a:xfrm>
        </p:spPr>
        <p:txBody>
          <a:bodyPr/>
          <a:lstStyle/>
          <a:p>
            <a:pPr algn="ctr">
              <a:buNone/>
            </a:pPr>
            <a:r>
              <a:rPr lang="ru-RU" sz="4000" b="1" dirty="0" err="1" smtClean="0">
                <a:solidFill>
                  <a:srgbClr val="FF0000"/>
                </a:solidFill>
              </a:rPr>
              <a:t>Ергокальциферол</a:t>
            </a:r>
            <a:r>
              <a:rPr lang="ru-RU" sz="4000" b="1" dirty="0" smtClean="0">
                <a:solidFill>
                  <a:srgbClr val="FF0000"/>
                </a:solidFill>
              </a:rPr>
              <a:t> (</a:t>
            </a:r>
            <a:r>
              <a:rPr lang="ru-RU" sz="4000" b="1" dirty="0" err="1" smtClean="0">
                <a:solidFill>
                  <a:srgbClr val="FF0000"/>
                </a:solidFill>
              </a:rPr>
              <a:t>вітамін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D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</a:rPr>
              <a:t>), </a:t>
            </a:r>
            <a:r>
              <a:rPr lang="ru-RU" sz="4000" b="1" dirty="0" err="1" smtClean="0">
                <a:solidFill>
                  <a:srgbClr val="FF0000"/>
                </a:solidFill>
              </a:rPr>
              <a:t>холекальциферол</a:t>
            </a:r>
            <a:r>
              <a:rPr lang="ru-RU" sz="4000" b="1" dirty="0" smtClean="0">
                <a:solidFill>
                  <a:srgbClr val="FF0000"/>
                </a:solidFill>
              </a:rPr>
              <a:t> (</a:t>
            </a:r>
            <a:r>
              <a:rPr lang="ru-RU" sz="4000" b="1" dirty="0" err="1" smtClean="0">
                <a:solidFill>
                  <a:srgbClr val="FF0000"/>
                </a:solidFill>
              </a:rPr>
              <a:t>препарати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вітаміну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D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ru-RU" dirty="0" smtClean="0"/>
              <a:t>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вітаміну</a:t>
            </a:r>
            <a:r>
              <a:rPr lang="ru-RU" dirty="0" smtClean="0"/>
              <a:t> </a:t>
            </a:r>
            <a:r>
              <a:rPr lang="en-US" dirty="0" smtClean="0"/>
              <a:t>D </a:t>
            </a:r>
            <a:r>
              <a:rPr lang="ru-RU" dirty="0" err="1" smtClean="0"/>
              <a:t>міститься</a:t>
            </a:r>
            <a:r>
              <a:rPr lang="ru-RU" dirty="0" smtClean="0"/>
              <a:t> в </a:t>
            </a:r>
            <a:r>
              <a:rPr lang="ru-RU" dirty="0" err="1" smtClean="0"/>
              <a:t>жирі</a:t>
            </a:r>
            <a:r>
              <a:rPr lang="ru-RU" dirty="0" smtClean="0"/>
              <a:t> </a:t>
            </a:r>
            <a:r>
              <a:rPr lang="ru-RU" dirty="0" err="1" smtClean="0"/>
              <a:t>печінки</a:t>
            </a:r>
            <a:r>
              <a:rPr lang="ru-RU" dirty="0" smtClean="0"/>
              <a:t> </a:t>
            </a:r>
            <a:r>
              <a:rPr lang="ru-RU" dirty="0" err="1" smtClean="0"/>
              <a:t>тунця</a:t>
            </a:r>
            <a:r>
              <a:rPr lang="ru-RU" dirty="0" smtClean="0"/>
              <a:t>, </a:t>
            </a:r>
            <a:r>
              <a:rPr lang="ru-RU" dirty="0" err="1" smtClean="0"/>
              <a:t>тріски</a:t>
            </a:r>
            <a:r>
              <a:rPr lang="ru-RU" dirty="0" smtClean="0"/>
              <a:t>, палтуса. </a:t>
            </a:r>
            <a:r>
              <a:rPr lang="ru-RU" dirty="0" err="1" smtClean="0"/>
              <a:t>Помірна</a:t>
            </a:r>
            <a:r>
              <a:rPr lang="ru-RU" dirty="0" smtClean="0"/>
              <a:t> </a:t>
            </a:r>
            <a:r>
              <a:rPr lang="en-US" dirty="0" smtClean="0"/>
              <a:t>D-</a:t>
            </a:r>
            <a:r>
              <a:rPr lang="ru-RU" dirty="0" err="1" smtClean="0"/>
              <a:t>вітамінна</a:t>
            </a:r>
            <a:r>
              <a:rPr lang="ru-RU" dirty="0" smtClean="0"/>
              <a:t> </a:t>
            </a:r>
            <a:r>
              <a:rPr lang="ru-RU" dirty="0" err="1" smtClean="0"/>
              <a:t>активність</a:t>
            </a:r>
            <a:r>
              <a:rPr lang="ru-RU" dirty="0" smtClean="0"/>
              <a:t> </a:t>
            </a:r>
            <a:r>
              <a:rPr lang="ru-RU" dirty="0" err="1" smtClean="0"/>
              <a:t>властива</a:t>
            </a:r>
            <a:r>
              <a:rPr lang="ru-RU" dirty="0" smtClean="0"/>
              <a:t> </a:t>
            </a:r>
            <a:r>
              <a:rPr lang="ru-RU" dirty="0" err="1" smtClean="0"/>
              <a:t>коров'ячому</a:t>
            </a:r>
            <a:r>
              <a:rPr lang="ru-RU" dirty="0" smtClean="0"/>
              <a:t> молоку, </a:t>
            </a:r>
            <a:r>
              <a:rPr lang="ru-RU" dirty="0" err="1" smtClean="0"/>
              <a:t>жовткам</a:t>
            </a:r>
            <a:r>
              <a:rPr lang="ru-RU" dirty="0" smtClean="0"/>
              <a:t> </a:t>
            </a:r>
            <a:r>
              <a:rPr lang="ru-RU" dirty="0" err="1" smtClean="0"/>
              <a:t>яєць</a:t>
            </a:r>
            <a:r>
              <a:rPr lang="ru-RU" dirty="0" smtClean="0"/>
              <a:t> та вершковому маслу. </a:t>
            </a:r>
            <a:r>
              <a:rPr lang="ru-RU" dirty="0" err="1" smtClean="0"/>
              <a:t>Холекальциферол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в </a:t>
            </a:r>
            <a:r>
              <a:rPr lang="ru-RU" dirty="0" err="1" smtClean="0"/>
              <a:t>шкірі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ультрафіолетових</a:t>
            </a:r>
            <a:r>
              <a:rPr lang="ru-RU" dirty="0" smtClean="0"/>
              <a:t> </a:t>
            </a:r>
            <a:r>
              <a:rPr lang="ru-RU" dirty="0" err="1" smtClean="0"/>
              <a:t>променів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провітаміну</a:t>
            </a:r>
            <a:r>
              <a:rPr lang="ru-RU" dirty="0" smtClean="0"/>
              <a:t> 7-дегідрохолестерину.</a:t>
            </a:r>
          </a:p>
          <a:p>
            <a:endParaRPr lang="ru-RU" dirty="0"/>
          </a:p>
        </p:txBody>
      </p:sp>
      <p:pic>
        <p:nvPicPr>
          <p:cNvPr id="1026" name="Picture 2" descr="Вітамін 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286256"/>
            <a:ext cx="7620000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0720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err="1" smtClean="0">
                <a:solidFill>
                  <a:srgbClr val="C00000"/>
                </a:solidFill>
              </a:rPr>
              <a:t>Фармакокінетика</a:t>
            </a:r>
            <a:r>
              <a:rPr lang="ru-RU" sz="4000" b="1" dirty="0" smtClean="0">
                <a:solidFill>
                  <a:srgbClr val="C00000"/>
                </a:solidFill>
              </a:rPr>
              <a:t>. 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/>
              <a:t>  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жиророзчинні</a:t>
            </a:r>
            <a:r>
              <a:rPr lang="ru-RU" dirty="0" smtClean="0"/>
              <a:t> </a:t>
            </a:r>
            <a:r>
              <a:rPr lang="ru-RU" dirty="0" err="1" smtClean="0"/>
              <a:t>вітаміни</a:t>
            </a:r>
            <a:r>
              <a:rPr lang="ru-RU" dirty="0" smtClean="0"/>
              <a:t>, кальциферол </a:t>
            </a:r>
            <a:r>
              <a:rPr lang="ru-RU" dirty="0" err="1" smtClean="0"/>
              <a:t>всмоктується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жовчних</a:t>
            </a:r>
            <a:r>
              <a:rPr lang="ru-RU" dirty="0" smtClean="0"/>
              <a:t> кислот, </a:t>
            </a:r>
            <a:r>
              <a:rPr lang="ru-RU" dirty="0" err="1" smtClean="0"/>
              <a:t>поступає</a:t>
            </a:r>
            <a:r>
              <a:rPr lang="ru-RU" dirty="0" smtClean="0"/>
              <a:t> у </a:t>
            </a:r>
            <a:r>
              <a:rPr lang="ru-RU" dirty="0" err="1" smtClean="0"/>
              <a:t>лімфатичні</a:t>
            </a:r>
            <a:r>
              <a:rPr lang="ru-RU" dirty="0" smtClean="0"/>
              <a:t> </a:t>
            </a:r>
            <a:r>
              <a:rPr lang="ru-RU" dirty="0" err="1" smtClean="0"/>
              <a:t>судини</a:t>
            </a:r>
            <a:r>
              <a:rPr lang="ru-RU" dirty="0" smtClean="0"/>
              <a:t>, а </a:t>
            </a:r>
            <a:r>
              <a:rPr lang="ru-RU" dirty="0" err="1" smtClean="0"/>
              <a:t>з</a:t>
            </a:r>
            <a:r>
              <a:rPr lang="ru-RU" dirty="0" smtClean="0"/>
              <a:t> них у </a:t>
            </a:r>
            <a:r>
              <a:rPr lang="ru-RU" dirty="0" err="1" smtClean="0"/>
              <a:t>печінку</a:t>
            </a:r>
            <a:r>
              <a:rPr lang="ru-RU" dirty="0" smtClean="0"/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/>
              <a:t>     </a:t>
            </a:r>
            <a:r>
              <a:rPr lang="ru-RU" dirty="0" err="1" smtClean="0"/>
              <a:t>Накопичується</a:t>
            </a:r>
            <a:r>
              <a:rPr lang="ru-RU" dirty="0" smtClean="0"/>
              <a:t> </a:t>
            </a:r>
            <a:r>
              <a:rPr lang="ru-RU" dirty="0" err="1" smtClean="0"/>
              <a:t>вітамін</a:t>
            </a:r>
            <a:r>
              <a:rPr lang="ru-RU" dirty="0" smtClean="0"/>
              <a:t> </a:t>
            </a:r>
            <a:r>
              <a:rPr lang="en-US" dirty="0" smtClean="0"/>
              <a:t>D </a:t>
            </a:r>
            <a:r>
              <a:rPr lang="ru-RU" dirty="0" smtClean="0"/>
              <a:t>в </a:t>
            </a:r>
            <a:r>
              <a:rPr lang="ru-RU" dirty="0" err="1" smtClean="0"/>
              <a:t>кістках</a:t>
            </a:r>
            <a:r>
              <a:rPr lang="ru-RU" dirty="0" smtClean="0"/>
              <a:t>, </a:t>
            </a:r>
            <a:r>
              <a:rPr lang="ru-RU" dirty="0" err="1" smtClean="0"/>
              <a:t>печінці</a:t>
            </a:r>
            <a:r>
              <a:rPr lang="ru-RU" dirty="0" smtClean="0"/>
              <a:t>, </a:t>
            </a:r>
            <a:r>
              <a:rPr lang="ru-RU" dirty="0" err="1" smtClean="0"/>
              <a:t>слизовій</a:t>
            </a:r>
            <a:r>
              <a:rPr lang="ru-RU" dirty="0" smtClean="0"/>
              <a:t> </a:t>
            </a:r>
            <a:r>
              <a:rPr lang="ru-RU" dirty="0" err="1" smtClean="0"/>
              <a:t>оболонці</a:t>
            </a:r>
            <a:r>
              <a:rPr lang="ru-RU" dirty="0" smtClean="0"/>
              <a:t> тонкого кишечнику. 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Виділяється</a:t>
            </a:r>
            <a:r>
              <a:rPr lang="ru-RU" dirty="0" smtClean="0"/>
              <a:t> </a:t>
            </a:r>
            <a:r>
              <a:rPr lang="ru-RU" dirty="0" err="1" smtClean="0"/>
              <a:t>вітамін</a:t>
            </a:r>
            <a:r>
              <a:rPr lang="ru-RU" dirty="0" smtClean="0"/>
              <a:t> </a:t>
            </a:r>
            <a:r>
              <a:rPr lang="en-US" dirty="0" smtClean="0"/>
              <a:t>D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жовчю</a:t>
            </a:r>
            <a:r>
              <a:rPr lang="ru-RU" dirty="0" smtClean="0"/>
              <a:t> в кишечник, де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певна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абсорбується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створює</a:t>
            </a:r>
            <a:r>
              <a:rPr lang="ru-RU" dirty="0" smtClean="0"/>
              <a:t> систему </a:t>
            </a:r>
            <a:r>
              <a:rPr lang="ru-RU" dirty="0" err="1" smtClean="0"/>
              <a:t>ентерогепатичиої</a:t>
            </a:r>
            <a:r>
              <a:rPr lang="ru-RU" dirty="0" smtClean="0"/>
              <a:t> </a:t>
            </a:r>
            <a:r>
              <a:rPr lang="ru-RU" dirty="0" err="1" smtClean="0"/>
              <a:t>циркуляції</a:t>
            </a:r>
            <a:r>
              <a:rPr lang="ru-RU" dirty="0" smtClean="0"/>
              <a:t>. 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Виводиться</a:t>
            </a:r>
            <a:r>
              <a:rPr lang="ru-RU" dirty="0" smtClean="0"/>
              <a:t> </a:t>
            </a:r>
            <a:r>
              <a:rPr lang="ru-RU" dirty="0" err="1" smtClean="0"/>
              <a:t>вітамін</a:t>
            </a:r>
            <a:r>
              <a:rPr lang="ru-RU" dirty="0" smtClean="0"/>
              <a:t> </a:t>
            </a:r>
            <a:r>
              <a:rPr lang="en-US" dirty="0" smtClean="0"/>
              <a:t>D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калом </a:t>
            </a:r>
            <a:r>
              <a:rPr lang="ru-RU" dirty="0" err="1" smtClean="0"/>
              <a:t>і</a:t>
            </a:r>
            <a:r>
              <a:rPr lang="ru-RU" dirty="0" smtClean="0"/>
              <a:t> сечею. </a:t>
            </a:r>
            <a:r>
              <a:rPr lang="ru-RU" dirty="0" err="1" smtClean="0"/>
              <a:t>Ергокальциферол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42 </a:t>
            </a:r>
            <a:r>
              <a:rPr lang="ru-RU" dirty="0" err="1" smtClean="0"/>
              <a:t>діб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кумулювати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682" name="Picture 2" descr="Вітамін Д для дітей . Користь Вітаміну D для дитячого організму - VITA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025" y="4643446"/>
            <a:ext cx="4371975" cy="2214554"/>
          </a:xfrm>
          <a:prstGeom prst="rect">
            <a:avLst/>
          </a:prstGeom>
          <a:noFill/>
        </p:spPr>
      </p:pic>
      <p:pic>
        <p:nvPicPr>
          <p:cNvPr id="71684" name="Picture 4" descr="Витамин Д: максимум пользы всего в 1 капле | Нов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636"/>
            <a:ext cx="4786314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err="1" smtClean="0">
                <a:solidFill>
                  <a:srgbClr val="C00000"/>
                </a:solidFill>
              </a:rPr>
              <a:t>Показання</a:t>
            </a:r>
            <a:r>
              <a:rPr lang="ru-RU" sz="3600" b="1" dirty="0" smtClean="0">
                <a:solidFill>
                  <a:srgbClr val="C00000"/>
                </a:solidFill>
              </a:rPr>
              <a:t> до </a:t>
            </a:r>
            <a:r>
              <a:rPr lang="ru-RU" sz="3600" b="1" dirty="0" err="1" smtClean="0">
                <a:solidFill>
                  <a:srgbClr val="C00000"/>
                </a:solidFill>
              </a:rPr>
              <a:t>застосування</a:t>
            </a:r>
            <a:r>
              <a:rPr lang="ru-RU" sz="36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smtClean="0"/>
              <a:t>1</a:t>
            </a:r>
            <a:r>
              <a:rPr lang="ru-RU" sz="2800" dirty="0" smtClean="0"/>
              <a:t>. Гіпо-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авітамінози</a:t>
            </a:r>
            <a:r>
              <a:rPr lang="ru-RU" sz="2800" dirty="0" smtClean="0"/>
              <a:t> </a:t>
            </a:r>
            <a:r>
              <a:rPr lang="en-US" sz="2800" dirty="0" smtClean="0"/>
              <a:t>D.</a:t>
            </a:r>
          </a:p>
          <a:p>
            <a:r>
              <a:rPr lang="en-US" sz="2800" dirty="0" smtClean="0"/>
              <a:t>2. </a:t>
            </a:r>
            <a:r>
              <a:rPr lang="ru-RU" sz="2800" dirty="0" err="1" smtClean="0"/>
              <a:t>Профілактика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лікування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рахіту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3. </a:t>
            </a:r>
            <a:r>
              <a:rPr lang="ru-RU" sz="2800" dirty="0" err="1" smtClean="0"/>
              <a:t>Лікування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переломів</a:t>
            </a:r>
            <a:endParaRPr lang="ru-RU" sz="2800" dirty="0" smtClean="0"/>
          </a:p>
          <a:p>
            <a:r>
              <a:rPr lang="ru-RU" sz="2800" dirty="0" smtClean="0"/>
              <a:t>4. </a:t>
            </a:r>
            <a:r>
              <a:rPr lang="ru-RU" sz="2800" dirty="0" err="1" smtClean="0"/>
              <a:t>Остеопороз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остеомаляція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5. </a:t>
            </a:r>
            <a:r>
              <a:rPr lang="ru-RU" sz="2800" dirty="0" err="1" smtClean="0"/>
              <a:t>Карієс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6. </a:t>
            </a:r>
            <a:r>
              <a:rPr lang="ru-RU" sz="2800" dirty="0" err="1" smtClean="0"/>
              <a:t>Шкірні</a:t>
            </a:r>
            <a:r>
              <a:rPr lang="ru-RU" sz="2800" dirty="0" smtClean="0"/>
              <a:t> </a:t>
            </a:r>
            <a:r>
              <a:rPr lang="ru-RU" sz="2800" dirty="0" err="1" smtClean="0"/>
              <a:t>хвороби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7. </a:t>
            </a:r>
            <a:r>
              <a:rPr lang="ru-RU" sz="2800" dirty="0" err="1" smtClean="0"/>
              <a:t>Порушення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функції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паращитоподібних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залоз</a:t>
            </a:r>
            <a:r>
              <a:rPr lang="ru-RU" sz="2800" dirty="0" smtClean="0"/>
              <a:t> (</a:t>
            </a:r>
            <a:r>
              <a:rPr lang="ru-RU" sz="2800" dirty="0" err="1" smtClean="0"/>
              <a:t>тетанія</a:t>
            </a:r>
            <a:r>
              <a:rPr lang="ru-RU" sz="2800" dirty="0" smtClean="0"/>
              <a:t>).</a:t>
            </a:r>
          </a:p>
          <a:p>
            <a:r>
              <a:rPr lang="ru-RU" sz="2800" dirty="0" smtClean="0"/>
              <a:t>8. При </a:t>
            </a:r>
            <a:r>
              <a:rPr lang="ru-RU" sz="2800" dirty="0" err="1" smtClean="0"/>
              <a:t>туберкульозі</a:t>
            </a:r>
            <a:r>
              <a:rPr lang="ru-RU" sz="2800" dirty="0" smtClean="0"/>
              <a:t>, </a:t>
            </a:r>
            <a:r>
              <a:rPr lang="ru-RU" sz="2800" dirty="0" err="1" smtClean="0"/>
              <a:t>псоріазі</a:t>
            </a:r>
            <a:r>
              <a:rPr lang="ru-RU" sz="2800" dirty="0" smtClean="0"/>
              <a:t>, </a:t>
            </a:r>
            <a:r>
              <a:rPr lang="ru-RU" sz="2800" dirty="0" err="1" smtClean="0"/>
              <a:t>вовчаку</a:t>
            </a:r>
            <a:r>
              <a:rPr lang="ru-RU" sz="2800" dirty="0" smtClean="0"/>
              <a:t> </a:t>
            </a:r>
            <a:r>
              <a:rPr lang="ru-RU" sz="2800" dirty="0" err="1" smtClean="0"/>
              <a:t>шкіри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слизових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оболонок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pic>
        <p:nvPicPr>
          <p:cNvPr id="72706" name="Picture 2" descr="ВАЖНОСТЬ ВИТАМИНА Д ДЛЯ ВАШЕГО ЗДОРОВЬ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714488"/>
            <a:ext cx="3286148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Препарати вітаміну Е</a:t>
            </a:r>
          </a:p>
          <a:p>
            <a:r>
              <a:rPr lang="uk-UA" dirty="0" smtClean="0"/>
              <a:t>В організмі ссавців і птахів не синтезується, тому їм необхідно його одержувати з кормом. </a:t>
            </a:r>
          </a:p>
          <a:p>
            <a:r>
              <a:rPr lang="uk-UA" dirty="0" smtClean="0"/>
              <a:t>Регулює окислення у процесах синтезу білка. </a:t>
            </a:r>
          </a:p>
          <a:p>
            <a:r>
              <a:rPr lang="uk-UA" dirty="0" smtClean="0"/>
              <a:t>Запобігає окисленню жирів, жирних кислот і стеринів, які можуть спричиняти токсикоз. </a:t>
            </a:r>
          </a:p>
          <a:p>
            <a:r>
              <a:rPr lang="uk-UA" dirty="0" smtClean="0"/>
              <a:t>Затримуючи окислення жирів, він запобігає утворенню токсичних метаболітів, сповільнює обмін вуглеводів, білків, нуклеїнових кислот та забезпечує стійкість еритроцитів проти гемолізу і окислення.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86190"/>
          </a:xfrm>
        </p:spPr>
        <p:txBody>
          <a:bodyPr/>
          <a:lstStyle/>
          <a:p>
            <a:r>
              <a:rPr lang="uk-UA" dirty="0" smtClean="0"/>
              <a:t>Підтримує нормальну функцію травного і репродуктивного апарату. У самок поліпшує запліднення та ембріональний розвиток плоду. У самців регулює сперматогенез та запобігає переродженню епітелію сім’яних </a:t>
            </a:r>
            <a:r>
              <a:rPr lang="uk-UA" dirty="0" err="1" smtClean="0"/>
              <a:t>канальців</a:t>
            </a:r>
            <a:r>
              <a:rPr lang="uk-UA" dirty="0" smtClean="0"/>
              <a:t>.</a:t>
            </a:r>
          </a:p>
          <a:p>
            <a:r>
              <a:rPr lang="uk-UA" dirty="0" smtClean="0"/>
              <a:t>Застосовують під час порушення функції розмноження – неплідності, низькій заплідненості та лікування </a:t>
            </a:r>
            <a:r>
              <a:rPr lang="uk-UA" dirty="0" err="1" smtClean="0"/>
              <a:t>м’язевої</a:t>
            </a:r>
            <a:r>
              <a:rPr lang="uk-UA" dirty="0" smtClean="0"/>
              <a:t> дистрофії при </a:t>
            </a:r>
            <a:r>
              <a:rPr lang="uk-UA" dirty="0" err="1" smtClean="0"/>
              <a:t>білом’язовій</a:t>
            </a:r>
            <a:r>
              <a:rPr lang="uk-UA" dirty="0" smtClean="0"/>
              <a:t> хворобі телят та ягнят.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uk-UA" dirty="0" smtClean="0"/>
              <a:t>Контрольні запитання: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329642" cy="496730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1800" dirty="0" smtClean="0"/>
              <a:t>Що таке вітаміни?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800" dirty="0" smtClean="0"/>
              <a:t>Надати визначення – вітамінні препарати.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800" dirty="0" smtClean="0"/>
              <a:t>Які є види вітамінної </a:t>
            </a:r>
            <a:r>
              <a:rPr lang="uk-UA" sz="1800" dirty="0" err="1" smtClean="0"/>
              <a:t>недостаності</a:t>
            </a:r>
            <a:r>
              <a:rPr lang="uk-UA" sz="1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800" dirty="0" smtClean="0"/>
              <a:t>Назвіть 3 види вітамінної терапії.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800" dirty="0" smtClean="0"/>
              <a:t>В яких </a:t>
            </a:r>
            <a:r>
              <a:rPr lang="uk-UA" sz="1800" dirty="0" err="1" smtClean="0"/>
              <a:t>продуктих</a:t>
            </a:r>
            <a:r>
              <a:rPr lang="uk-UA" sz="1800" dirty="0" smtClean="0"/>
              <a:t> знаходиться вітамін В1?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800" dirty="0" smtClean="0"/>
              <a:t>Яка форма випуску Тіаміну?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800" dirty="0" smtClean="0"/>
              <a:t>Назвати де знаходиться найбільше вітаміну В2, його властивості, форма випуску, основні </a:t>
            </a:r>
            <a:r>
              <a:rPr lang="uk-UA" sz="1800" dirty="0" err="1" smtClean="0"/>
              <a:t>характеристки</a:t>
            </a:r>
            <a:r>
              <a:rPr lang="uk-UA" sz="1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800" dirty="0" smtClean="0"/>
              <a:t>Які дози вітаміну В6 вводять внутрішньо </a:t>
            </a:r>
            <a:r>
              <a:rPr lang="uk-UA" sz="1800" dirty="0" err="1" smtClean="0"/>
              <a:t>м’язово</a:t>
            </a:r>
            <a:r>
              <a:rPr lang="uk-UA" sz="1800" dirty="0" smtClean="0"/>
              <a:t> та на 1т корму?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800" dirty="0" smtClean="0"/>
              <a:t>Назвіть показники і способи застосування вітаміну В1, В2, В6(на вибір).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800" dirty="0" smtClean="0"/>
              <a:t>У яких випадках застосовується препарат </a:t>
            </a:r>
            <a:r>
              <a:rPr lang="uk-UA" sz="1800" dirty="0" err="1" smtClean="0"/>
              <a:t>“Вікасол”</a:t>
            </a:r>
            <a:r>
              <a:rPr lang="uk-UA" sz="1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800" dirty="0" smtClean="0"/>
              <a:t>Застосування і дози </a:t>
            </a:r>
            <a:r>
              <a:rPr lang="en-US" sz="1800" b="1" dirty="0" err="1" smtClean="0">
                <a:solidFill>
                  <a:srgbClr val="C00000"/>
                </a:solidFill>
              </a:rPr>
              <a:t>Retinolii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</a:rPr>
              <a:t>acetatis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uk-UA" sz="1800" b="1" dirty="0" smtClean="0">
                <a:solidFill>
                  <a:srgbClr val="C0000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800" dirty="0" smtClean="0"/>
              <a:t>Характеристика та дози вітаміну А?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800" dirty="0" smtClean="0"/>
              <a:t>Показання до застосування </a:t>
            </a:r>
            <a:r>
              <a:rPr lang="ru-RU" sz="1800" dirty="0" err="1" smtClean="0"/>
              <a:t>ергокальциферолу</a:t>
            </a:r>
            <a:r>
              <a:rPr lang="ru-RU" sz="1800" dirty="0" smtClean="0"/>
              <a:t>, </a:t>
            </a:r>
            <a:r>
              <a:rPr lang="ru-RU" sz="1800" dirty="0" err="1" smtClean="0"/>
              <a:t>холекальциферолу</a:t>
            </a:r>
            <a:r>
              <a:rPr lang="ru-RU" sz="1800" dirty="0" smtClean="0"/>
              <a:t>?</a:t>
            </a:r>
            <a:endParaRPr lang="uk-UA" sz="1800" dirty="0" smtClean="0"/>
          </a:p>
          <a:p>
            <a:pPr marL="514350" indent="-514350">
              <a:buFont typeface="+mj-lt"/>
              <a:buAutoNum type="arabicPeriod"/>
            </a:pPr>
            <a:endParaRPr lang="uk-UA" sz="1800" dirty="0" smtClean="0"/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КЛАСИФІКАЦІЯ І ВОДОРОЗЧИННІ ВІТАМІНИ: </a:t>
            </a:r>
          </a:p>
          <a:p>
            <a:pPr>
              <a:buBlip>
                <a:blip r:embed="rId2"/>
              </a:buBlip>
            </a:pPr>
            <a:r>
              <a:rPr lang="ru-RU" sz="3200" dirty="0" smtClean="0">
                <a:solidFill>
                  <a:srgbClr val="002060"/>
                </a:solidFill>
              </a:rPr>
              <a:t>В1 – </a:t>
            </a:r>
            <a:r>
              <a:rPr lang="ru-RU" sz="3200" dirty="0" err="1" smtClean="0">
                <a:solidFill>
                  <a:srgbClr val="002060"/>
                </a:solidFill>
              </a:rPr>
              <a:t>тіаміну</a:t>
            </a:r>
            <a:r>
              <a:rPr lang="ru-RU" sz="3200" dirty="0" smtClean="0">
                <a:solidFill>
                  <a:srgbClr val="002060"/>
                </a:solidFill>
              </a:rPr>
              <a:t> хлорид, </a:t>
            </a:r>
            <a:r>
              <a:rPr lang="ru-RU" sz="3200" dirty="0" err="1" smtClean="0">
                <a:solidFill>
                  <a:srgbClr val="002060"/>
                </a:solidFill>
              </a:rPr>
              <a:t>тіаміну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бромід</a:t>
            </a:r>
            <a:r>
              <a:rPr lang="ru-RU" sz="3200" dirty="0" smtClean="0">
                <a:solidFill>
                  <a:srgbClr val="002060"/>
                </a:solidFill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</a:rPr>
              <a:t>кокарбоксилаза</a:t>
            </a:r>
            <a:r>
              <a:rPr lang="ru-RU" sz="3200" dirty="0" smtClean="0">
                <a:solidFill>
                  <a:srgbClr val="002060"/>
                </a:solidFill>
              </a:rPr>
              <a:t> (ККБ) </a:t>
            </a:r>
          </a:p>
          <a:p>
            <a:pPr>
              <a:buBlip>
                <a:blip r:embed="rId2"/>
              </a:buBlip>
            </a:pPr>
            <a:r>
              <a:rPr lang="ru-RU" sz="3200" dirty="0" smtClean="0">
                <a:solidFill>
                  <a:srgbClr val="002060"/>
                </a:solidFill>
              </a:rPr>
              <a:t>В2 - </a:t>
            </a:r>
            <a:r>
              <a:rPr lang="ru-RU" sz="3200" dirty="0" err="1" smtClean="0">
                <a:solidFill>
                  <a:srgbClr val="002060"/>
                </a:solidFill>
              </a:rPr>
              <a:t>рибофлавін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ru-RU" sz="3200" dirty="0" smtClean="0">
                <a:solidFill>
                  <a:srgbClr val="002060"/>
                </a:solidFill>
              </a:rPr>
              <a:t>В5 – </a:t>
            </a:r>
            <a:r>
              <a:rPr lang="ru-RU" sz="3200" dirty="0" err="1" smtClean="0">
                <a:solidFill>
                  <a:srgbClr val="002060"/>
                </a:solidFill>
              </a:rPr>
              <a:t>кальцію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пантотенат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ru-RU" sz="3200" dirty="0" smtClean="0">
                <a:solidFill>
                  <a:srgbClr val="002060"/>
                </a:solidFill>
              </a:rPr>
              <a:t>В6 – </a:t>
            </a:r>
            <a:r>
              <a:rPr lang="ru-RU" sz="3200" dirty="0" err="1" smtClean="0">
                <a:solidFill>
                  <a:srgbClr val="002060"/>
                </a:solidFill>
              </a:rPr>
              <a:t>піридоксину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гідрохлорид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ru-RU" sz="3200" dirty="0" smtClean="0">
                <a:solidFill>
                  <a:srgbClr val="002060"/>
                </a:solidFill>
              </a:rPr>
              <a:t>В12 - </a:t>
            </a:r>
            <a:r>
              <a:rPr lang="ru-RU" sz="3200" dirty="0" err="1" smtClean="0">
                <a:solidFill>
                  <a:srgbClr val="002060"/>
                </a:solidFill>
              </a:rPr>
              <a:t>цианокобаламін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ru-RU" sz="3200" dirty="0" err="1" smtClean="0">
                <a:solidFill>
                  <a:srgbClr val="002060"/>
                </a:solidFill>
              </a:rPr>
              <a:t>Вс</a:t>
            </a:r>
            <a:r>
              <a:rPr lang="ru-RU" sz="3200" dirty="0" smtClean="0">
                <a:solidFill>
                  <a:srgbClr val="002060"/>
                </a:solidFill>
              </a:rPr>
              <a:t> – </a:t>
            </a:r>
            <a:r>
              <a:rPr lang="ru-RU" sz="3200" dirty="0" err="1" smtClean="0">
                <a:solidFill>
                  <a:srgbClr val="002060"/>
                </a:solidFill>
              </a:rPr>
              <a:t>фолієва</a:t>
            </a:r>
            <a:r>
              <a:rPr lang="ru-RU" sz="3200" dirty="0" smtClean="0">
                <a:solidFill>
                  <a:srgbClr val="002060"/>
                </a:solidFill>
              </a:rPr>
              <a:t> кислота </a:t>
            </a:r>
          </a:p>
          <a:p>
            <a:pPr>
              <a:buBlip>
                <a:blip r:embed="rId2"/>
              </a:buBlip>
            </a:pPr>
            <a:r>
              <a:rPr lang="ru-RU" sz="3200" dirty="0" smtClean="0">
                <a:solidFill>
                  <a:srgbClr val="002060"/>
                </a:solidFill>
              </a:rPr>
              <a:t>С – </a:t>
            </a:r>
            <a:r>
              <a:rPr lang="ru-RU" sz="3200" dirty="0" err="1" smtClean="0">
                <a:solidFill>
                  <a:srgbClr val="002060"/>
                </a:solidFill>
              </a:rPr>
              <a:t>аскорбінова</a:t>
            </a:r>
            <a:r>
              <a:rPr lang="ru-RU" sz="3200" dirty="0" smtClean="0">
                <a:solidFill>
                  <a:srgbClr val="002060"/>
                </a:solidFill>
              </a:rPr>
              <a:t> кислота</a:t>
            </a:r>
          </a:p>
          <a:p>
            <a:pPr>
              <a:buBlip>
                <a:blip r:embed="rId2"/>
              </a:buBlip>
            </a:pPr>
            <a:r>
              <a:rPr lang="ru-RU" sz="3200" dirty="0" smtClean="0">
                <a:solidFill>
                  <a:srgbClr val="002060"/>
                </a:solidFill>
              </a:rPr>
              <a:t> Р – рутин</a:t>
            </a:r>
          </a:p>
          <a:p>
            <a:pPr>
              <a:buBlip>
                <a:blip r:embed="rId2"/>
              </a:buBlip>
            </a:pPr>
            <a:r>
              <a:rPr lang="ru-RU" sz="3200" dirty="0" smtClean="0">
                <a:solidFill>
                  <a:srgbClr val="002060"/>
                </a:solidFill>
              </a:rPr>
              <a:t> РР - </a:t>
            </a:r>
            <a:r>
              <a:rPr lang="ru-RU" sz="3200" dirty="0" err="1" smtClean="0">
                <a:solidFill>
                  <a:srgbClr val="002060"/>
                </a:solidFill>
              </a:rPr>
              <a:t>нікотинова</a:t>
            </a:r>
            <a:r>
              <a:rPr lang="ru-RU" sz="3200" dirty="0" smtClean="0">
                <a:solidFill>
                  <a:srgbClr val="002060"/>
                </a:solidFill>
              </a:rPr>
              <a:t> кислота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Купить горох оптом, Украина, цена | Агрофирма Гаван"/>
          <p:cNvPicPr>
            <a:picLocks noChangeAspect="1" noChangeArrowheads="1"/>
          </p:cNvPicPr>
          <p:nvPr/>
        </p:nvPicPr>
        <p:blipFill>
          <a:blip r:embed="rId2"/>
          <a:srcRect l="28386" t="15385" r="11393" b="28205"/>
          <a:stretch>
            <a:fillRect/>
          </a:stretch>
        </p:blipFill>
        <p:spPr bwMode="auto">
          <a:xfrm>
            <a:off x="6500794" y="1643050"/>
            <a:ext cx="2643206" cy="157163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429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4400" b="1" dirty="0" smtClean="0">
                <a:solidFill>
                  <a:srgbClr val="FF0000"/>
                </a:solidFill>
              </a:rPr>
              <a:t>Тіамін – </a:t>
            </a:r>
            <a:r>
              <a:rPr lang="en-US" sz="4400" b="1" dirty="0" err="1" smtClean="0">
                <a:solidFill>
                  <a:srgbClr val="FF0000"/>
                </a:solidFill>
              </a:rPr>
              <a:t>Vitaminum</a:t>
            </a:r>
            <a:r>
              <a:rPr lang="uk-UA" sz="4400" b="1" dirty="0" smtClean="0">
                <a:solidFill>
                  <a:srgbClr val="FF0000"/>
                </a:solidFill>
              </a:rPr>
              <a:t> В1</a:t>
            </a:r>
            <a:endParaRPr lang="ru-RU" sz="4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i="1" dirty="0" smtClean="0"/>
              <a:t>                                      </a:t>
            </a:r>
            <a:r>
              <a:rPr lang="uk-UA" sz="3200" b="1" dirty="0" smtClean="0">
                <a:solidFill>
                  <a:srgbClr val="002060"/>
                </a:solidFill>
              </a:rPr>
              <a:t>  </a:t>
            </a:r>
            <a:r>
              <a:rPr lang="uk-UA" sz="4100" b="1" dirty="0" smtClean="0">
                <a:solidFill>
                  <a:srgbClr val="002060"/>
                </a:solidFill>
              </a:rPr>
              <a:t>Синонім: аневрин.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dirty="0" smtClean="0"/>
              <a:t>  </a:t>
            </a:r>
            <a:r>
              <a:rPr lang="uk-UA" sz="3600" dirty="0" smtClean="0"/>
              <a:t>        Тіамін  - продукт рослинного і мікробного синтезу. Багато  його в зернових кормах, особливо у висівках, горосі, гречці, жовтку курячих яєць, молоці, м’ясі великої рогатої худоби, дріжджах. Налагоджено промисловий синтез тіаміну і його ефірів.</a:t>
            </a:r>
            <a:endParaRPr lang="ru-RU" dirty="0" smtClean="0"/>
          </a:p>
          <a:p>
            <a:pPr algn="just">
              <a:buNone/>
            </a:pPr>
            <a:r>
              <a:rPr lang="uk-UA" dirty="0" smtClean="0"/>
              <a:t>          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5362" name="Picture 2" descr="Висівки: лікують та омолоджують - «СЛОБІДСЬКИЙ КРАЙ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6"/>
            <a:ext cx="2939145" cy="1714501"/>
          </a:xfrm>
          <a:prstGeom prst="rect">
            <a:avLst/>
          </a:prstGeom>
          <a:noFill/>
        </p:spPr>
      </p:pic>
      <p:sp>
        <p:nvSpPr>
          <p:cNvPr id="15364" name="AutoShape 4" descr="Горох - полезные свойства и калорийность, применение и приготовление,  польза и вред - Hi-chef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Горох - полезные свойства и калорийность, применение и приготовление,  польза и вред - Hi-chef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0" name="Picture 10" descr="Как варить гречку? И сколько времени? Все способы и правил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5357826"/>
            <a:ext cx="2826332" cy="1500174"/>
          </a:xfrm>
          <a:prstGeom prst="rect">
            <a:avLst/>
          </a:prstGeom>
          <a:noFill/>
        </p:spPr>
      </p:pic>
      <p:sp>
        <p:nvSpPr>
          <p:cNvPr id="15372" name="AutoShape 12" descr="Яєчний жовток не просто смачний, виходить корисним для догляду за волосся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4" name="AutoShape 14" descr="Яєчний жовток не просто смачний, виходить корисним для догляду за волосся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6" name="AutoShape 16" descr="Яєчний жовток не просто смачний, виходить корисним для догляду за волосся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8" name="Picture 18" descr="Яєчний білок — Вікіпеді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57802"/>
            <a:ext cx="2151600" cy="1500198"/>
          </a:xfrm>
          <a:prstGeom prst="rect">
            <a:avLst/>
          </a:prstGeom>
          <a:noFill/>
        </p:spPr>
      </p:pic>
      <p:pic>
        <p:nvPicPr>
          <p:cNvPr id="15380" name="Picture 20" descr="Почему нельзя пить молоко: все за и против - cosmo.com.u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571876"/>
            <a:ext cx="2824502" cy="1643074"/>
          </a:xfrm>
          <a:prstGeom prst="rect">
            <a:avLst/>
          </a:prstGeom>
          <a:noFill/>
        </p:spPr>
      </p:pic>
      <p:sp>
        <p:nvSpPr>
          <p:cNvPr id="15382" name="AutoShape 22" descr="Обираємо дріжджі правиль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4" name="Picture 24" descr="Дріжджі | Фактосвіт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5124449"/>
            <a:ext cx="2638425" cy="1733551"/>
          </a:xfrm>
          <a:prstGeom prst="rect">
            <a:avLst/>
          </a:prstGeom>
          <a:noFill/>
        </p:spPr>
      </p:pic>
      <p:sp>
        <p:nvSpPr>
          <p:cNvPr id="15386" name="AutoShape 26" descr="Пошук по тегу: мясо ВР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8" name="AutoShape 28" descr="Пошук по тегу: мясо ВР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90" name="AutoShape 30" descr="Пошук по тегу: мясо ВР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92" name="Picture 32" descr="Ринок м'яса ВРХ в Україні: проблеми і перспективи — Агробізнес сьогодні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3429000"/>
            <a:ext cx="2726285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78632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dirty="0" smtClean="0"/>
              <a:t>       </a:t>
            </a:r>
            <a:r>
              <a:rPr lang="uk-UA" sz="4400" b="1" dirty="0" smtClean="0">
                <a:solidFill>
                  <a:srgbClr val="00B050"/>
                </a:solidFill>
              </a:rPr>
              <a:t>Дія</a:t>
            </a:r>
            <a:endParaRPr lang="uk-UA" b="1" dirty="0" smtClean="0">
              <a:solidFill>
                <a:srgbClr val="00B050"/>
              </a:solidFill>
            </a:endParaRPr>
          </a:p>
          <a:p>
            <a:pPr marL="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uk-UA" sz="2800" dirty="0" smtClean="0"/>
              <a:t>Стимулює процеси утворення складних органічних речовин з поживного матеріалу, який надходить в організм. </a:t>
            </a:r>
          </a:p>
          <a:p>
            <a:pPr marL="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uk-UA" sz="2800" dirty="0" smtClean="0"/>
              <a:t>Бере безпосередню участь в обміні білків і вуглеводів.</a:t>
            </a:r>
          </a:p>
          <a:p>
            <a:pPr marL="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uk-UA" sz="2800" dirty="0" smtClean="0"/>
              <a:t>Має вплив на азотний обмін. </a:t>
            </a:r>
          </a:p>
          <a:p>
            <a:pPr marL="0" algn="ctr">
              <a:spcBef>
                <a:spcPts val="0"/>
              </a:spcBef>
              <a:buNone/>
            </a:pPr>
            <a:r>
              <a:rPr lang="uk-UA" sz="2800" dirty="0" smtClean="0"/>
              <a:t>         При нестачі вітаміну В1 відбувається розпад білкових речовин, внаслідок чого організм збіднюється білками.              </a:t>
            </a:r>
            <a:r>
              <a:rPr lang="uk-UA" sz="2800" b="1" dirty="0" smtClean="0">
                <a:solidFill>
                  <a:srgbClr val="FF0000"/>
                </a:solidFill>
              </a:rPr>
              <a:t>Відсутність або недостатність у кормах вітаміну В1 призводить до ураження нервової системи.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4857760"/>
            <a:ext cx="9144000" cy="20002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>
            <a:normAutofit lnSpcReduction="10000"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Форма випуску:</a:t>
            </a:r>
            <a:endParaRPr kumimoji="0" lang="uk-UA" sz="2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драже, </a:t>
            </a: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таблеток  </a:t>
            </a:r>
          </a:p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стерильних розчинів в ампулах. </a:t>
            </a:r>
          </a:p>
          <a:p>
            <a:pPr marL="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1101</TotalTime>
  <Words>2776</Words>
  <PresentationFormat>Экран (4:3)</PresentationFormat>
  <Paragraphs>458</Paragraphs>
  <Slides>67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67</vt:i4>
      </vt:variant>
    </vt:vector>
  </HeadingPairs>
  <TitlesOfParts>
    <vt:vector size="72" baseType="lpstr">
      <vt:lpstr>Апекс</vt:lpstr>
      <vt:lpstr>Поток</vt:lpstr>
      <vt:lpstr>Эркер</vt:lpstr>
      <vt:lpstr>Городская</vt:lpstr>
      <vt:lpstr>Тема Office</vt:lpstr>
      <vt:lpstr>Міністерство освіти і науки України ВСП  “Компаніївський фаховий коледж ветеринарної медицини БНАУ”   Компаніївка-2025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Ознаки нестачі вітаміну В1</vt:lpstr>
      <vt:lpstr>Слайд 11</vt:lpstr>
      <vt:lpstr>Слайд 12</vt:lpstr>
      <vt:lpstr>Слайд 13</vt:lpstr>
      <vt:lpstr>Слайд 14</vt:lpstr>
      <vt:lpstr>Джерело рибофлавіну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Жиророзчінні вітаміни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Контрольні запитання: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Gigabyte</dc:creator>
  <cp:lastModifiedBy>Dell</cp:lastModifiedBy>
  <cp:revision>114</cp:revision>
  <dcterms:created xsi:type="dcterms:W3CDTF">2016-03-26T18:45:55Z</dcterms:created>
  <dcterms:modified xsi:type="dcterms:W3CDTF">2025-01-28T11:16:42Z</dcterms:modified>
</cp:coreProperties>
</file>